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6" r:id="rId9"/>
    <p:sldId id="267" r:id="rId10"/>
    <p:sldId id="260" r:id="rId11"/>
    <p:sldId id="261" r:id="rId12"/>
    <p:sldId id="272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65CCC6-91DA-401D-9C85-AACE7D13CC64}">
          <p14:sldIdLst>
            <p14:sldId id="256"/>
            <p14:sldId id="257"/>
            <p14:sldId id="259"/>
            <p14:sldId id="258"/>
            <p14:sldId id="262"/>
            <p14:sldId id="263"/>
            <p14:sldId id="264"/>
            <p14:sldId id="266"/>
            <p14:sldId id="267"/>
            <p14:sldId id="260"/>
            <p14:sldId id="261"/>
            <p14:sldId id="272"/>
            <p14:sldId id="268"/>
            <p14:sldId id="270"/>
            <p14:sldId id="269"/>
            <p14:sldId id="271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000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3" autoAdjust="0"/>
  </p:normalViewPr>
  <p:slideViewPr>
    <p:cSldViewPr snapToGrid="0">
      <p:cViewPr>
        <p:scale>
          <a:sx n="125" d="100"/>
          <a:sy n="125" d="100"/>
        </p:scale>
        <p:origin x="-504" y="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98498-F7DF-4D84-B7B6-D82A0053FF71}" type="datetimeFigureOut">
              <a:rPr lang="en-CA" smtClean="0"/>
              <a:t>26/06/2017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86D27-77B8-4628-8B15-F365BA8DD4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11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86D27-77B8-4628-8B15-F365BA8DD41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526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86D27-77B8-4628-8B15-F365BA8DD41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6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420887"/>
            <a:ext cx="7416824" cy="936105"/>
          </a:xfrm>
          <a:prstGeom prst="roundRect">
            <a:avLst/>
          </a:prstGeo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69360"/>
            <a:ext cx="2438240" cy="188640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3BD1DF-B5F1-42A5-833F-32F6C1B39FC0}" type="datetime1">
              <a:rPr lang="en-CA" smtClean="0"/>
              <a:t>26/06/2017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669360"/>
            <a:ext cx="4608512" cy="188640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Recurrent Neural Networks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69360"/>
            <a:ext cx="2133600" cy="188640"/>
          </a:xfrm>
          <a:solidFill>
            <a:srgbClr val="0000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811002-45D9-4DCE-9B07-75C023F77EF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307777"/>
          </a:xfrm>
          <a:prstGeom prst="rect">
            <a:avLst/>
          </a:prstGeom>
          <a:gradFill flip="none" rotWithShape="1">
            <a:gsLst>
              <a:gs pos="62000">
                <a:schemeClr val="tx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400" dirty="0" smtClean="0"/>
              <a:t>ME 780</a:t>
            </a:r>
            <a:endParaRPr lang="en-CA" sz="1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07777"/>
            <a:ext cx="9144000" cy="307777"/>
          </a:xfrm>
          <a:prstGeom prst="rect">
            <a:avLst/>
          </a:prstGeom>
          <a:gradFill>
            <a:gsLst>
              <a:gs pos="95000">
                <a:srgbClr val="000796"/>
              </a:gs>
              <a:gs pos="72000">
                <a:srgbClr val="002060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15553"/>
            <a:ext cx="9144000" cy="307777"/>
          </a:xfrm>
          <a:prstGeom prst="rect">
            <a:avLst/>
          </a:prstGeom>
          <a:gradFill>
            <a:gsLst>
              <a:gs pos="82000">
                <a:srgbClr val="00079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1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42274-9C86-4153-8752-7C5606359BB3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65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6CA9-DE75-480B-84AC-9D79A12DA626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18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1853-8602-492F-8753-4E5F1FE2E6EE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495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C59C-6103-4A8B-AA16-4AE63A1EC890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10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819C-862B-44A4-B4D2-CAC7362EF7C7}" type="datetime1">
              <a:rPr lang="en-CA" smtClean="0"/>
              <a:t>26/06/2017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13F0-6FB6-44CB-822F-554F78DEB71F}" type="datetime1">
              <a:rPr lang="en-CA" smtClean="0"/>
              <a:t>26/06/2017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04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0D89-A49E-40B5-B69F-56B6B8E5183F}" type="datetime1">
              <a:rPr lang="en-CA" smtClean="0"/>
              <a:t>26/06/2017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12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7C4F-301E-4D6D-A935-79DA2F270D09}" type="datetime1">
              <a:rPr lang="en-CA" smtClean="0"/>
              <a:t>26/06/2017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63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4C6D-1E04-43C9-BF62-6CF97FA2BA86}" type="datetime1">
              <a:rPr lang="en-CA" smtClean="0"/>
              <a:t>26/06/2017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04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6DE0-8698-4373-A8DB-AD351427B768}" type="datetime1">
              <a:rPr lang="en-CA" smtClean="0"/>
              <a:t>26/06/2017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81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93334"/>
            <a:ext cx="9144000" cy="801249"/>
          </a:xfrm>
          <a:prstGeom prst="rect">
            <a:avLst/>
          </a:prstGeom>
          <a:gradFill>
            <a:gsLst>
              <a:gs pos="0">
                <a:srgbClr val="0000FF"/>
              </a:gs>
              <a:gs pos="93000">
                <a:schemeClr val="accent1">
                  <a:shade val="93000"/>
                  <a:satMod val="130000"/>
                </a:schemeClr>
              </a:gs>
              <a:gs pos="100000">
                <a:schemeClr val="bg1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69360"/>
            <a:ext cx="2411760" cy="1886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0EB2CD4-9626-43A0-92E5-1D478A28C3A5}" type="datetime1">
              <a:rPr lang="en-CA" smtClean="0"/>
              <a:t>26/06/2017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1760" y="6669360"/>
            <a:ext cx="4608512" cy="1886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Recurrent Neural Networks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69360"/>
            <a:ext cx="2133600" cy="1886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811002-45D9-4DCE-9B07-75C023F77EF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9144000" cy="276999"/>
          </a:xfrm>
          <a:prstGeom prst="rect">
            <a:avLst/>
          </a:prstGeom>
          <a:gradFill flip="none" rotWithShape="1">
            <a:gsLst>
              <a:gs pos="62000">
                <a:schemeClr val="tx1"/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 dirty="0" smtClean="0"/>
              <a:t>ME 780</a:t>
            </a:r>
            <a:endParaRPr lang="en-CA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260648"/>
            <a:ext cx="9144000" cy="276999"/>
          </a:xfrm>
          <a:prstGeom prst="rect">
            <a:avLst/>
          </a:prstGeom>
          <a:gradFill>
            <a:gsLst>
              <a:gs pos="95000">
                <a:srgbClr val="000796"/>
              </a:gs>
              <a:gs pos="72000">
                <a:srgbClr val="002060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537647"/>
            <a:ext cx="9144000" cy="276999"/>
          </a:xfrm>
          <a:prstGeom prst="rect">
            <a:avLst/>
          </a:prstGeom>
          <a:gradFill>
            <a:gsLst>
              <a:gs pos="82000">
                <a:srgbClr val="000796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C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4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ima.mohajerin@uwaterloo.c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wmf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5.png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91.png"/><Relationship Id="rId7" Type="http://schemas.openxmlformats.org/officeDocument/2006/relationships/image" Target="../media/image103.png"/><Relationship Id="rId12" Type="http://schemas.openxmlformats.org/officeDocument/2006/relationships/image" Target="../media/image1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9.png"/><Relationship Id="rId5" Type="http://schemas.openxmlformats.org/officeDocument/2006/relationships/image" Target="../media/image93.png"/><Relationship Id="rId10" Type="http://schemas.openxmlformats.org/officeDocument/2006/relationships/image" Target="../media/image108.png"/><Relationship Id="rId4" Type="http://schemas.openxmlformats.org/officeDocument/2006/relationships/image" Target="../media/image92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" Type="http://schemas.openxmlformats.org/officeDocument/2006/relationships/image" Target="../media/image113.png"/><Relationship Id="rId21" Type="http://schemas.openxmlformats.org/officeDocument/2006/relationships/image" Target="../media/image13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5" Type="http://schemas.openxmlformats.org/officeDocument/2006/relationships/image" Target="../media/image135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134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31" Type="http://schemas.openxmlformats.org/officeDocument/2006/relationships/image" Target="../media/image141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3" Type="http://schemas.openxmlformats.org/officeDocument/2006/relationships/image" Target="../media/image165.png"/><Relationship Id="rId21" Type="http://schemas.openxmlformats.org/officeDocument/2006/relationships/image" Target="../media/image183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image" Target="../media/image164.png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19" Type="http://schemas.openxmlformats.org/officeDocument/2006/relationships/image" Target="../media/image181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4" Type="http://schemas.openxmlformats.org/officeDocument/2006/relationships/image" Target="../media/image43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Lecture 5: Recurrent Neural Networks</a:t>
            </a:r>
            <a:r>
              <a:rPr lang="en-CA" sz="2800" dirty="0"/>
              <a:t> </a:t>
            </a:r>
            <a:r>
              <a:rPr lang="en-CA" sz="2000" dirty="0" smtClean="0"/>
              <a:t>(1)</a:t>
            </a:r>
            <a:endParaRPr lang="en-CA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CA" dirty="0" err="1" smtClean="0"/>
              <a:t>Nima</a:t>
            </a:r>
            <a:r>
              <a:rPr lang="en-CA" dirty="0" smtClean="0"/>
              <a:t> </a:t>
            </a:r>
            <a:r>
              <a:rPr lang="en-CA" dirty="0" err="1" smtClean="0"/>
              <a:t>Mohajerin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University of Waterloo</a:t>
            </a:r>
          </a:p>
          <a:p>
            <a:r>
              <a:rPr lang="en-CA" dirty="0" err="1" smtClean="0"/>
              <a:t>WAVELab</a:t>
            </a:r>
            <a:endParaRPr lang="en-CA" dirty="0" smtClean="0"/>
          </a:p>
          <a:p>
            <a:r>
              <a:rPr lang="en-CA" dirty="0" smtClean="0">
                <a:hlinkClick r:id="rId2"/>
              </a:rPr>
              <a:t>nima.mohajerin@uwaterloo.ca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June 29,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61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68552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The easiest way to include temporal (sequential) information is to include buffers.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Problems: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dirty="0" smtClean="0"/>
              <a:t>Loses the dynamic nature of the problem.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dirty="0" smtClean="0"/>
              <a:t>How many buffers?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dirty="0" smtClean="0"/>
              <a:t>Can grow exponentially in size w.r.t. number of buffers.</a:t>
            </a:r>
          </a:p>
          <a:p>
            <a:pPr marL="57150" indent="0" algn="ctr">
              <a:buNone/>
            </a:pPr>
            <a:r>
              <a:rPr lang="en-CA" i="1" u="sng" dirty="0" smtClean="0"/>
              <a:t>However, we will come back to this later</a:t>
            </a:r>
            <a:endParaRPr lang="en-CA" i="1" u="sng" dirty="0"/>
          </a:p>
        </p:txBody>
      </p:sp>
      <p:sp>
        <p:nvSpPr>
          <p:cNvPr id="159" name="Rectangle 158"/>
          <p:cNvSpPr/>
          <p:nvPr/>
        </p:nvSpPr>
        <p:spPr>
          <a:xfrm>
            <a:off x="4469227" y="2276873"/>
            <a:ext cx="2695061" cy="23667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 smtClean="0"/>
          </a:p>
          <a:p>
            <a:pPr algn="ctr"/>
            <a:endParaRPr lang="en-CA" dirty="0"/>
          </a:p>
          <a:p>
            <a:pPr algn="ctr"/>
            <a:endParaRPr lang="en-CA" dirty="0" smtClean="0"/>
          </a:p>
          <a:p>
            <a:pPr algn="ctr"/>
            <a:endParaRPr lang="en-CA" dirty="0"/>
          </a:p>
          <a:p>
            <a:pPr algn="ctr"/>
            <a:endParaRPr lang="en-CA" dirty="0" smtClean="0"/>
          </a:p>
          <a:p>
            <a:pPr algn="ctr"/>
            <a:endParaRPr lang="en-CA" dirty="0"/>
          </a:p>
          <a:p>
            <a:pPr algn="ctr"/>
            <a:r>
              <a:rPr lang="en-CA" dirty="0" smtClean="0"/>
              <a:t>                </a:t>
            </a:r>
          </a:p>
          <a:p>
            <a:pPr algn="ctr"/>
            <a:endParaRPr lang="en-CA" dirty="0"/>
          </a:p>
          <a:p>
            <a:pPr algn="ctr"/>
            <a:r>
              <a:rPr lang="en-CA" sz="1600" dirty="0" smtClean="0"/>
              <a:t>Can be other forms of FFNNs</a:t>
            </a:r>
            <a:endParaRPr lang="en-CA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Time Delayed Neural Networks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7CBA-1788-49E7-90B3-EEF8B572EC08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grpSp>
        <p:nvGrpSpPr>
          <p:cNvPr id="9" name="Group 8"/>
          <p:cNvGrpSpPr/>
          <p:nvPr/>
        </p:nvGrpSpPr>
        <p:grpSpPr>
          <a:xfrm>
            <a:off x="3689551" y="2673091"/>
            <a:ext cx="320817" cy="299147"/>
            <a:chOff x="1835696" y="3717032"/>
            <a:chExt cx="288032" cy="288032"/>
          </a:xfrm>
        </p:grpSpPr>
        <p:sp>
          <p:nvSpPr>
            <p:cNvPr id="7" name="Rectangle 6"/>
            <p:cNvSpPr/>
            <p:nvPr/>
          </p:nvSpPr>
          <p:spPr>
            <a:xfrm>
              <a:off x="1835696" y="3717032"/>
              <a:ext cx="288032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2907414"/>
                </p:ext>
              </p:extLst>
            </p:nvPr>
          </p:nvGraphicFramePr>
          <p:xfrm>
            <a:off x="1871762" y="3752527"/>
            <a:ext cx="215900" cy="217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2" name="Equation" r:id="rId3" imgW="215640" imgH="190440" progId="Equation.DSMT4">
                    <p:embed/>
                  </p:oleObj>
                </mc:Choice>
                <mc:Fallback>
                  <p:oleObj name="Equation" r:id="rId3" imgW="21564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71762" y="3752527"/>
                          <a:ext cx="215900" cy="2170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5" name="Straight Arrow Connector 14"/>
          <p:cNvCxnSpPr>
            <a:stCxn id="100" idx="6"/>
            <a:endCxn id="18" idx="3"/>
          </p:cNvCxnSpPr>
          <p:nvPr/>
        </p:nvCxnSpPr>
        <p:spPr>
          <a:xfrm flipV="1">
            <a:off x="3887312" y="3337650"/>
            <a:ext cx="1163830" cy="1328806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0" idx="6"/>
            <a:endCxn id="19" idx="1"/>
          </p:cNvCxnSpPr>
          <p:nvPr/>
        </p:nvCxnSpPr>
        <p:spPr>
          <a:xfrm>
            <a:off x="3874394" y="2430537"/>
            <a:ext cx="1176748" cy="1649704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0" idx="6"/>
            <a:endCxn id="19" idx="3"/>
          </p:cNvCxnSpPr>
          <p:nvPr/>
        </p:nvCxnSpPr>
        <p:spPr>
          <a:xfrm flipV="1">
            <a:off x="3887312" y="4313727"/>
            <a:ext cx="1163830" cy="352729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02785" y="3055807"/>
            <a:ext cx="330200" cy="33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02785" y="4031884"/>
            <a:ext cx="330200" cy="33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02785" y="2529075"/>
            <a:ext cx="330200" cy="33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6047" y="3061196"/>
            <a:ext cx="330200" cy="33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0" idx="6"/>
            <a:endCxn id="21" idx="1"/>
          </p:cNvCxnSpPr>
          <p:nvPr/>
        </p:nvCxnSpPr>
        <p:spPr>
          <a:xfrm>
            <a:off x="5332985" y="2694175"/>
            <a:ext cx="651419" cy="41537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6"/>
            <a:endCxn id="21" idx="2"/>
          </p:cNvCxnSpPr>
          <p:nvPr/>
        </p:nvCxnSpPr>
        <p:spPr>
          <a:xfrm>
            <a:off x="5332985" y="3220907"/>
            <a:ext cx="603062" cy="5389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6"/>
            <a:endCxn id="21" idx="3"/>
          </p:cNvCxnSpPr>
          <p:nvPr/>
        </p:nvCxnSpPr>
        <p:spPr>
          <a:xfrm flipV="1">
            <a:off x="5332985" y="3343039"/>
            <a:ext cx="651419" cy="853945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6"/>
          </p:cNvCxnSpPr>
          <p:nvPr/>
        </p:nvCxnSpPr>
        <p:spPr>
          <a:xfrm>
            <a:off x="6266247" y="3226296"/>
            <a:ext cx="514350" cy="0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0" idx="6"/>
            <a:endCxn id="18" idx="1"/>
          </p:cNvCxnSpPr>
          <p:nvPr/>
        </p:nvCxnSpPr>
        <p:spPr>
          <a:xfrm>
            <a:off x="3874394" y="2430537"/>
            <a:ext cx="1176748" cy="673627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131527"/>
              </p:ext>
            </p:extLst>
          </p:nvPr>
        </p:nvGraphicFramePr>
        <p:xfrm>
          <a:off x="6012395" y="3146496"/>
          <a:ext cx="187325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5" imgW="164880" imgH="190440" progId="Equation.DSMT4">
                  <p:embed/>
                </p:oleObj>
              </mc:Choice>
              <mc:Fallback>
                <p:oleObj name="Equation" r:id="rId5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395" y="3146496"/>
                        <a:ext cx="187325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867766"/>
              </p:ext>
            </p:extLst>
          </p:nvPr>
        </p:nvGraphicFramePr>
        <p:xfrm>
          <a:off x="5002785" y="4106146"/>
          <a:ext cx="319087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Equation" r:id="rId7" imgW="279360" imgH="203040" progId="Equation.DSMT4">
                  <p:embed/>
                </p:oleObj>
              </mc:Choice>
              <mc:Fallback>
                <p:oleObj name="Equation" r:id="rId7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785" y="4106146"/>
                        <a:ext cx="319087" cy="23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569768"/>
              </p:ext>
            </p:extLst>
          </p:nvPr>
        </p:nvGraphicFramePr>
        <p:xfrm>
          <a:off x="5002785" y="3100292"/>
          <a:ext cx="3190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Equation" r:id="rId9" imgW="279360" imgH="203040" progId="Equation.DSMT4">
                  <p:embed/>
                </p:oleObj>
              </mc:Choice>
              <mc:Fallback>
                <p:oleObj name="Equation" r:id="rId9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785" y="3100292"/>
                        <a:ext cx="319087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87933"/>
              </p:ext>
            </p:extLst>
          </p:nvPr>
        </p:nvGraphicFramePr>
        <p:xfrm>
          <a:off x="5002785" y="2579081"/>
          <a:ext cx="3190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11" imgW="279360" imgH="203040" progId="Equation.DSMT4">
                  <p:embed/>
                </p:oleObj>
              </mc:Choice>
              <mc:Fallback>
                <p:oleObj name="Equation" r:id="rId11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785" y="2579081"/>
                        <a:ext cx="319087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 rot="5400000">
            <a:off x="5023197" y="356715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…</a:t>
            </a:r>
            <a:endParaRPr lang="en-CA" dirty="0"/>
          </a:p>
        </p:txBody>
      </p:sp>
      <p:cxnSp>
        <p:nvCxnSpPr>
          <p:cNvPr id="37" name="Straight Arrow Connector 36"/>
          <p:cNvCxnSpPr>
            <a:stCxn id="90" idx="4"/>
            <a:endCxn id="7" idx="0"/>
          </p:cNvCxnSpPr>
          <p:nvPr/>
        </p:nvCxnSpPr>
        <p:spPr>
          <a:xfrm flipH="1">
            <a:off x="3849960" y="2453396"/>
            <a:ext cx="1575" cy="219695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90" idx="6"/>
            <a:endCxn id="20" idx="1"/>
          </p:cNvCxnSpPr>
          <p:nvPr/>
        </p:nvCxnSpPr>
        <p:spPr>
          <a:xfrm>
            <a:off x="3874394" y="2430537"/>
            <a:ext cx="1176748" cy="146895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00" idx="6"/>
            <a:endCxn id="20" idx="3"/>
          </p:cNvCxnSpPr>
          <p:nvPr/>
        </p:nvCxnSpPr>
        <p:spPr>
          <a:xfrm flipV="1">
            <a:off x="3887312" y="2810918"/>
            <a:ext cx="1163830" cy="185553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691125" y="3412493"/>
            <a:ext cx="320047" cy="299147"/>
            <a:chOff x="1835696" y="3717032"/>
            <a:chExt cx="288032" cy="288032"/>
          </a:xfrm>
        </p:grpSpPr>
        <p:sp>
          <p:nvSpPr>
            <p:cNvPr id="62" name="Rectangle 61"/>
            <p:cNvSpPr/>
            <p:nvPr/>
          </p:nvSpPr>
          <p:spPr>
            <a:xfrm>
              <a:off x="1835696" y="3717032"/>
              <a:ext cx="288032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8978070"/>
                </p:ext>
              </p:extLst>
            </p:nvPr>
          </p:nvGraphicFramePr>
          <p:xfrm>
            <a:off x="1871762" y="3752527"/>
            <a:ext cx="215900" cy="217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" name="Equation" r:id="rId13" imgW="215640" imgH="190440" progId="Equation.DSMT4">
                    <p:embed/>
                  </p:oleObj>
                </mc:Choice>
                <mc:Fallback>
                  <p:oleObj name="Equation" r:id="rId13" imgW="21564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871762" y="3752527"/>
                          <a:ext cx="215900" cy="2170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2" name="Straight Arrow Connector 71"/>
          <p:cNvCxnSpPr>
            <a:stCxn id="7" idx="2"/>
            <a:endCxn id="96" idx="0"/>
          </p:cNvCxnSpPr>
          <p:nvPr/>
        </p:nvCxnSpPr>
        <p:spPr>
          <a:xfrm>
            <a:off x="3849960" y="2972238"/>
            <a:ext cx="4216" cy="23119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771800" y="3049678"/>
                <a:ext cx="121814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𝑘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−1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3049678"/>
                <a:ext cx="1218147" cy="338554"/>
              </a:xfrm>
              <a:prstGeom prst="rect">
                <a:avLst/>
              </a:prstGeom>
              <a:blipFill rotWithShape="1">
                <a:blip r:embed="rId15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3100196" y="2276872"/>
                <a:ext cx="81774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𝑘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96" y="2276872"/>
                <a:ext cx="817744" cy="338554"/>
              </a:xfrm>
              <a:prstGeom prst="rect">
                <a:avLst/>
              </a:prstGeom>
              <a:blipFill rotWithShape="1">
                <a:blip r:embed="rId16"/>
                <a:stretch>
                  <a:fillRect b="-10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Oval 89"/>
          <p:cNvSpPr/>
          <p:nvPr/>
        </p:nvSpPr>
        <p:spPr>
          <a:xfrm>
            <a:off x="3828675" y="240767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val 95"/>
          <p:cNvSpPr/>
          <p:nvPr/>
        </p:nvSpPr>
        <p:spPr>
          <a:xfrm>
            <a:off x="3831316" y="320343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8" name="Straight Arrow Connector 97"/>
          <p:cNvCxnSpPr>
            <a:endCxn id="100" idx="0"/>
          </p:cNvCxnSpPr>
          <p:nvPr/>
        </p:nvCxnSpPr>
        <p:spPr>
          <a:xfrm>
            <a:off x="3861811" y="4427572"/>
            <a:ext cx="2642" cy="216024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2801728" y="4474319"/>
                <a:ext cx="121814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𝑘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CA" sz="16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728" y="4474319"/>
                <a:ext cx="1218147" cy="338554"/>
              </a:xfrm>
              <a:prstGeom prst="rect">
                <a:avLst/>
              </a:prstGeom>
              <a:blipFill rotWithShape="1">
                <a:blip r:embed="rId17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/>
          <p:cNvSpPr/>
          <p:nvPr/>
        </p:nvSpPr>
        <p:spPr>
          <a:xfrm>
            <a:off x="3841593" y="464359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1" name="Group 100"/>
          <p:cNvGrpSpPr/>
          <p:nvPr/>
        </p:nvGrpSpPr>
        <p:grpSpPr>
          <a:xfrm>
            <a:off x="3699828" y="4130090"/>
            <a:ext cx="320047" cy="299147"/>
            <a:chOff x="1835696" y="3717032"/>
            <a:chExt cx="288032" cy="288032"/>
          </a:xfrm>
        </p:grpSpPr>
        <p:sp>
          <p:nvSpPr>
            <p:cNvPr id="102" name="Rectangle 101"/>
            <p:cNvSpPr/>
            <p:nvPr/>
          </p:nvSpPr>
          <p:spPr>
            <a:xfrm>
              <a:off x="1835696" y="3717032"/>
              <a:ext cx="288032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aphicFrame>
          <p:nvGraphicFramePr>
            <p:cNvPr id="103" name="Object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6647961"/>
                </p:ext>
              </p:extLst>
            </p:nvPr>
          </p:nvGraphicFramePr>
          <p:xfrm>
            <a:off x="1871762" y="3752527"/>
            <a:ext cx="215900" cy="217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" name="Equation" r:id="rId18" imgW="215640" imgH="190440" progId="Equation.DSMT4">
                    <p:embed/>
                  </p:oleObj>
                </mc:Choice>
                <mc:Fallback>
                  <p:oleObj name="Equation" r:id="rId18" imgW="21564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871762" y="3752527"/>
                          <a:ext cx="215900" cy="2170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" name="TextBox 103"/>
          <p:cNvSpPr txBox="1"/>
          <p:nvPr/>
        </p:nvSpPr>
        <p:spPr>
          <a:xfrm rot="5400000">
            <a:off x="3701549" y="38628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…</a:t>
            </a:r>
            <a:endParaRPr lang="en-CA" dirty="0"/>
          </a:p>
        </p:txBody>
      </p:sp>
      <p:cxnSp>
        <p:nvCxnSpPr>
          <p:cNvPr id="105" name="Straight Arrow Connector 104"/>
          <p:cNvCxnSpPr>
            <a:stCxn id="96" idx="4"/>
            <a:endCxn id="62" idx="0"/>
          </p:cNvCxnSpPr>
          <p:nvPr/>
        </p:nvCxnSpPr>
        <p:spPr>
          <a:xfrm flipH="1">
            <a:off x="3851149" y="3249155"/>
            <a:ext cx="3027" cy="16333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62" idx="2"/>
          </p:cNvCxnSpPr>
          <p:nvPr/>
        </p:nvCxnSpPr>
        <p:spPr>
          <a:xfrm flipH="1">
            <a:off x="3849961" y="3711640"/>
            <a:ext cx="1188" cy="185587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96" idx="6"/>
            <a:endCxn id="19" idx="2"/>
          </p:cNvCxnSpPr>
          <p:nvPr/>
        </p:nvCxnSpPr>
        <p:spPr>
          <a:xfrm>
            <a:off x="3877035" y="3226296"/>
            <a:ext cx="1125750" cy="970688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96" idx="6"/>
          </p:cNvCxnSpPr>
          <p:nvPr/>
        </p:nvCxnSpPr>
        <p:spPr>
          <a:xfrm flipV="1">
            <a:off x="3877035" y="3224520"/>
            <a:ext cx="1129588" cy="1776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96" idx="6"/>
            <a:endCxn id="20" idx="2"/>
          </p:cNvCxnSpPr>
          <p:nvPr/>
        </p:nvCxnSpPr>
        <p:spPr>
          <a:xfrm flipV="1">
            <a:off x="3877035" y="2694175"/>
            <a:ext cx="1125750" cy="532121"/>
          </a:xfrm>
          <a:prstGeom prst="straightConnector1">
            <a:avLst/>
          </a:prstGeom>
          <a:ln w="127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64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8" grpId="0" animBg="1"/>
      <p:bldP spid="19" grpId="0" animBg="1"/>
      <p:bldP spid="20" grpId="0" animBg="1"/>
      <p:bldP spid="21" grpId="0" animBg="1"/>
      <p:bldP spid="34" grpId="0"/>
      <p:bldP spid="84" grpId="0"/>
      <p:bldP spid="89" grpId="0"/>
      <p:bldP spid="90" grpId="0" animBg="1"/>
      <p:bldP spid="96" grpId="0" animBg="1"/>
      <p:bldP spid="99" grpId="0"/>
      <p:bldP spid="100" grpId="0" animBg="1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Simple </a:t>
            </a:r>
            <a:r>
              <a:rPr lang="en-CA" dirty="0" smtClean="0"/>
              <a:t>Recurrent Neural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48567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A </a:t>
            </a:r>
            <a:r>
              <a:rPr lang="en-CA" dirty="0" err="1" smtClean="0"/>
              <a:t>Feedforward</a:t>
            </a:r>
            <a:r>
              <a:rPr lang="en-CA" dirty="0" smtClean="0"/>
              <a:t> NN with feedback connections</a:t>
            </a:r>
          </a:p>
          <a:p>
            <a:endParaRPr lang="en-CA" dirty="0"/>
          </a:p>
          <a:p>
            <a:endParaRPr lang="en-CA" dirty="0" smtClean="0"/>
          </a:p>
          <a:p>
            <a:endParaRPr lang="en-CA" sz="3900" dirty="0" smtClean="0"/>
          </a:p>
          <a:p>
            <a:r>
              <a:rPr lang="en-CA" dirty="0" smtClean="0"/>
              <a:t>A sequence-to-sequence mapper:</a:t>
            </a:r>
          </a:p>
          <a:p>
            <a:pPr lvl="1"/>
            <a:r>
              <a:rPr lang="en-CA" sz="2200" dirty="0" smtClean="0"/>
              <a:t>For every (or a bunch of) input instances, the network generates an output</a:t>
            </a:r>
          </a:p>
          <a:p>
            <a:r>
              <a:rPr lang="en-CA" dirty="0" smtClean="0"/>
              <a:t>A sequence to non-sequence (class, vector, etc.) mapper:</a:t>
            </a:r>
          </a:p>
          <a:p>
            <a:pPr lvl="1"/>
            <a:r>
              <a:rPr lang="en-CA" sz="2200" dirty="0" smtClean="0"/>
              <a:t>The network generates an output once it receives all of the input instances</a:t>
            </a:r>
            <a:endParaRPr lang="en-CA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8026-972B-47BB-8838-7734F0734FE4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629624" y="3177430"/>
            <a:ext cx="1113576" cy="71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/>
              <a:t>Hidden Layer</a:t>
            </a:r>
          </a:p>
          <a:p>
            <a:pPr algn="ctr"/>
            <a:endParaRPr lang="en-CA" sz="1400" dirty="0"/>
          </a:p>
        </p:txBody>
      </p:sp>
      <p:sp>
        <p:nvSpPr>
          <p:cNvPr id="8" name="Rectangle 7"/>
          <p:cNvSpPr/>
          <p:nvPr/>
        </p:nvSpPr>
        <p:spPr>
          <a:xfrm>
            <a:off x="3493129" y="3177430"/>
            <a:ext cx="1113576" cy="71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/>
              <a:t>Output Layer</a:t>
            </a:r>
          </a:p>
          <a:p>
            <a:pPr algn="ctr"/>
            <a:endParaRPr lang="en-CA" sz="1400" dirty="0"/>
          </a:p>
        </p:txBody>
      </p:sp>
      <p:sp>
        <p:nvSpPr>
          <p:cNvPr id="9" name="Rectangle 8"/>
          <p:cNvSpPr/>
          <p:nvPr/>
        </p:nvSpPr>
        <p:spPr>
          <a:xfrm>
            <a:off x="2000816" y="2566321"/>
            <a:ext cx="371192" cy="357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1229" y="2548381"/>
                <a:ext cx="59978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1" i="1" smtClean="0">
                              <a:latin typeface="Cambria Math"/>
                            </a:rPr>
                            <m:t>𝒛</m:t>
                          </m:r>
                        </m:e>
                        <m:sup>
                          <m:r>
                            <a:rPr lang="en-CA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CA" b="1" i="1" smtClean="0">
                              <a:latin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229" y="2548381"/>
                <a:ext cx="599780" cy="3755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630" y="3523322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30" y="3523322"/>
                <a:ext cx="73129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9275" y="2381655"/>
                <a:ext cx="1128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75" y="2381655"/>
                <a:ext cx="112883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3535465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535465"/>
                <a:ext cx="69634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25085" y="3344516"/>
                <a:ext cx="699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85" y="3344516"/>
                <a:ext cx="699550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924920" y="3707988"/>
            <a:ext cx="704704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1"/>
            <a:endCxn id="7" idx="1"/>
          </p:cNvCxnSpPr>
          <p:nvPr/>
        </p:nvCxnSpPr>
        <p:spPr>
          <a:xfrm rot="10800000" flipV="1">
            <a:off x="1629624" y="2745126"/>
            <a:ext cx="371192" cy="789915"/>
          </a:xfrm>
          <a:prstGeom prst="bentConnector3">
            <a:avLst>
              <a:gd name="adj1" fmla="val 276219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1"/>
          </p:cNvCxnSpPr>
          <p:nvPr/>
        </p:nvCxnSpPr>
        <p:spPr>
          <a:xfrm>
            <a:off x="2743200" y="3535042"/>
            <a:ext cx="749929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14" idx="1"/>
          </p:cNvCxnSpPr>
          <p:nvPr/>
        </p:nvCxnSpPr>
        <p:spPr>
          <a:xfrm flipV="1">
            <a:off x="4606705" y="3529182"/>
            <a:ext cx="318380" cy="586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3" idx="0"/>
            <a:endCxn id="9" idx="3"/>
          </p:cNvCxnSpPr>
          <p:nvPr/>
        </p:nvCxnSpPr>
        <p:spPr>
          <a:xfrm rot="16200000" flipV="1">
            <a:off x="2336521" y="2780614"/>
            <a:ext cx="790338" cy="719364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290730" y="2548381"/>
                <a:ext cx="3404330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A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CA" b="1" i="0" smtClean="0">
                                  <a:latin typeface="Cambria Math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 i="0" smtClean="0">
                                  <a:latin typeface="Cambria Math"/>
                                </a:rPr>
                                <m:t>𝐟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 i="0">
                                      <a:latin typeface="Cambria Math"/>
                                    </a:rPr>
                                    <m:t>𝐀𝐱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en-CA" b="1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CA" b="1" i="0">
                                      <a:latin typeface="Cambria Math"/>
                                    </a:rPr>
                                    <m:t>𝐁𝐮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CA" b="1" i="0">
                                  <a:latin typeface="Cambria Math"/>
                                </a:rPr>
                                <m:t>𝐲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>
                                  <a:latin typeface="Cambria Math"/>
                                </a:rPr>
                                <m:t>𝐠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>
                                      <a:latin typeface="Cambria Math"/>
                                    </a:rPr>
                                    <m:t>𝐂</m:t>
                                  </m:r>
                                  <m:r>
                                    <a:rPr lang="en-CA" b="1">
                                      <a:latin typeface="Cambria Math"/>
                                    </a:rPr>
                                    <m:t>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30" y="2548381"/>
                <a:ext cx="3404330" cy="7574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883044" y="3562099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044" y="3562099"/>
                <a:ext cx="36260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028147" y="3584481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47" y="3584481"/>
                <a:ext cx="333745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493129" y="2258544"/>
            <a:ext cx="1289777" cy="30777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chemeClr val="bg1"/>
                </a:solidFill>
              </a:rPr>
              <a:t>Network </a:t>
            </a:r>
            <a:r>
              <a:rPr lang="en-CA" sz="1400" i="1" dirty="0" smtClean="0">
                <a:solidFill>
                  <a:schemeClr val="bg1"/>
                </a:solidFill>
              </a:rPr>
              <a:t>states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>
            <a:off x="2925835" y="2412432"/>
            <a:ext cx="1138509" cy="1712959"/>
          </a:xfrm>
          <a:prstGeom prst="arc">
            <a:avLst>
              <a:gd name="adj1" fmla="val 8605357"/>
              <a:gd name="adj2" fmla="val 16086159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49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Real Time Recurrent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gradients are calculated as the network processes the input elements: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ADC90-138F-49F5-9EAF-48FEB5EEBC9F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788814" y="3596201"/>
            <a:ext cx="1113576" cy="71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/>
              <a:t>Hidden Layer</a:t>
            </a:r>
          </a:p>
          <a:p>
            <a:pPr algn="ctr"/>
            <a:endParaRPr lang="en-CA" sz="1400" dirty="0"/>
          </a:p>
        </p:txBody>
      </p:sp>
      <p:sp>
        <p:nvSpPr>
          <p:cNvPr id="8" name="Rectangle 7"/>
          <p:cNvSpPr/>
          <p:nvPr/>
        </p:nvSpPr>
        <p:spPr>
          <a:xfrm>
            <a:off x="3652319" y="3596201"/>
            <a:ext cx="1113576" cy="71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/>
              <a:t>Output Layer</a:t>
            </a:r>
          </a:p>
          <a:p>
            <a:pPr algn="ctr"/>
            <a:endParaRPr lang="en-CA" sz="1400" dirty="0"/>
          </a:p>
        </p:txBody>
      </p:sp>
      <p:sp>
        <p:nvSpPr>
          <p:cNvPr id="9" name="Rectangle 8"/>
          <p:cNvSpPr/>
          <p:nvPr/>
        </p:nvSpPr>
        <p:spPr>
          <a:xfrm>
            <a:off x="2160006" y="2985092"/>
            <a:ext cx="371192" cy="357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060419" y="2967152"/>
                <a:ext cx="59978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1" i="1" smtClean="0">
                              <a:latin typeface="Cambria Math"/>
                            </a:rPr>
                            <m:t>𝒛</m:t>
                          </m:r>
                        </m:e>
                        <m:sup>
                          <m:r>
                            <a:rPr lang="en-CA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CA" b="1" i="1" smtClean="0">
                              <a:latin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419" y="2967152"/>
                <a:ext cx="599780" cy="3755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52820" y="3942093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20" y="3942093"/>
                <a:ext cx="73129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18465" y="2800426"/>
                <a:ext cx="1128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65" y="2800426"/>
                <a:ext cx="112883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902390" y="3954236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390" y="3954236"/>
                <a:ext cx="69634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084275" y="3763287"/>
                <a:ext cx="699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275" y="3763287"/>
                <a:ext cx="69955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1084110" y="4126759"/>
            <a:ext cx="704704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1"/>
            <a:endCxn id="7" idx="1"/>
          </p:cNvCxnSpPr>
          <p:nvPr/>
        </p:nvCxnSpPr>
        <p:spPr>
          <a:xfrm rot="10800000" flipV="1">
            <a:off x="1788814" y="3163897"/>
            <a:ext cx="371192" cy="789915"/>
          </a:xfrm>
          <a:prstGeom prst="bentConnector3">
            <a:avLst>
              <a:gd name="adj1" fmla="val 276219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1"/>
          </p:cNvCxnSpPr>
          <p:nvPr/>
        </p:nvCxnSpPr>
        <p:spPr>
          <a:xfrm>
            <a:off x="2902390" y="3953813"/>
            <a:ext cx="749929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14" idx="1"/>
          </p:cNvCxnSpPr>
          <p:nvPr/>
        </p:nvCxnSpPr>
        <p:spPr>
          <a:xfrm flipV="1">
            <a:off x="4765895" y="3947953"/>
            <a:ext cx="318380" cy="586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3" idx="0"/>
            <a:endCxn id="9" idx="3"/>
          </p:cNvCxnSpPr>
          <p:nvPr/>
        </p:nvCxnSpPr>
        <p:spPr>
          <a:xfrm rot="16200000" flipV="1">
            <a:off x="2495711" y="3199385"/>
            <a:ext cx="790338" cy="719364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171951" y="2776202"/>
                <a:ext cx="3712105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A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CA" b="1" i="0" smtClean="0">
                                  <a:latin typeface="Cambria Math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 i="0" smtClean="0">
                                  <a:latin typeface="Cambria Math"/>
                                </a:rPr>
                                <m:t>𝐟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 i="0">
                                      <a:latin typeface="Cambria Math"/>
                                    </a:rPr>
                                    <m:t>𝐀𝐱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en-CA" b="1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CA" b="1" i="0">
                                      <a:latin typeface="Cambria Math"/>
                                    </a:rPr>
                                    <m:t>𝐁𝐮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CA" b="1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CA" b="1" i="0" smtClean="0">
                                      <a:latin typeface="Cambria Math"/>
                                    </a:rPr>
                                    <m:t>𝐛</m:t>
                                  </m:r>
                                </m:e>
                              </m:d>
                            </m:e>
                            <m:e>
                              <m:r>
                                <a:rPr lang="en-CA" b="1" i="0">
                                  <a:latin typeface="Cambria Math"/>
                                </a:rPr>
                                <m:t>𝐲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 i="0" smtClean="0">
                                  <a:latin typeface="Cambria Math"/>
                                </a:rPr>
                                <m:t>𝐠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 i="0" smtClean="0">
                                      <a:latin typeface="Cambria Math"/>
                                    </a:rPr>
                                    <m:t>𝐂</m:t>
                                  </m:r>
                                  <m:r>
                                    <a:rPr lang="en-CA" b="1" i="0">
                                      <a:latin typeface="Cambria Math"/>
                                    </a:rPr>
                                    <m:t>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  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  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951" y="2776202"/>
                <a:ext cx="3712105" cy="7101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042234" y="3980870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234" y="3980870"/>
                <a:ext cx="3626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187337" y="4003252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37" y="4003252"/>
                <a:ext cx="33374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6296882" y="4132619"/>
                <a:ext cx="161377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𝐮</m:t>
                      </m:r>
                      <m:d>
                        <m:dPr>
                          <m:ctrlPr>
                            <a:rPr lang="en-CA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CA" b="1" i="1" smtClean="0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 smtClean="0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p>
                      </m:sSup>
                      <m:r>
                        <a:rPr lang="en-CA" b="1" i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CA" b="1" i="0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𝐱</m:t>
                      </m:r>
                      <m:d>
                        <m:dPr>
                          <m:ctrlPr>
                            <a:rPr lang="en-CA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CA" b="1" i="1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p>
                      </m:sSup>
                      <m:r>
                        <a:rPr lang="en-CA" b="1" i="1" smtClean="0"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CA" b="1" i="1" dirty="0" smtClean="0">
                  <a:latin typeface="Cambria Math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CA" b="1">
                        <a:latin typeface="Cambria Math"/>
                      </a:rPr>
                      <m:t>𝐲</m:t>
                    </m:r>
                    <m:d>
                      <m:dPr>
                        <m:ctrlPr>
                          <a:rPr lang="en-CA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CA" b="1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CA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CA" b="1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CA" i="1">
                            <a:latin typeface="Cambria Math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b="1" i="1" dirty="0" smtClean="0">
                    <a:latin typeface="Cambria Math"/>
                    <a:ea typeface="Cambria Math"/>
                  </a:rPr>
                  <a:t>,</a:t>
                </a:r>
                <a:endParaRPr lang="en-CA" b="1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𝐀</m:t>
                      </m:r>
                      <m:r>
                        <a:rPr lang="en-CA" b="1" i="1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CA" b="1" i="1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CA" b="1" i="0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CA" b="1" i="0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𝐁</m:t>
                      </m:r>
                      <m:r>
                        <a:rPr lang="en-CA" b="1" i="1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CA" b="1" i="1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p>
                      </m:sSup>
                      <m:r>
                        <a:rPr lang="en-CA" b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CA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𝐂</m:t>
                      </m:r>
                      <m:r>
                        <a:rPr lang="en-CA" b="1" i="1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CA" b="1" i="1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p>
                      </m:sSup>
                      <m:r>
                        <a:rPr lang="en-CA" b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CA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𝐛</m:t>
                      </m:r>
                      <m:r>
                        <a:rPr lang="en-CA" b="1" i="1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CA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CA" b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882" y="4132619"/>
                <a:ext cx="1613775" cy="203132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718465" y="4372584"/>
            <a:ext cx="0" cy="7251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09718" y="5091886"/>
                <a:ext cx="2370008" cy="307777"/>
              </a:xfrm>
              <a:prstGeom prst="rect">
                <a:avLst/>
              </a:prstGeom>
              <a:gradFill>
                <a:gsLst>
                  <a:gs pos="95000">
                    <a:srgbClr val="000796"/>
                  </a:gs>
                  <a:gs pos="72000">
                    <a:srgbClr val="00206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>
                    <a:solidFill>
                      <a:schemeClr val="bg1"/>
                    </a:solidFill>
                  </a:rPr>
                  <a:t>Network input dimension = </a:t>
                </a:r>
                <a14:m>
                  <m:oMath xmlns:m="http://schemas.openxmlformats.org/officeDocument/2006/math">
                    <m:r>
                      <a:rPr lang="en-CA" sz="1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en-CA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18" y="5091886"/>
                <a:ext cx="2370008" cy="307777"/>
              </a:xfrm>
              <a:prstGeom prst="rect">
                <a:avLst/>
              </a:prstGeom>
              <a:blipFill rotWithShape="1">
                <a:blip r:embed="rId11"/>
                <a:stretch>
                  <a:fillRect l="-771" t="-1961" b="-176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3444540" y="5070514"/>
                <a:ext cx="2475806" cy="307777"/>
              </a:xfrm>
              <a:prstGeom prst="rect">
                <a:avLst/>
              </a:prstGeom>
              <a:gradFill>
                <a:gsLst>
                  <a:gs pos="95000">
                    <a:srgbClr val="000796"/>
                  </a:gs>
                  <a:gs pos="72000">
                    <a:srgbClr val="00206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>
                    <a:solidFill>
                      <a:schemeClr val="bg1"/>
                    </a:solidFill>
                  </a:rPr>
                  <a:t>Network output dimension =</a:t>
                </a:r>
                <a:r>
                  <a:rPr lang="en-CA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1400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CA" sz="1400" dirty="0" smtClean="0">
                    <a:solidFill>
                      <a:schemeClr val="bg1"/>
                    </a:solidFill>
                  </a:rPr>
                  <a:t> </a:t>
                </a:r>
                <a:endParaRPr lang="en-CA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540" y="5070514"/>
                <a:ext cx="2475806" cy="307777"/>
              </a:xfrm>
              <a:prstGeom prst="rect">
                <a:avLst/>
              </a:prstGeom>
              <a:blipFill rotWithShape="1">
                <a:blip r:embed="rId12"/>
                <a:stretch>
                  <a:fillRect l="-493" t="-2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>
            <a:off x="5275225" y="4165536"/>
            <a:ext cx="0" cy="904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1979052" y="5532425"/>
                <a:ext cx="2248116" cy="307777"/>
              </a:xfrm>
              <a:prstGeom prst="rect">
                <a:avLst/>
              </a:prstGeom>
              <a:gradFill>
                <a:gsLst>
                  <a:gs pos="95000">
                    <a:srgbClr val="000796"/>
                  </a:gs>
                  <a:gs pos="72000">
                    <a:srgbClr val="00206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CA" sz="1400" dirty="0" smtClean="0">
                    <a:solidFill>
                      <a:schemeClr val="bg1"/>
                    </a:solidFill>
                  </a:rPr>
                  <a:t>Hidden layer dimension =</a:t>
                </a:r>
                <a:r>
                  <a:rPr lang="en-CA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1400" b="0" i="1" smtClean="0">
                        <a:solidFill>
                          <a:schemeClr val="bg1"/>
                        </a:solidFill>
                        <a:latin typeface="Cambria Math"/>
                      </a:rPr>
                      <m:t>𝑠</m:t>
                    </m:r>
                  </m:oMath>
                </a14:m>
                <a:r>
                  <a:rPr lang="en-CA" sz="1400" dirty="0" smtClean="0">
                    <a:solidFill>
                      <a:schemeClr val="bg1"/>
                    </a:solidFill>
                  </a:rPr>
                  <a:t> </a:t>
                </a:r>
                <a:endParaRPr lang="en-CA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52" y="5532425"/>
                <a:ext cx="2248116" cy="307777"/>
              </a:xfrm>
              <a:prstGeom prst="rect">
                <a:avLst/>
              </a:prstGeom>
              <a:blipFill rotWithShape="1">
                <a:blip r:embed="rId13"/>
                <a:stretch>
                  <a:fillRect l="-815" t="-2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endCxn id="30" idx="0"/>
          </p:cNvCxnSpPr>
          <p:nvPr/>
        </p:nvCxnSpPr>
        <p:spPr>
          <a:xfrm>
            <a:off x="3103110" y="4317936"/>
            <a:ext cx="0" cy="1214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12</a:t>
            </a:fld>
            <a:endParaRPr lang="en-CA" dirty="0"/>
          </a:p>
        </p:txBody>
      </p:sp>
      <p:sp>
        <p:nvSpPr>
          <p:cNvPr id="34" name="Right Arrow 33"/>
          <p:cNvSpPr/>
          <p:nvPr/>
        </p:nvSpPr>
        <p:spPr>
          <a:xfrm flipH="1">
            <a:off x="2900" y="6163944"/>
            <a:ext cx="1600200" cy="50292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Whiteboard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98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Unfolding Back Through Time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66322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sequence to sequence mapper</a:t>
            </a:r>
          </a:p>
          <a:p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CA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CA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C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</a:t>
            </a: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 identification, time series prediction</a:t>
            </a: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18E3-176C-4A41-995F-1A5C85E57A25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651197" y="2840535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075222" y="2729745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22" y="2729745"/>
                <a:ext cx="696344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62" idx="2"/>
            <a:endCxn id="7" idx="0"/>
          </p:cNvCxnSpPr>
          <p:nvPr/>
        </p:nvCxnSpPr>
        <p:spPr>
          <a:xfrm>
            <a:off x="856011" y="2588015"/>
            <a:ext cx="2" cy="25252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7" idx="2"/>
          </p:cNvCxnSpPr>
          <p:nvPr/>
        </p:nvCxnSpPr>
        <p:spPr>
          <a:xfrm>
            <a:off x="1449158" y="3937218"/>
            <a:ext cx="0" cy="23770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79326" y="5406660"/>
                <a:ext cx="25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𝐔</m:t>
                      </m:r>
                      <m:r>
                        <a:rPr lang="en-CA" b="1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1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  <m:e>
                                <m:r>
                                  <a:rPr lang="en-CA" b="1" i="1" smtClean="0">
                                    <a:latin typeface="Cambria Math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CA" b="1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6" y="5406660"/>
                <a:ext cx="253781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89139" y="2921148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39" y="2921148"/>
                <a:ext cx="33374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1244342" y="3406660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1267857" y="3487273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57" y="3487273"/>
                <a:ext cx="3626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Elbow Connector 44"/>
          <p:cNvCxnSpPr>
            <a:stCxn id="7" idx="3"/>
            <a:endCxn id="37" idx="0"/>
          </p:cNvCxnSpPr>
          <p:nvPr/>
        </p:nvCxnSpPr>
        <p:spPr>
          <a:xfrm>
            <a:off x="1060828" y="3105814"/>
            <a:ext cx="388330" cy="30084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914361" y="2840253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1771005" y="2204977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05" y="2204977"/>
                <a:ext cx="69634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>
            <a:stCxn id="51" idx="2"/>
            <a:endCxn id="49" idx="0"/>
          </p:cNvCxnSpPr>
          <p:nvPr/>
        </p:nvCxnSpPr>
        <p:spPr>
          <a:xfrm>
            <a:off x="2119177" y="2574309"/>
            <a:ext cx="0" cy="26594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1952303" y="2920866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303" y="2920866"/>
                <a:ext cx="33374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2507506" y="3406378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2531021" y="3486991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021" y="3486991"/>
                <a:ext cx="3626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Elbow Connector 57"/>
          <p:cNvCxnSpPr>
            <a:stCxn id="49" idx="3"/>
            <a:endCxn id="56" idx="0"/>
          </p:cNvCxnSpPr>
          <p:nvPr/>
        </p:nvCxnSpPr>
        <p:spPr>
          <a:xfrm>
            <a:off x="2323992" y="3105532"/>
            <a:ext cx="388330" cy="30084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3"/>
            <a:endCxn id="49" idx="1"/>
          </p:cNvCxnSpPr>
          <p:nvPr/>
        </p:nvCxnSpPr>
        <p:spPr>
          <a:xfrm flipV="1">
            <a:off x="1060828" y="3105532"/>
            <a:ext cx="853533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2309306" y="2738647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306" y="2738647"/>
                <a:ext cx="696344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507839" y="2218683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39" y="2218683"/>
                <a:ext cx="696344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/>
              <p:cNvSpPr txBox="1"/>
              <p:nvPr/>
            </p:nvSpPr>
            <p:spPr>
              <a:xfrm>
                <a:off x="3152930" y="2741074"/>
                <a:ext cx="108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930" y="2741074"/>
                <a:ext cx="1089081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4124238" y="2845127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3980882" y="2209851"/>
                <a:ext cx="704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882" y="2209851"/>
                <a:ext cx="70435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/>
          <p:cNvCxnSpPr>
            <a:stCxn id="85" idx="2"/>
            <a:endCxn id="84" idx="0"/>
          </p:cNvCxnSpPr>
          <p:nvPr/>
        </p:nvCxnSpPr>
        <p:spPr>
          <a:xfrm flipH="1">
            <a:off x="4329054" y="2579183"/>
            <a:ext cx="4008" cy="26594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90" idx="2"/>
          </p:cNvCxnSpPr>
          <p:nvPr/>
        </p:nvCxnSpPr>
        <p:spPr>
          <a:xfrm>
            <a:off x="4922199" y="3941810"/>
            <a:ext cx="8656" cy="23868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ectangle 88"/>
              <p:cNvSpPr/>
              <p:nvPr/>
            </p:nvSpPr>
            <p:spPr>
              <a:xfrm>
                <a:off x="4162180" y="2925740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180" y="2925740"/>
                <a:ext cx="333745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4717383" y="3411252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Rectangle 90"/>
              <p:cNvSpPr/>
              <p:nvPr/>
            </p:nvSpPr>
            <p:spPr>
              <a:xfrm>
                <a:off x="4740898" y="3491865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98" y="3491865"/>
                <a:ext cx="362600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Elbow Connector 91"/>
          <p:cNvCxnSpPr>
            <a:stCxn id="84" idx="3"/>
            <a:endCxn id="90" idx="0"/>
          </p:cNvCxnSpPr>
          <p:nvPr/>
        </p:nvCxnSpPr>
        <p:spPr>
          <a:xfrm>
            <a:off x="4533869" y="3110406"/>
            <a:ext cx="388330" cy="30084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84" idx="1"/>
          </p:cNvCxnSpPr>
          <p:nvPr/>
        </p:nvCxnSpPr>
        <p:spPr>
          <a:xfrm flipV="1">
            <a:off x="3270705" y="3110406"/>
            <a:ext cx="853533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/>
              <p:cNvSpPr txBox="1"/>
              <p:nvPr/>
            </p:nvSpPr>
            <p:spPr>
              <a:xfrm>
                <a:off x="4582683" y="2743521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83" y="2743521"/>
                <a:ext cx="69634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/>
          <p:cNvSpPr/>
          <p:nvPr/>
        </p:nvSpPr>
        <p:spPr>
          <a:xfrm>
            <a:off x="5312174" y="2838672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/>
              <p:cNvSpPr txBox="1"/>
              <p:nvPr/>
            </p:nvSpPr>
            <p:spPr>
              <a:xfrm>
                <a:off x="5653649" y="2727882"/>
                <a:ext cx="108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649" y="2727882"/>
                <a:ext cx="1089081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/>
          <p:cNvCxnSpPr>
            <a:stCxn id="116" idx="2"/>
            <a:endCxn id="96" idx="0"/>
          </p:cNvCxnSpPr>
          <p:nvPr/>
        </p:nvCxnSpPr>
        <p:spPr>
          <a:xfrm>
            <a:off x="5513425" y="2586152"/>
            <a:ext cx="3565" cy="25252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/>
              <p:cNvSpPr/>
              <p:nvPr/>
            </p:nvSpPr>
            <p:spPr>
              <a:xfrm>
                <a:off x="5350116" y="2919285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116" y="2919285"/>
                <a:ext cx="333745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ctangle 101"/>
          <p:cNvSpPr/>
          <p:nvPr/>
        </p:nvSpPr>
        <p:spPr>
          <a:xfrm>
            <a:off x="5905319" y="3404797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Rectangle 102"/>
              <p:cNvSpPr/>
              <p:nvPr/>
            </p:nvSpPr>
            <p:spPr>
              <a:xfrm>
                <a:off x="5928834" y="3485410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834" y="3485410"/>
                <a:ext cx="362600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Elbow Connector 103"/>
          <p:cNvCxnSpPr>
            <a:stCxn id="96" idx="3"/>
            <a:endCxn id="102" idx="0"/>
          </p:cNvCxnSpPr>
          <p:nvPr/>
        </p:nvCxnSpPr>
        <p:spPr>
          <a:xfrm>
            <a:off x="5721805" y="3103951"/>
            <a:ext cx="388330" cy="30084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7699288" y="2838390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/>
              <p:cNvSpPr txBox="1"/>
              <p:nvPr/>
            </p:nvSpPr>
            <p:spPr>
              <a:xfrm>
                <a:off x="7548312" y="2203114"/>
                <a:ext cx="713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312" y="2203114"/>
                <a:ext cx="713913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/>
              <p:cNvSpPr txBox="1"/>
              <p:nvPr/>
            </p:nvSpPr>
            <p:spPr>
              <a:xfrm>
                <a:off x="7904102" y="4039978"/>
                <a:ext cx="6978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102" y="4039978"/>
                <a:ext cx="697883" cy="369332"/>
              </a:xfrm>
              <a:prstGeom prst="rect">
                <a:avLst/>
              </a:prstGeom>
              <a:blipFill rotWithShape="1"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Straight Arrow Connector 107"/>
          <p:cNvCxnSpPr>
            <a:stCxn id="106" idx="2"/>
            <a:endCxn id="105" idx="0"/>
          </p:cNvCxnSpPr>
          <p:nvPr/>
        </p:nvCxnSpPr>
        <p:spPr>
          <a:xfrm flipH="1">
            <a:off x="7904104" y="2572446"/>
            <a:ext cx="1165" cy="26594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Rectangle 109"/>
              <p:cNvSpPr/>
              <p:nvPr/>
            </p:nvSpPr>
            <p:spPr>
              <a:xfrm>
                <a:off x="7737230" y="2919003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30" y="2919003"/>
                <a:ext cx="333745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/>
          <p:cNvSpPr/>
          <p:nvPr/>
        </p:nvSpPr>
        <p:spPr>
          <a:xfrm>
            <a:off x="8292433" y="3404515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Rectangle 111"/>
              <p:cNvSpPr/>
              <p:nvPr/>
            </p:nvSpPr>
            <p:spPr>
              <a:xfrm>
                <a:off x="8315948" y="3485128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948" y="3485128"/>
                <a:ext cx="362600" cy="369332"/>
              </a:xfrm>
              <a:prstGeom prst="rect">
                <a:avLst/>
              </a:prstGeom>
              <a:blipFill rotWithShape="1">
                <a:blip r:embed="rId2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Elbow Connector 112"/>
          <p:cNvCxnSpPr>
            <a:stCxn id="105" idx="3"/>
            <a:endCxn id="111" idx="0"/>
          </p:cNvCxnSpPr>
          <p:nvPr/>
        </p:nvCxnSpPr>
        <p:spPr>
          <a:xfrm>
            <a:off x="8108919" y="3103669"/>
            <a:ext cx="388330" cy="30084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6" idx="3"/>
          </p:cNvCxnSpPr>
          <p:nvPr/>
        </p:nvCxnSpPr>
        <p:spPr>
          <a:xfrm>
            <a:off x="5721805" y="3103951"/>
            <a:ext cx="831395" cy="890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/>
              <p:cNvSpPr txBox="1"/>
              <p:nvPr/>
            </p:nvSpPr>
            <p:spPr>
              <a:xfrm>
                <a:off x="8157733" y="2736784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733" y="2736784"/>
                <a:ext cx="696344" cy="369332"/>
              </a:xfrm>
              <a:prstGeom prst="rect">
                <a:avLst/>
              </a:prstGeom>
              <a:blipFill rotWithShape="1">
                <a:blip r:embed="rId2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115"/>
              <p:cNvSpPr txBox="1"/>
              <p:nvPr/>
            </p:nvSpPr>
            <p:spPr>
              <a:xfrm>
                <a:off x="4959266" y="2216820"/>
                <a:ext cx="1108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266" y="2216820"/>
                <a:ext cx="1108317" cy="369332"/>
              </a:xfrm>
              <a:prstGeom prst="rect">
                <a:avLst/>
              </a:prstGeom>
              <a:blipFill rotWithShape="1"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2783298" y="2766978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sp>
        <p:nvSpPr>
          <p:cNvPr id="119" name="TextBox 118"/>
          <p:cNvSpPr txBox="1"/>
          <p:nvPr/>
        </p:nvSpPr>
        <p:spPr>
          <a:xfrm>
            <a:off x="6562914" y="2757215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cxnSp>
        <p:nvCxnSpPr>
          <p:cNvPr id="120" name="Straight Arrow Connector 119"/>
          <p:cNvCxnSpPr>
            <a:stCxn id="123" idx="2"/>
            <a:endCxn id="7" idx="1"/>
          </p:cNvCxnSpPr>
          <p:nvPr/>
        </p:nvCxnSpPr>
        <p:spPr>
          <a:xfrm>
            <a:off x="369833" y="3105668"/>
            <a:ext cx="281364" cy="1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TextBox 122"/>
              <p:cNvSpPr txBox="1"/>
              <p:nvPr/>
            </p:nvSpPr>
            <p:spPr>
              <a:xfrm>
                <a:off x="21661" y="2736336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0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1" y="2736336"/>
                <a:ext cx="696344" cy="369332"/>
              </a:xfrm>
              <a:prstGeom prst="rect">
                <a:avLst/>
              </a:prstGeom>
              <a:blipFill rotWithShape="1"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Arrow Connector 125"/>
          <p:cNvCxnSpPr>
            <a:stCxn id="84" idx="3"/>
            <a:endCxn id="96" idx="1"/>
          </p:cNvCxnSpPr>
          <p:nvPr/>
        </p:nvCxnSpPr>
        <p:spPr>
          <a:xfrm flipV="1">
            <a:off x="4533869" y="3103951"/>
            <a:ext cx="778305" cy="645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endCxn id="105" idx="1"/>
          </p:cNvCxnSpPr>
          <p:nvPr/>
        </p:nvCxnSpPr>
        <p:spPr>
          <a:xfrm>
            <a:off x="7048500" y="3103669"/>
            <a:ext cx="65078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/>
              <p:cNvSpPr txBox="1"/>
              <p:nvPr/>
            </p:nvSpPr>
            <p:spPr>
              <a:xfrm>
                <a:off x="6703868" y="2744743"/>
                <a:ext cx="1098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868" y="2744743"/>
                <a:ext cx="1098634" cy="369332"/>
              </a:xfrm>
              <a:prstGeom prst="rect">
                <a:avLst/>
              </a:prstGeom>
              <a:blipFill rotWithShape="1">
                <a:blip r:embed="rId2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5" name="TextBox 134"/>
              <p:cNvSpPr txBox="1"/>
              <p:nvPr/>
            </p:nvSpPr>
            <p:spPr>
              <a:xfrm>
                <a:off x="5934749" y="5400310"/>
                <a:ext cx="25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𝐘</m:t>
                      </m:r>
                      <m:r>
                        <a:rPr lang="en-CA" b="1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1" i="0" smtClean="0">
                                    <a:latin typeface="Cambria Math"/>
                                  </a:rPr>
                                  <m:t>𝐲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  <m:e>
                                <m:r>
                                  <a:rPr lang="en-CA" b="1" i="1" smtClean="0">
                                    <a:latin typeface="Cambria Math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CA" b="1" i="0" smtClean="0">
                                    <a:latin typeface="Cambria Math"/>
                                  </a:rPr>
                                  <m:t>𝐲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749" y="5400310"/>
                <a:ext cx="2537811" cy="369332"/>
              </a:xfrm>
              <a:prstGeom prst="rect">
                <a:avLst/>
              </a:prstGeom>
              <a:blipFill rotWithShape="1">
                <a:blip r:embed="rId2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/>
          <p:cNvSpPr txBox="1"/>
          <p:nvPr/>
        </p:nvSpPr>
        <p:spPr>
          <a:xfrm>
            <a:off x="1046926" y="5092533"/>
            <a:ext cx="131318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 smtClean="0"/>
              <a:t>Input sequence</a:t>
            </a:r>
            <a:endParaRPr lang="en-CA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6534907" y="5092533"/>
            <a:ext cx="14478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 smtClean="0"/>
              <a:t>Output sequence</a:t>
            </a:r>
            <a:endParaRPr lang="en-CA" sz="1400" dirty="0"/>
          </a:p>
        </p:txBody>
      </p:sp>
      <p:sp>
        <p:nvSpPr>
          <p:cNvPr id="139" name="Right Arrow 138"/>
          <p:cNvSpPr/>
          <p:nvPr/>
        </p:nvSpPr>
        <p:spPr>
          <a:xfrm>
            <a:off x="2999864" y="4943668"/>
            <a:ext cx="286503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A very deep FNN with shared weights</a:t>
            </a:r>
            <a:endParaRPr lang="en-CA" dirty="0"/>
          </a:p>
        </p:txBody>
      </p:sp>
      <p:sp>
        <p:nvSpPr>
          <p:cNvPr id="140" name="Rectangle 139"/>
          <p:cNvSpPr/>
          <p:nvPr/>
        </p:nvSpPr>
        <p:spPr>
          <a:xfrm>
            <a:off x="1914362" y="4447859"/>
            <a:ext cx="523319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Weights </a:t>
            </a:r>
            <a:r>
              <a:rPr lang="en-CA" dirty="0">
                <a:solidFill>
                  <a:schemeClr val="bg1"/>
                </a:solidFill>
              </a:rPr>
              <a:t>are </a:t>
            </a:r>
            <a:r>
              <a:rPr lang="en-CA" dirty="0" smtClean="0">
                <a:solidFill>
                  <a:schemeClr val="bg1"/>
                </a:solidFill>
              </a:rPr>
              <a:t>SHARED across the network!</a:t>
            </a:r>
            <a:endParaRPr lang="en-CA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/>
              <p:cNvSpPr txBox="1"/>
              <p:nvPr/>
            </p:nvSpPr>
            <p:spPr>
              <a:xfrm>
                <a:off x="5153356" y="4023944"/>
                <a:ext cx="1092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356" y="4023944"/>
                <a:ext cx="1092287" cy="369332"/>
              </a:xfrm>
              <a:prstGeom prst="rect">
                <a:avLst/>
              </a:prstGeom>
              <a:blipFill rotWithShape="1">
                <a:blip r:embed="rId2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TextBox 152"/>
              <p:cNvSpPr txBox="1"/>
              <p:nvPr/>
            </p:nvSpPr>
            <p:spPr>
              <a:xfrm>
                <a:off x="4342915" y="4012950"/>
                <a:ext cx="683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915" y="4012950"/>
                <a:ext cx="683200" cy="369332"/>
              </a:xfrm>
              <a:prstGeom prst="rect">
                <a:avLst/>
              </a:prstGeom>
              <a:blipFill rotWithShape="1">
                <a:blip r:embed="rId2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TextBox 155"/>
              <p:cNvSpPr txBox="1"/>
              <p:nvPr/>
            </p:nvSpPr>
            <p:spPr>
              <a:xfrm>
                <a:off x="852280" y="3987123"/>
                <a:ext cx="699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56" name="TextBox 1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80" y="3987123"/>
                <a:ext cx="699550" cy="369332"/>
              </a:xfrm>
              <a:prstGeom prst="rect">
                <a:avLst/>
              </a:prstGeom>
              <a:blipFill rotWithShape="1">
                <a:blip r:embed="rId3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TextBox 156"/>
              <p:cNvSpPr txBox="1"/>
              <p:nvPr/>
            </p:nvSpPr>
            <p:spPr>
              <a:xfrm>
                <a:off x="2110093" y="3985223"/>
                <a:ext cx="683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093" y="3985223"/>
                <a:ext cx="683200" cy="369332"/>
              </a:xfrm>
              <a:prstGeom prst="rect">
                <a:avLst/>
              </a:prstGeom>
              <a:blipFill rotWithShape="1">
                <a:blip r:embed="rId3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/>
          <p:cNvCxnSpPr/>
          <p:nvPr/>
        </p:nvCxnSpPr>
        <p:spPr>
          <a:xfrm>
            <a:off x="2718442" y="3932185"/>
            <a:ext cx="0" cy="23770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6129335" y="3937218"/>
            <a:ext cx="0" cy="23770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8505905" y="3941810"/>
            <a:ext cx="0" cy="23770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0" y="50292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FFFF00"/>
                </a:solidFill>
              </a:rPr>
              <a:t>RNNs are very deep networks</a:t>
            </a:r>
            <a:endParaRPr lang="en-CA" sz="1400" dirty="0">
              <a:solidFill>
                <a:srgbClr val="FFFF00"/>
              </a:solidFill>
            </a:endParaRPr>
          </a:p>
        </p:txBody>
      </p:sp>
      <p:sp>
        <p:nvSpPr>
          <p:cNvPr id="164" name="Slide Number Placeholder 1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8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Unfolding Back Through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A sequence to non-sequence mapper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Examples are text, speech recognition. Usually this mapper is used as a classifier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B6FC-A275-4785-BDE2-98BC4547DDA0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755972" y="3178868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179997" y="3068078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7" y="3068078"/>
                <a:ext cx="696344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>
            <a:stCxn id="62" idx="2"/>
            <a:endCxn id="7" idx="0"/>
          </p:cNvCxnSpPr>
          <p:nvPr/>
        </p:nvCxnSpPr>
        <p:spPr>
          <a:xfrm>
            <a:off x="960786" y="2700480"/>
            <a:ext cx="2" cy="4783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24780" y="4427164"/>
                <a:ext cx="25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𝐔</m:t>
                      </m:r>
                      <m:r>
                        <a:rPr lang="en-CA" b="1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1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  <m:e>
                                <m:r>
                                  <a:rPr lang="en-CA" b="1" i="1" smtClean="0">
                                    <a:latin typeface="Cambria Math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CA" b="1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CA" b="1" i="1">
                                    <a:latin typeface="Cambria Math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CA" b="1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0" y="4427164"/>
                <a:ext cx="253781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793914" y="3259481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14" y="3259481"/>
                <a:ext cx="33374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2019136" y="3178586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1875780" y="2317442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780" y="2317442"/>
                <a:ext cx="69634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>
            <a:stCxn id="51" idx="2"/>
            <a:endCxn id="49" idx="0"/>
          </p:cNvCxnSpPr>
          <p:nvPr/>
        </p:nvCxnSpPr>
        <p:spPr>
          <a:xfrm>
            <a:off x="2223952" y="2686774"/>
            <a:ext cx="0" cy="49181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2057078" y="3259199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078" y="3259199"/>
                <a:ext cx="33374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/>
          <p:cNvCxnSpPr>
            <a:stCxn id="7" idx="3"/>
            <a:endCxn id="49" idx="1"/>
          </p:cNvCxnSpPr>
          <p:nvPr/>
        </p:nvCxnSpPr>
        <p:spPr>
          <a:xfrm flipV="1">
            <a:off x="1165603" y="3443865"/>
            <a:ext cx="853533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2404556" y="3076980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556" y="3076980"/>
                <a:ext cx="69634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612614" y="2331148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14" y="2331148"/>
                <a:ext cx="69634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/>
              <p:cNvSpPr txBox="1"/>
              <p:nvPr/>
            </p:nvSpPr>
            <p:spPr>
              <a:xfrm>
                <a:off x="3325383" y="3081854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383" y="3081854"/>
                <a:ext cx="696344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/>
          <p:cNvSpPr/>
          <p:nvPr/>
        </p:nvSpPr>
        <p:spPr>
          <a:xfrm>
            <a:off x="4054874" y="3177005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/>
              <p:cNvSpPr txBox="1"/>
              <p:nvPr/>
            </p:nvSpPr>
            <p:spPr>
              <a:xfrm>
                <a:off x="4396349" y="3066215"/>
                <a:ext cx="108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349" y="3066215"/>
                <a:ext cx="1089081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/>
          <p:cNvCxnSpPr>
            <a:stCxn id="116" idx="2"/>
            <a:endCxn id="96" idx="0"/>
          </p:cNvCxnSpPr>
          <p:nvPr/>
        </p:nvCxnSpPr>
        <p:spPr>
          <a:xfrm>
            <a:off x="4256125" y="2698617"/>
            <a:ext cx="3565" cy="4783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/>
              <p:cNvSpPr/>
              <p:nvPr/>
            </p:nvSpPr>
            <p:spPr>
              <a:xfrm>
                <a:off x="4092816" y="3257618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816" y="3257618"/>
                <a:ext cx="33374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/>
          <p:cNvSpPr/>
          <p:nvPr/>
        </p:nvSpPr>
        <p:spPr>
          <a:xfrm>
            <a:off x="6441988" y="3176723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/>
              <p:cNvSpPr txBox="1"/>
              <p:nvPr/>
            </p:nvSpPr>
            <p:spPr>
              <a:xfrm>
                <a:off x="6298632" y="2315579"/>
                <a:ext cx="713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632" y="2315579"/>
                <a:ext cx="713913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/>
              <p:cNvSpPr txBox="1"/>
              <p:nvPr/>
            </p:nvSpPr>
            <p:spPr>
              <a:xfrm>
                <a:off x="8413667" y="3266372"/>
                <a:ext cx="3625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667" y="3266372"/>
                <a:ext cx="362599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Straight Arrow Connector 107"/>
          <p:cNvCxnSpPr>
            <a:stCxn id="106" idx="2"/>
            <a:endCxn id="105" idx="0"/>
          </p:cNvCxnSpPr>
          <p:nvPr/>
        </p:nvCxnSpPr>
        <p:spPr>
          <a:xfrm flipH="1">
            <a:off x="6646804" y="2684911"/>
            <a:ext cx="8785" cy="49181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111" idx="3"/>
            <a:endCxn id="107" idx="1"/>
          </p:cNvCxnSpPr>
          <p:nvPr/>
        </p:nvCxnSpPr>
        <p:spPr>
          <a:xfrm flipV="1">
            <a:off x="7965842" y="3451038"/>
            <a:ext cx="447825" cy="137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Rectangle 109"/>
              <p:cNvSpPr/>
              <p:nvPr/>
            </p:nvSpPr>
            <p:spPr>
              <a:xfrm>
                <a:off x="6479930" y="3257336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930" y="3257336"/>
                <a:ext cx="333745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/>
          <p:cNvSpPr/>
          <p:nvPr/>
        </p:nvSpPr>
        <p:spPr>
          <a:xfrm>
            <a:off x="7556211" y="3187129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Rectangle 111"/>
              <p:cNvSpPr/>
              <p:nvPr/>
            </p:nvSpPr>
            <p:spPr>
              <a:xfrm>
                <a:off x="7579726" y="3266520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726" y="3266520"/>
                <a:ext cx="362600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Arrow Connector 113"/>
          <p:cNvCxnSpPr>
            <a:stCxn id="96" idx="3"/>
          </p:cNvCxnSpPr>
          <p:nvPr/>
        </p:nvCxnSpPr>
        <p:spPr>
          <a:xfrm flipV="1">
            <a:off x="4464505" y="3442002"/>
            <a:ext cx="831395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/>
              <p:cNvSpPr txBox="1"/>
              <p:nvPr/>
            </p:nvSpPr>
            <p:spPr>
              <a:xfrm>
                <a:off x="6900433" y="3075117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33" y="3075117"/>
                <a:ext cx="696344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TextBox 115"/>
              <p:cNvSpPr txBox="1"/>
              <p:nvPr/>
            </p:nvSpPr>
            <p:spPr>
              <a:xfrm>
                <a:off x="3701966" y="2329285"/>
                <a:ext cx="1108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966" y="2329285"/>
                <a:ext cx="1108317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2884334" y="3109996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sp>
        <p:nvSpPr>
          <p:cNvPr id="119" name="TextBox 118"/>
          <p:cNvSpPr txBox="1"/>
          <p:nvPr/>
        </p:nvSpPr>
        <p:spPr>
          <a:xfrm>
            <a:off x="5305614" y="3095548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cxnSp>
        <p:nvCxnSpPr>
          <p:cNvPr id="120" name="Straight Arrow Connector 119"/>
          <p:cNvCxnSpPr>
            <a:stCxn id="123" idx="2"/>
            <a:endCxn id="7" idx="1"/>
          </p:cNvCxnSpPr>
          <p:nvPr/>
        </p:nvCxnSpPr>
        <p:spPr>
          <a:xfrm>
            <a:off x="474608" y="3444001"/>
            <a:ext cx="281364" cy="1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TextBox 122"/>
              <p:cNvSpPr txBox="1"/>
              <p:nvPr/>
            </p:nvSpPr>
            <p:spPr>
              <a:xfrm>
                <a:off x="126436" y="3074669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0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36" y="3074669"/>
                <a:ext cx="696344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Arrow Connector 125"/>
          <p:cNvCxnSpPr>
            <a:endCxn id="96" idx="1"/>
          </p:cNvCxnSpPr>
          <p:nvPr/>
        </p:nvCxnSpPr>
        <p:spPr>
          <a:xfrm flipV="1">
            <a:off x="3276569" y="3442284"/>
            <a:ext cx="778305" cy="645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endCxn id="105" idx="1"/>
          </p:cNvCxnSpPr>
          <p:nvPr/>
        </p:nvCxnSpPr>
        <p:spPr>
          <a:xfrm>
            <a:off x="5791200" y="3442002"/>
            <a:ext cx="65078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/>
              <p:cNvSpPr txBox="1"/>
              <p:nvPr/>
            </p:nvSpPr>
            <p:spPr>
              <a:xfrm>
                <a:off x="5446568" y="3083076"/>
                <a:ext cx="1098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568" y="3083076"/>
                <a:ext cx="1098634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5" name="TextBox 134"/>
              <p:cNvSpPr txBox="1"/>
              <p:nvPr/>
            </p:nvSpPr>
            <p:spPr>
              <a:xfrm>
                <a:off x="6678095" y="4424455"/>
                <a:ext cx="362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𝐲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095" y="4424455"/>
                <a:ext cx="362600" cy="369332"/>
              </a:xfrm>
              <a:prstGeom prst="rect">
                <a:avLst/>
              </a:prstGeom>
              <a:blipFill rotWithShape="1">
                <a:blip r:embed="rId2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/>
          <p:cNvSpPr txBox="1"/>
          <p:nvPr/>
        </p:nvSpPr>
        <p:spPr>
          <a:xfrm>
            <a:off x="1137096" y="4116678"/>
            <a:ext cx="131318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 smtClean="0"/>
              <a:t>Input sequence</a:t>
            </a:r>
            <a:endParaRPr lang="en-CA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6504971" y="4125038"/>
            <a:ext cx="7088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1400" dirty="0" smtClean="0"/>
              <a:t>Output</a:t>
            </a:r>
            <a:endParaRPr lang="en-CA" sz="1400" dirty="0"/>
          </a:p>
        </p:txBody>
      </p:sp>
      <p:sp>
        <p:nvSpPr>
          <p:cNvPr id="139" name="Right Arrow 138"/>
          <p:cNvSpPr/>
          <p:nvPr/>
        </p:nvSpPr>
        <p:spPr>
          <a:xfrm>
            <a:off x="3146620" y="4072080"/>
            <a:ext cx="286503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A very deep FNN with shared weights</a:t>
            </a:r>
            <a:endParaRPr lang="en-CA" dirty="0"/>
          </a:p>
        </p:txBody>
      </p:sp>
      <p:cxnSp>
        <p:nvCxnSpPr>
          <p:cNvPr id="75" name="Straight Arrow Connector 74"/>
          <p:cNvCxnSpPr>
            <a:stCxn id="105" idx="3"/>
            <a:endCxn id="111" idx="1"/>
          </p:cNvCxnSpPr>
          <p:nvPr/>
        </p:nvCxnSpPr>
        <p:spPr>
          <a:xfrm>
            <a:off x="6851619" y="3442002"/>
            <a:ext cx="704592" cy="1040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49" idx="3"/>
          </p:cNvCxnSpPr>
          <p:nvPr/>
        </p:nvCxnSpPr>
        <p:spPr>
          <a:xfrm>
            <a:off x="2428767" y="3443865"/>
            <a:ext cx="471596" cy="427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84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 Propagation Through Time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7621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Unfold the RNN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   back in time:</a:t>
            </a:r>
          </a:p>
          <a:p>
            <a:pPr marL="0" indent="0">
              <a:buNone/>
            </a:pPr>
            <a:endParaRPr lang="en-CA" dirty="0"/>
          </a:p>
          <a:p>
            <a:pPr marL="514350" indent="-514350">
              <a:buFont typeface="+mj-lt"/>
              <a:buAutoNum type="arabicPeriod" startAt="2"/>
            </a:pPr>
            <a:r>
              <a:rPr lang="en-CA" dirty="0" smtClean="0"/>
              <a:t>Form the cost function</a:t>
            </a:r>
            <a:r>
              <a:rPr lang="en-CA" sz="2000" dirty="0" smtClean="0"/>
              <a:t> </a:t>
            </a:r>
          </a:p>
          <a:p>
            <a:pPr marL="914400" lvl="1" indent="-514350"/>
            <a:r>
              <a:rPr lang="en-CA" sz="2400" dirty="0" smtClean="0"/>
              <a:t>Sequence to sequence mapper (Usually SSE)</a:t>
            </a:r>
          </a:p>
          <a:p>
            <a:pPr marL="914400" lvl="1" indent="-514350"/>
            <a:endParaRPr lang="en-CA" sz="2400" dirty="0"/>
          </a:p>
          <a:p>
            <a:pPr marL="914400" lvl="1" indent="-514350"/>
            <a:endParaRPr lang="en-CA" sz="4400" dirty="0" smtClean="0"/>
          </a:p>
          <a:p>
            <a:pPr marL="914400" lvl="1" indent="-514350"/>
            <a:r>
              <a:rPr lang="en-CA" sz="2400" dirty="0" smtClean="0"/>
              <a:t>Sequence-to non-sequence mapper: same as before (cross entropy, </a:t>
            </a:r>
            <a:r>
              <a:rPr lang="en-CA" sz="2400" dirty="0" err="1" smtClean="0"/>
              <a:t>etc</a:t>
            </a:r>
            <a:r>
              <a:rPr lang="en-CA" sz="2400" dirty="0" smtClean="0"/>
              <a:t>)</a:t>
            </a:r>
            <a:endParaRPr lang="en-CA" sz="3200" dirty="0"/>
          </a:p>
          <a:p>
            <a:pPr marL="514350" indent="-514350">
              <a:buFont typeface="+mj-lt"/>
              <a:buAutoNum type="arabicPeriod" startAt="2"/>
            </a:pPr>
            <a:endParaRPr lang="en-CA" sz="2000" dirty="0" smtClean="0"/>
          </a:p>
          <a:p>
            <a:pPr marL="514350" indent="-514350">
              <a:buFont typeface="+mj-lt"/>
              <a:buAutoNum type="arabicPeriod" startAt="2"/>
            </a:pPr>
            <a:endParaRPr lang="en-CA" sz="2000" dirty="0"/>
          </a:p>
          <a:p>
            <a:pPr marL="514350" indent="-514350">
              <a:buFont typeface="+mj-lt"/>
              <a:buAutoNum type="arabicPeriod" startAt="2"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5DB3-664C-4D3A-A89B-36D749C97135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35834" r="47756" b="22222"/>
          <a:stretch/>
        </p:blipFill>
        <p:spPr bwMode="auto">
          <a:xfrm>
            <a:off x="3231552" y="1825918"/>
            <a:ext cx="5731471" cy="17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71337" y="4470559"/>
            <a:ext cx="86677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CA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CA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C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Targets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1489921" y="4382202"/>
                <a:ext cx="6354870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/>
                        </a:rPr>
                        <m:t>𝐿</m:t>
                      </m:r>
                      <m:r>
                        <a:rPr lang="en-CA" sz="2400" b="1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sz="24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CA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sz="2400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CA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sz="2400" b="1" i="0" smtClean="0">
                                  <a:latin typeface="Cambria Math"/>
                                </a:rPr>
                                <m:t>𝐞</m:t>
                              </m:r>
                              <m:d>
                                <m:dPr>
                                  <m:ctrlPr>
                                    <a:rPr lang="en-CA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sup>
                              <m:r>
                                <a:rPr lang="en-CA" sz="2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en-CA" sz="2400" b="1" i="0" smtClean="0">
                              <a:latin typeface="Cambria Math"/>
                            </a:rPr>
                            <m:t>𝐞</m:t>
                          </m:r>
                          <m:r>
                            <a:rPr lang="en-CA" sz="2400" b="1" i="0" smtClean="0">
                              <a:latin typeface="Cambria Math"/>
                            </a:rPr>
                            <m:t>(</m:t>
                          </m:r>
                          <m:r>
                            <a:rPr lang="en-CA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CA" sz="2400" b="1" i="0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CA" sz="2400" b="0" i="1" smtClean="0">
                          <a:latin typeface="Cambria Math"/>
                        </a:rPr>
                        <m:t>  ,</m:t>
                      </m:r>
                      <m:r>
                        <a:rPr lang="en-CA" sz="2400" b="1" i="0" smtClean="0">
                          <a:latin typeface="Cambria Math"/>
                        </a:rPr>
                        <m:t>  </m:t>
                      </m:r>
                      <m:r>
                        <a:rPr lang="en-CA" sz="2400" b="1">
                          <a:latin typeface="Cambria Math"/>
                        </a:rPr>
                        <m:t>𝐞</m:t>
                      </m:r>
                      <m:d>
                        <m:dPr>
                          <m:ctrlPr>
                            <a:rPr lang="en-CA" sz="2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CA" sz="2400" b="1">
                          <a:latin typeface="Cambria Math"/>
                        </a:rPr>
                        <m:t>=</m:t>
                      </m:r>
                      <m:r>
                        <a:rPr lang="en-CA" sz="2400" b="1">
                          <a:latin typeface="Cambria Math"/>
                        </a:rPr>
                        <m:t>𝐲</m:t>
                      </m:r>
                      <m:d>
                        <m:dPr>
                          <m:ctrlPr>
                            <a:rPr lang="en-CA" sz="2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CA" sz="2400" b="1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CA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400" b="1">
                              <a:latin typeface="Cambria Math"/>
                            </a:rPr>
                            <m:t>𝐲</m:t>
                          </m:r>
                        </m:e>
                        <m:sub>
                          <m:r>
                            <a:rPr lang="en-CA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CA" sz="2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CA" sz="2400" dirty="0"/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921" y="4382202"/>
                <a:ext cx="6354870" cy="11308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76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Propagation Through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9"/>
            <a:ext cx="9144000" cy="2642592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CA" dirty="0" smtClean="0"/>
              <a:t>Calculate the gradients: use chain rule.</a:t>
            </a:r>
          </a:p>
          <a:p>
            <a:pPr marL="400050" lvl="1" indent="0">
              <a:buNone/>
            </a:pPr>
            <a:r>
              <a:rPr lang="en-CA" sz="2000" dirty="0" smtClean="0"/>
              <a:t>We need the derivative of the network output w.r.t the network weights:</a:t>
            </a:r>
          </a:p>
          <a:p>
            <a:pPr marL="400050" lvl="1" indent="0">
              <a:buNone/>
            </a:pPr>
            <a:endParaRPr lang="en-CA" sz="2000" dirty="0"/>
          </a:p>
          <a:p>
            <a:pPr marL="400050" lvl="1" indent="0">
              <a:buNone/>
            </a:pPr>
            <a:endParaRPr lang="en-CA" sz="2000" dirty="0" smtClean="0"/>
          </a:p>
          <a:p>
            <a:pPr marL="400050" lvl="1" indent="0">
              <a:buNone/>
            </a:pPr>
            <a:endParaRPr lang="en-CA" sz="2000" dirty="0"/>
          </a:p>
          <a:p>
            <a:pPr marL="400050" lvl="1" indent="0">
              <a:buNone/>
            </a:pPr>
            <a:r>
              <a:rPr lang="en-CA" sz="2000" dirty="0" smtClean="0"/>
              <a:t>The gradients will be recursive. (Do you want to derive the recursive formula?)</a:t>
            </a:r>
          </a:p>
          <a:p>
            <a:pPr marL="400050" lvl="1" indent="0">
              <a:buNone/>
            </a:pP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5C59-FB88-42DF-9734-14175DF89F1E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875190" y="2784601"/>
                <a:ext cx="3307700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A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CA" b="1" i="0" smtClean="0">
                                  <a:latin typeface="Cambria Math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 i="0" smtClean="0">
                                  <a:latin typeface="Cambria Math"/>
                                </a:rPr>
                                <m:t>𝐟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 i="0">
                                      <a:latin typeface="Cambria Math"/>
                                    </a:rPr>
                                    <m:t>𝐀𝐱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en-CA" b="1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CA" b="1" i="0">
                                      <a:latin typeface="Cambria Math"/>
                                    </a:rPr>
                                    <m:t>𝐁𝐮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CA" b="1" i="0">
                                  <a:latin typeface="Cambria Math"/>
                                </a:rPr>
                                <m:t>𝐲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 i="0" smtClean="0">
                                  <a:latin typeface="Cambria Math"/>
                                </a:rPr>
                                <m:t>𝐠</m:t>
                              </m:r>
                              <m:d>
                                <m:dPr>
                                  <m:ctrlPr>
                                    <a:rPr lang="en-CA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 i="0">
                                      <a:latin typeface="Cambria Math"/>
                                    </a:rPr>
                                    <m:t>𝐱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   </m:t>
                              </m:r>
                              <m:r>
                                <a:rPr lang="en-CA" b="1" i="1" smtClean="0">
                                  <a:latin typeface="Cambria Math"/>
                                </a:rPr>
                                <m:t>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190" y="2784601"/>
                <a:ext cx="3307700" cy="757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49580" y="4571999"/>
            <a:ext cx="8039100" cy="1569660"/>
          </a:xfrm>
          <a:prstGeom prst="rect">
            <a:avLst/>
          </a:prstGeom>
          <a:gradFill>
            <a:gsLst>
              <a:gs pos="95000">
                <a:srgbClr val="000796"/>
              </a:gs>
              <a:gs pos="72000">
                <a:srgbClr val="002060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CA" sz="2400" b="1" dirty="0" smtClean="0">
                <a:solidFill>
                  <a:srgbClr val="FF0000"/>
                </a:solidFill>
              </a:rPr>
              <a:t>Problem: </a:t>
            </a:r>
            <a:r>
              <a:rPr lang="en-CA" sz="2400" dirty="0" smtClean="0">
                <a:solidFill>
                  <a:srgbClr val="FFFF00"/>
                </a:solidFill>
              </a:rPr>
              <a:t>Gradients, as are </a:t>
            </a:r>
            <a:r>
              <a:rPr lang="en-CA" sz="2400" dirty="0" err="1" smtClean="0">
                <a:solidFill>
                  <a:srgbClr val="FFFF00"/>
                </a:solidFill>
              </a:rPr>
              <a:t>backpropagated</a:t>
            </a:r>
            <a:r>
              <a:rPr lang="en-CA" sz="2400" dirty="0" smtClean="0">
                <a:solidFill>
                  <a:srgbClr val="FFFF00"/>
                </a:solidFill>
              </a:rPr>
              <a:t> through time, will start to vanish or explode as </a:t>
            </a:r>
            <a:r>
              <a:rPr lang="en-CA" sz="2400" dirty="0">
                <a:solidFill>
                  <a:srgbClr val="FFFF00"/>
                </a:solidFill>
              </a:rPr>
              <a:t>they are repeatedly multiplied </a:t>
            </a:r>
            <a:r>
              <a:rPr lang="en-CA" sz="2400" dirty="0" smtClean="0">
                <a:solidFill>
                  <a:srgbClr val="FFFF00"/>
                </a:solidFill>
              </a:rPr>
              <a:t>by weights. This is know as the vanishing/exploding gradient problem. It is hard to learn long-term dependencies in RNN!</a:t>
            </a:r>
            <a:endParaRPr lang="en-CA" sz="2400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30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Vanishing/Exploding Gradients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4D96-A285-43E2-8B3F-FE173B693D61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746258" y="2597271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170283" y="2486481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83" y="2486481"/>
                <a:ext cx="696344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>
            <a:stCxn id="45" idx="2"/>
            <a:endCxn id="35" idx="0"/>
          </p:cNvCxnSpPr>
          <p:nvPr/>
        </p:nvCxnSpPr>
        <p:spPr>
          <a:xfrm>
            <a:off x="951072" y="2118883"/>
            <a:ext cx="2" cy="4783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784200" y="2677884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00" y="2677884"/>
                <a:ext cx="33374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2009422" y="2596989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1866066" y="1735845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66" y="1735845"/>
                <a:ext cx="696344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877"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40" idx="2"/>
            <a:endCxn id="39" idx="0"/>
          </p:cNvCxnSpPr>
          <p:nvPr/>
        </p:nvCxnSpPr>
        <p:spPr>
          <a:xfrm>
            <a:off x="2214238" y="2105177"/>
            <a:ext cx="0" cy="49181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2047364" y="2677602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364" y="2677602"/>
                <a:ext cx="33374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5" idx="3"/>
            <a:endCxn id="39" idx="1"/>
          </p:cNvCxnSpPr>
          <p:nvPr/>
        </p:nvCxnSpPr>
        <p:spPr>
          <a:xfrm flipV="1">
            <a:off x="1155889" y="2862268"/>
            <a:ext cx="853533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2394842" y="2495383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2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42" y="2495383"/>
                <a:ext cx="69634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602900" y="1749551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00" y="1749551"/>
                <a:ext cx="69634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3315669" y="2500257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669" y="2500257"/>
                <a:ext cx="69634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4045160" y="2595408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4386635" y="2484618"/>
                <a:ext cx="108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635" y="2484618"/>
                <a:ext cx="1089081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>
            <a:stCxn id="61" idx="2"/>
            <a:endCxn id="47" idx="0"/>
          </p:cNvCxnSpPr>
          <p:nvPr/>
        </p:nvCxnSpPr>
        <p:spPr>
          <a:xfrm>
            <a:off x="4246411" y="2117020"/>
            <a:ext cx="3565" cy="4783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4083102" y="2676021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102" y="2676021"/>
                <a:ext cx="333745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6432274" y="2595126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6288918" y="1733982"/>
                <a:ext cx="713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918" y="1733982"/>
                <a:ext cx="713913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8403953" y="2684775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CA" i="1" dirty="0"/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953" y="2684775"/>
                <a:ext cx="37138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/>
          <p:cNvCxnSpPr>
            <a:stCxn id="52" idx="2"/>
            <a:endCxn id="51" idx="0"/>
          </p:cNvCxnSpPr>
          <p:nvPr/>
        </p:nvCxnSpPr>
        <p:spPr>
          <a:xfrm flipH="1">
            <a:off x="6637090" y="2103314"/>
            <a:ext cx="8785" cy="49181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7" idx="3"/>
            <a:endCxn id="53" idx="1"/>
          </p:cNvCxnSpPr>
          <p:nvPr/>
        </p:nvCxnSpPr>
        <p:spPr>
          <a:xfrm flipV="1">
            <a:off x="7956128" y="2869441"/>
            <a:ext cx="447825" cy="137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/>
              <p:cNvSpPr/>
              <p:nvPr/>
            </p:nvSpPr>
            <p:spPr>
              <a:xfrm>
                <a:off x="6470216" y="2675739"/>
                <a:ext cx="333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𝐟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216" y="2675739"/>
                <a:ext cx="333745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7546497" y="2605532"/>
            <a:ext cx="409631" cy="5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/>
              <p:cNvSpPr/>
              <p:nvPr/>
            </p:nvSpPr>
            <p:spPr>
              <a:xfrm>
                <a:off x="7570012" y="2684923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012" y="2684923"/>
                <a:ext cx="362600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>
            <a:stCxn id="47" idx="3"/>
          </p:cNvCxnSpPr>
          <p:nvPr/>
        </p:nvCxnSpPr>
        <p:spPr>
          <a:xfrm flipV="1">
            <a:off x="4454791" y="2860405"/>
            <a:ext cx="831395" cy="28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6890719" y="2493520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719" y="2493520"/>
                <a:ext cx="69634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3692252" y="1747688"/>
                <a:ext cx="1108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𝐮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252" y="1747688"/>
                <a:ext cx="1108317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2874620" y="2528399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5295900" y="2513951"/>
            <a:ext cx="433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A" sz="2800" dirty="0" smtClean="0"/>
              <a:t>…</a:t>
            </a:r>
            <a:endParaRPr lang="en-CA" sz="2800" dirty="0"/>
          </a:p>
        </p:txBody>
      </p:sp>
      <p:cxnSp>
        <p:nvCxnSpPr>
          <p:cNvPr id="64" name="Straight Arrow Connector 63"/>
          <p:cNvCxnSpPr>
            <a:stCxn id="65" idx="2"/>
            <a:endCxn id="35" idx="1"/>
          </p:cNvCxnSpPr>
          <p:nvPr/>
        </p:nvCxnSpPr>
        <p:spPr>
          <a:xfrm>
            <a:off x="464894" y="2862404"/>
            <a:ext cx="281364" cy="1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116722" y="2493072"/>
                <a:ext cx="69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0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22" y="2493072"/>
                <a:ext cx="696344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/>
          <p:cNvCxnSpPr>
            <a:endCxn id="47" idx="1"/>
          </p:cNvCxnSpPr>
          <p:nvPr/>
        </p:nvCxnSpPr>
        <p:spPr>
          <a:xfrm flipV="1">
            <a:off x="3266855" y="2860687"/>
            <a:ext cx="778305" cy="645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51" idx="1"/>
          </p:cNvCxnSpPr>
          <p:nvPr/>
        </p:nvCxnSpPr>
        <p:spPr>
          <a:xfrm>
            <a:off x="5781486" y="2860405"/>
            <a:ext cx="650788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/>
              <p:cNvSpPr txBox="1"/>
              <p:nvPr/>
            </p:nvSpPr>
            <p:spPr>
              <a:xfrm>
                <a:off x="5436854" y="2501479"/>
                <a:ext cx="1098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𝑇</m:t>
                      </m:r>
                      <m:r>
                        <a:rPr lang="en-CA" b="0" i="1" smtClean="0">
                          <a:latin typeface="Cambria Math"/>
                        </a:rPr>
                        <m:t>−1</m:t>
                      </m:r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854" y="2501479"/>
                <a:ext cx="1098634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/>
          <p:cNvCxnSpPr>
            <a:stCxn id="51" idx="3"/>
            <a:endCxn id="57" idx="1"/>
          </p:cNvCxnSpPr>
          <p:nvPr/>
        </p:nvCxnSpPr>
        <p:spPr>
          <a:xfrm>
            <a:off x="6841905" y="2860405"/>
            <a:ext cx="704592" cy="1040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39" idx="3"/>
          </p:cNvCxnSpPr>
          <p:nvPr/>
        </p:nvCxnSpPr>
        <p:spPr>
          <a:xfrm>
            <a:off x="2419053" y="2862268"/>
            <a:ext cx="471596" cy="427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/>
              <p:cNvSpPr txBox="1"/>
              <p:nvPr/>
            </p:nvSpPr>
            <p:spPr>
              <a:xfrm>
                <a:off x="674465" y="3351256"/>
                <a:ext cx="3558282" cy="1006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A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b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CA" b="1" i="0" smtClean="0">
                                  <a:latin typeface="Cambria Math"/>
                                </a:rPr>
                                <m:t>𝐯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0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>
                                  <a:latin typeface="Cambria Math"/>
                                </a:rPr>
                                <m:t>𝐀𝐱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CA" i="1"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CA" b="1">
                                  <a:latin typeface="Cambria Math"/>
                                </a:rPr>
                                <m:t>𝐁𝐮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CA" b="1">
                                  <a:latin typeface="Cambria Math"/>
                                </a:rPr>
                                <m:t>𝐛</m:t>
                              </m:r>
                            </m:e>
                            <m:e>
                              <m:r>
                                <a:rPr lang="en-CA" b="1">
                                  <a:latin typeface="Cambria Math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b="1">
                                  <a:latin typeface="Cambria Math"/>
                                </a:rPr>
                                <m:t>𝐟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1">
                                      <a:latin typeface="Cambria Math"/>
                                    </a:rPr>
                                    <m:t>𝐯</m:t>
                                  </m:r>
                                  <m:d>
                                    <m:dPr>
                                      <m:ctrlPr>
                                        <a:rPr lang="en-CA" b="1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                               </m:t>
                              </m:r>
                            </m:e>
                            <m:e>
                              <m:r>
                                <a:rPr lang="en-CA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CA" b="1" i="1"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CA" b="1">
                                      <a:latin typeface="Cambria Math"/>
                                    </a:rPr>
                                    <m:t>𝐜</m:t>
                                  </m:r>
                                </m:e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CA" b="1">
                                  <a:latin typeface="Cambria Math"/>
                                </a:rPr>
                                <m:t>𝐱</m:t>
                              </m:r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CA" b="1" i="1" smtClean="0">
                                  <a:latin typeface="Cambria Math"/>
                                </a:rPr>
                                <m:t>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b="1" dirty="0" smtClean="0"/>
              </a:p>
            </p:txBody>
          </p:sp>
        </mc:Choice>
        <mc:Fallback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65" y="3351256"/>
                <a:ext cx="3558282" cy="100636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/>
              <p:cNvSpPr txBox="1"/>
              <p:nvPr/>
            </p:nvSpPr>
            <p:spPr>
              <a:xfrm>
                <a:off x="1880639" y="4339081"/>
                <a:ext cx="5489708" cy="2029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CA" i="1" smtClean="0">
                              <a:latin typeface="Cambria Math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en-CA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CA" b="1" i="1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CA" b="1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CA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CA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CA" i="1">
                                  <a:latin typeface="Cambria Math"/>
                                </a:rPr>
                                <m:t>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CA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  <m:e>
                          <m:r>
                            <a:rPr lang="en-CA" b="1" i="1">
                              <a:latin typeface="Cambria Math"/>
                            </a:rPr>
                            <m:t>                               </m:t>
                          </m:r>
                        </m:e>
                      </m:eqArr>
                    </m:oMath>
                  </m:oMathPara>
                </a14:m>
                <a:endParaRPr lang="en-CA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CA" i="1">
                              <a:latin typeface="Cambria Math"/>
                            </a:rPr>
                          </m:ctrlPr>
                        </m:eqArrPr>
                        <m:e>
                          <m:f>
                            <m:fPr>
                              <m:ctrlPr>
                                <a:rPr lang="en-CA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CA" b="1" i="1">
                              <a:latin typeface="Cambria Math"/>
                            </a:rPr>
                            <m:t>=</m:t>
                          </m:r>
                          <m:d>
                            <m:dPr>
                              <m:ctrlPr>
                                <a:rPr lang="en-CA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CA" i="1"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CA" b="1" i="1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CA" b="1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CA" i="1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𝑠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CA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𝑇</m:t>
                                          </m:r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CA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CA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e>
                          <m:r>
                            <a:rPr lang="en-CA" b="1" i="1">
                              <a:latin typeface="Cambria Math"/>
                            </a:rPr>
                            <m:t>                               </m:t>
                          </m:r>
                        </m:e>
                      </m:eqArr>
                      <m:sSup>
                        <m:sSupPr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CA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CA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CA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CA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CA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b="1" dirty="0" smtClean="0"/>
              </a:p>
              <a:p>
                <a:pPr algn="ctr"/>
                <a:r>
                  <a:rPr lang="en-CA" b="1" dirty="0" smtClean="0"/>
                  <a:t>…</a:t>
                </a:r>
                <a:endParaRPr lang="en-CA" b="1" dirty="0"/>
              </a:p>
            </p:txBody>
          </p:sp>
        </mc:Choice>
        <mc:Fallback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39" y="4339081"/>
                <a:ext cx="5489708" cy="2029145"/>
              </a:xfrm>
              <a:prstGeom prst="rect">
                <a:avLst/>
              </a:prstGeom>
              <a:blipFill rotWithShape="1">
                <a:blip r:embed="rId20"/>
                <a:stretch>
                  <a:fillRect b="-39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/>
              <p:cNvSpPr txBox="1"/>
              <p:nvPr/>
            </p:nvSpPr>
            <p:spPr>
              <a:xfrm>
                <a:off x="4426274" y="3338028"/>
                <a:ext cx="4300408" cy="879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CA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CA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CA" b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b="1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CA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i="1">
                              <a:latin typeface="Cambria Math"/>
                            </a:rPr>
                            <m:t>𝑠</m:t>
                          </m:r>
                        </m:sup>
                        <m:e>
                          <m:sSub>
                            <m:sSubPr>
                              <m:ctrlPr>
                                <a:rPr lang="en-CA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CA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CA" b="1" i="1" smtClean="0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CA" b="1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CA" i="1">
                              <a:latin typeface="Cambria Math"/>
                            </a:rPr>
                            <m:t>𝑗</m:t>
                          </m:r>
                          <m:r>
                            <a:rPr lang="en-CA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CA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CA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CA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CA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CA" i="1">
                              <a:latin typeface="Cambria Math"/>
                            </a:rPr>
                            <m:t>(</m:t>
                          </m:r>
                          <m:r>
                            <a:rPr lang="en-CA" i="1">
                              <a:latin typeface="Cambria Math"/>
                            </a:rPr>
                            <m:t>𝑘</m:t>
                          </m:r>
                          <m:r>
                            <a:rPr lang="en-CA" i="1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CA" b="1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CA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A" b="1" dirty="0" smtClean="0"/>
              </a:p>
            </p:txBody>
          </p:sp>
        </mc:Choice>
        <mc:Fallback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274" y="3338028"/>
                <a:ext cx="4300408" cy="879856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18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Vanishing/Exploding Gradients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825" y="1700808"/>
                <a:ext cx="9020175" cy="4525963"/>
              </a:xfrm>
            </p:spPr>
            <p:txBody>
              <a:bodyPr/>
              <a:lstStyle/>
              <a:p>
                <a:endParaRPr lang="en-CA" dirty="0" smtClean="0"/>
              </a:p>
              <a:p>
                <a:pPr>
                  <a:lnSpc>
                    <a:spcPct val="150000"/>
                  </a:lnSpc>
                </a:pPr>
                <a:r>
                  <a:rPr lang="en-CA" dirty="0" smtClean="0"/>
                  <a:t>How to address? 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A" dirty="0" smtClean="0"/>
                  <a:t>Truncated BPTT (small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𝑇</m:t>
                    </m:r>
                  </m:oMath>
                </a14:m>
                <a:r>
                  <a:rPr lang="en-CA" dirty="0" smtClean="0"/>
                  <a:t>)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A" dirty="0" smtClean="0"/>
                  <a:t>Gated RNNs </a:t>
                </a:r>
                <a:r>
                  <a:rPr lang="en-CA" sz="2200" dirty="0" smtClean="0"/>
                  <a:t>(retains information for arbitrary amount of time)</a:t>
                </a:r>
              </a:p>
              <a:p>
                <a:pPr marL="971550" lvl="1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CA" dirty="0"/>
                  <a:t>Skip connections through </a:t>
                </a:r>
                <a:r>
                  <a:rPr lang="en-CA" dirty="0" smtClean="0"/>
                  <a:t>time </a:t>
                </a:r>
                <a:r>
                  <a:rPr lang="en-CA" sz="2400" dirty="0" smtClean="0"/>
                  <a:t>(limited)</a:t>
                </a: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825" y="1700808"/>
                <a:ext cx="9020175" cy="4525963"/>
              </a:xfrm>
              <a:blipFill rotWithShape="1">
                <a:blip r:embed="rId2"/>
                <a:stretch>
                  <a:fillRect l="-148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013C-A599-4B73-8DD9-C5A0484F7467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22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6DF2-632E-4338-8D38-DC78D9D06DD9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49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495145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CA" dirty="0" smtClean="0"/>
              <a:t>Introduction</a:t>
            </a:r>
          </a:p>
          <a:p>
            <a:pPr>
              <a:lnSpc>
                <a:spcPct val="170000"/>
              </a:lnSpc>
            </a:pPr>
            <a:r>
              <a:rPr lang="en-CA" dirty="0" smtClean="0"/>
              <a:t>Time Delay Feed Forward Neural Networks (TDNNs)</a:t>
            </a:r>
          </a:p>
          <a:p>
            <a:pPr>
              <a:lnSpc>
                <a:spcPct val="170000"/>
              </a:lnSpc>
            </a:pPr>
            <a:r>
              <a:rPr lang="en-CA" dirty="0" smtClean="0"/>
              <a:t>Recurrent Multi Layer </a:t>
            </a:r>
            <a:r>
              <a:rPr lang="en-CA" dirty="0" err="1" smtClean="0"/>
              <a:t>Perceptrons</a:t>
            </a:r>
            <a:r>
              <a:rPr lang="en-CA" dirty="0" smtClean="0"/>
              <a:t> (RMLPs</a:t>
            </a:r>
            <a:r>
              <a:rPr lang="en-CA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en-CA" dirty="0"/>
              <a:t>Real Time Recurrent Learning (RTRL</a:t>
            </a:r>
            <a:r>
              <a:rPr lang="en-CA" dirty="0" smtClean="0"/>
              <a:t>)</a:t>
            </a:r>
            <a:endParaRPr lang="en-CA" dirty="0" smtClean="0"/>
          </a:p>
          <a:p>
            <a:pPr>
              <a:lnSpc>
                <a:spcPct val="170000"/>
              </a:lnSpc>
            </a:pPr>
            <a:r>
              <a:rPr lang="en-CA" dirty="0" smtClean="0"/>
              <a:t>Back Propagation Through Time (BPTT)</a:t>
            </a:r>
          </a:p>
          <a:p>
            <a:pPr>
              <a:lnSpc>
                <a:spcPct val="170000"/>
              </a:lnSpc>
            </a:pPr>
            <a:r>
              <a:rPr lang="en-CA" dirty="0" smtClean="0"/>
              <a:t>Vanishing/Exploding </a:t>
            </a:r>
            <a:r>
              <a:rPr lang="en-CA" dirty="0"/>
              <a:t>Gradient in RNNs</a:t>
            </a:r>
          </a:p>
          <a:p>
            <a:pPr>
              <a:lnSpc>
                <a:spcPct val="170000"/>
              </a:lnSpc>
            </a:pPr>
            <a:r>
              <a:rPr lang="en-CA" dirty="0"/>
              <a:t>Long-Short-Term-Memory (LSTM)</a:t>
            </a:r>
          </a:p>
          <a:p>
            <a:pPr>
              <a:lnSpc>
                <a:spcPct val="170000"/>
              </a:lnSpc>
            </a:pPr>
            <a:r>
              <a:rPr lang="en-CA" dirty="0"/>
              <a:t>Gated Recurrent Units</a:t>
            </a:r>
          </a:p>
          <a:p>
            <a:pPr>
              <a:lnSpc>
                <a:spcPct val="170000"/>
              </a:lnSpc>
            </a:pPr>
            <a:r>
              <a:rPr lang="en-CA" dirty="0"/>
              <a:t>Some 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5D0-826C-47C9-864A-5A337F4D7D16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98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4F94-FA69-4D60-A8A2-F9790C5ABF34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32544" r="54047" b="10279"/>
          <a:stretch/>
        </p:blipFill>
        <p:spPr bwMode="auto">
          <a:xfrm>
            <a:off x="3669361" y="3625850"/>
            <a:ext cx="5474817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52766" r="63354" b="40213"/>
          <a:stretch/>
        </p:blipFill>
        <p:spPr bwMode="auto">
          <a:xfrm>
            <a:off x="1111250" y="3454400"/>
            <a:ext cx="1752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20245" r="75666" b="66454"/>
          <a:stretch/>
        </p:blipFill>
        <p:spPr bwMode="auto">
          <a:xfrm>
            <a:off x="4146550" y="3080544"/>
            <a:ext cx="1873250" cy="58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20245" r="57652" b="66454"/>
          <a:stretch/>
        </p:blipFill>
        <p:spPr bwMode="auto">
          <a:xfrm>
            <a:off x="6794500" y="3080544"/>
            <a:ext cx="1828800" cy="58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49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3D8F-49F3-409B-AD89-3B0BE64445A3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58178" r="54047" b="10279"/>
          <a:stretch/>
        </p:blipFill>
        <p:spPr bwMode="auto">
          <a:xfrm>
            <a:off x="3669361" y="4762500"/>
            <a:ext cx="5474817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29168" r="55315" b="63549"/>
          <a:stretch/>
        </p:blipFill>
        <p:spPr bwMode="auto">
          <a:xfrm>
            <a:off x="44451" y="2728792"/>
            <a:ext cx="3624910" cy="22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6944" r="75666" b="79755"/>
          <a:stretch/>
        </p:blipFill>
        <p:spPr bwMode="auto">
          <a:xfrm>
            <a:off x="4146550" y="2490788"/>
            <a:ext cx="1873250" cy="58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6944" r="54049" b="38384"/>
          <a:stretch/>
        </p:blipFill>
        <p:spPr bwMode="auto">
          <a:xfrm>
            <a:off x="6019800" y="2490788"/>
            <a:ext cx="31242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83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18B0-9EBF-43F9-9F83-17EDF33244CD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58178" r="54047" b="10279"/>
          <a:stretch/>
        </p:blipFill>
        <p:spPr bwMode="auto">
          <a:xfrm>
            <a:off x="3669361" y="4762500"/>
            <a:ext cx="5474817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36941" r="55315" b="55288"/>
          <a:stretch/>
        </p:blipFill>
        <p:spPr bwMode="auto">
          <a:xfrm>
            <a:off x="44451" y="2967770"/>
            <a:ext cx="3624910" cy="2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6945" r="69998" b="41820"/>
          <a:stretch/>
        </p:blipFill>
        <p:spPr bwMode="auto">
          <a:xfrm>
            <a:off x="3669361" y="2490788"/>
            <a:ext cx="3169589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6944" r="54049" b="79629"/>
          <a:stretch/>
        </p:blipFill>
        <p:spPr bwMode="auto">
          <a:xfrm>
            <a:off x="6019800" y="2490788"/>
            <a:ext cx="31242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49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0872-AA8C-43DA-899D-05B8125D921B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4193" r="54047" b="10279"/>
          <a:stretch/>
        </p:blipFill>
        <p:spPr bwMode="auto">
          <a:xfrm>
            <a:off x="3669361" y="5029200"/>
            <a:ext cx="547481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27161" r="55315" b="55287"/>
          <a:stretch/>
        </p:blipFill>
        <p:spPr bwMode="auto">
          <a:xfrm>
            <a:off x="44451" y="2667000"/>
            <a:ext cx="3624910" cy="53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52765" r="55315" b="32367"/>
          <a:stretch/>
        </p:blipFill>
        <p:spPr bwMode="auto">
          <a:xfrm>
            <a:off x="44451" y="3454400"/>
            <a:ext cx="362491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57891" r="73997" b="10279"/>
          <a:stretch/>
        </p:blipFill>
        <p:spPr bwMode="auto">
          <a:xfrm>
            <a:off x="3669361" y="4749800"/>
            <a:ext cx="2591739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31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7CCB-471C-4DEF-8515-F2CD49E7669A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45126" r="53405" b="47027"/>
          <a:stretch/>
        </p:blipFill>
        <p:spPr bwMode="auto">
          <a:xfrm>
            <a:off x="44450" y="3219450"/>
            <a:ext cx="38163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66937" r="55315" b="18892"/>
          <a:stretch/>
        </p:blipFill>
        <p:spPr bwMode="auto">
          <a:xfrm>
            <a:off x="44451" y="3890168"/>
            <a:ext cx="362491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902" r="75183" b="41393"/>
          <a:stretch/>
        </p:blipFill>
        <p:spPr bwMode="auto">
          <a:xfrm>
            <a:off x="3669361" y="2444750"/>
            <a:ext cx="2420289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6" t="5902" r="54047" b="34948"/>
          <a:stretch/>
        </p:blipFill>
        <p:spPr bwMode="auto">
          <a:xfrm>
            <a:off x="6553200" y="2444750"/>
            <a:ext cx="2590799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0" t="5903" r="69910" b="59438"/>
          <a:stretch/>
        </p:blipFill>
        <p:spPr bwMode="auto">
          <a:xfrm>
            <a:off x="6013450" y="2444750"/>
            <a:ext cx="838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55028" r="69910" b="34948"/>
          <a:stretch/>
        </p:blipFill>
        <p:spPr bwMode="auto">
          <a:xfrm>
            <a:off x="6273800" y="4622800"/>
            <a:ext cx="571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t="52164" r="69910" b="34948"/>
          <a:stretch/>
        </p:blipFill>
        <p:spPr bwMode="auto">
          <a:xfrm>
            <a:off x="6406769" y="4495800"/>
            <a:ext cx="4448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0" t="5903" r="73821" b="54569"/>
          <a:stretch/>
        </p:blipFill>
        <p:spPr bwMode="auto">
          <a:xfrm>
            <a:off x="6013450" y="2444750"/>
            <a:ext cx="2730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63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Long-Short-Term-Memory Cell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most general LSTM cell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4D2C-ADB1-40FE-B841-C5DA37F7AD32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6944" r="54047" b="10278"/>
          <a:stretch/>
        </p:blipFill>
        <p:spPr bwMode="auto">
          <a:xfrm>
            <a:off x="3669361" y="2490788"/>
            <a:ext cx="547481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167" r="54517" b="18889"/>
          <a:stretch/>
        </p:blipFill>
        <p:spPr bwMode="auto">
          <a:xfrm>
            <a:off x="0" y="2728792"/>
            <a:ext cx="3749446" cy="15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1198" y="5067300"/>
            <a:ext cx="306705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Peephole connections</a:t>
            </a:r>
            <a:endParaRPr lang="en-CA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08248" y="4673600"/>
            <a:ext cx="401752" cy="3937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3065348" y="4800600"/>
            <a:ext cx="4281602" cy="1139825"/>
          </a:xfrm>
          <a:prstGeom prst="arc">
            <a:avLst>
              <a:gd name="adj1" fmla="val 11360389"/>
              <a:gd name="adj2" fmla="val 1977986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c 10"/>
          <p:cNvSpPr/>
          <p:nvPr/>
        </p:nvSpPr>
        <p:spPr>
          <a:xfrm>
            <a:off x="3209696" y="2046288"/>
            <a:ext cx="5756504" cy="4424362"/>
          </a:xfrm>
          <a:prstGeom prst="arc">
            <a:avLst>
              <a:gd name="adj1" fmla="val 607807"/>
              <a:gd name="adj2" fmla="val 9794749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7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Some data have static nature, e.g., images</a:t>
            </a:r>
          </a:p>
          <a:p>
            <a:endParaRPr lang="en-CA" dirty="0"/>
          </a:p>
        </p:txBody>
      </p:sp>
      <p:pic>
        <p:nvPicPr>
          <p:cNvPr id="2114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77" y="5307940"/>
            <a:ext cx="1849477" cy="1095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86" y="5799997"/>
            <a:ext cx="1616992" cy="905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4" descr="Image result for persian kh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28" y="5455059"/>
            <a:ext cx="1719302" cy="125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Introduction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0AC4-8D4E-4E59-9C37-EFCC7DA8490C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2149" name="Picture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64" y="2386832"/>
            <a:ext cx="1274414" cy="73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image of a r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" y="5141811"/>
            <a:ext cx="1323783" cy="992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mage of a ca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05" y="2463603"/>
            <a:ext cx="1583295" cy="117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image of a crowded stre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7" y="4373399"/>
            <a:ext cx="2246769" cy="126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image of a food and frui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08" y="4077359"/>
            <a:ext cx="2376845" cy="159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image of jack nichols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82" y="2954246"/>
            <a:ext cx="1200424" cy="900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image of charlize ther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36" y="5421615"/>
            <a:ext cx="2461535" cy="1292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obam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07" y="5413847"/>
            <a:ext cx="1876007" cy="130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87" descr="Image result for wonder wom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8" y="2937123"/>
            <a:ext cx="2940516" cy="1470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laptop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23" y="3512107"/>
            <a:ext cx="1764191" cy="10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airplan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27" y="2392912"/>
            <a:ext cx="2077670" cy="1184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ca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2" y="2418315"/>
            <a:ext cx="1727186" cy="971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cosmics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" y="5198928"/>
            <a:ext cx="2006077" cy="1504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image of a lett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37" y="3160951"/>
            <a:ext cx="1167069" cy="1246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" name="Picture 1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96" y="4033638"/>
            <a:ext cx="4619625" cy="99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Image result for bicycl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81" y="3700393"/>
            <a:ext cx="1378598" cy="919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Image result for sushi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7" y="4058255"/>
            <a:ext cx="1556702" cy="1038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Image result for motor bik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18" y="4773468"/>
            <a:ext cx="1478024" cy="83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Image result for animal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3" y="5940069"/>
            <a:ext cx="1371368" cy="770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Image result for animal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7" y="4290823"/>
            <a:ext cx="1133479" cy="84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Image result for road sign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3" y="4455837"/>
            <a:ext cx="508580" cy="5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Image result for road sign crowded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16"/>
          <a:stretch/>
        </p:blipFill>
        <p:spPr bwMode="auto">
          <a:xfrm>
            <a:off x="7764712" y="3513978"/>
            <a:ext cx="1317142" cy="955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Image result for chinese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07" y="4356030"/>
            <a:ext cx="899060" cy="4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Image result for love in japanes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29714" r="39994" b="31048"/>
          <a:stretch/>
        </p:blipFill>
        <p:spPr bwMode="auto">
          <a:xfrm>
            <a:off x="5372534" y="4865235"/>
            <a:ext cx="712821" cy="7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5" name="Picture 6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849653"/>
            <a:ext cx="1899728" cy="118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7" name="Picture 69" descr="Image result for guita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28" y="2393156"/>
            <a:ext cx="1781175" cy="64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84" descr="Image result for quadrotor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" y="2392912"/>
            <a:ext cx="1819650" cy="90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mage of a satellit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" y="4493660"/>
            <a:ext cx="1244413" cy="117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5" name="Picture 77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7" y="3456855"/>
            <a:ext cx="1449254" cy="2101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Image result for babies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6"/>
          <a:stretch/>
        </p:blipFill>
        <p:spPr bwMode="auto">
          <a:xfrm>
            <a:off x="3394435" y="3351302"/>
            <a:ext cx="900127" cy="988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6" name="Picture 78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35" y="3700393"/>
            <a:ext cx="715287" cy="95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" name="Picture 8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" y="4005274"/>
            <a:ext cx="1290374" cy="804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" name="Picture 8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22" y="4994723"/>
            <a:ext cx="1290374" cy="804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 descr="Image result for human brai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80" y="4083291"/>
            <a:ext cx="1531327" cy="1148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7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" y="3125381"/>
            <a:ext cx="1381170" cy="1034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8" name="Picture 90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3" y="4764755"/>
            <a:ext cx="813817" cy="494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3" name="Picture 95"/>
          <p:cNvPicPr>
            <a:picLocks noChangeAspect="1" noChangeArrowheads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57" y="3893113"/>
            <a:ext cx="684302" cy="6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6" name="Picture 98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94" y="4946035"/>
            <a:ext cx="1292520" cy="72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7" name="Picture 99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9" y="2906006"/>
            <a:ext cx="1071277" cy="1071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" name="Picture 10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28" y="2417704"/>
            <a:ext cx="844210" cy="1325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3</a:t>
            </a:fld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6" y="4379847"/>
            <a:ext cx="1090792" cy="1416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Sequences and Sequential Information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Some other have sequential properties</a:t>
            </a:r>
            <a:endParaRPr lang="en-CA" sz="2800" dirty="0"/>
          </a:p>
          <a:p>
            <a:endParaRPr lang="en-CA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7274-4F2B-4BEB-8EFB-35DE615E05D1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pic>
        <p:nvPicPr>
          <p:cNvPr id="1028" name="Picture 4" descr="Image result for animated gif sound sign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2353073"/>
            <a:ext cx="1916492" cy="14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nimated gif c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" y="2348879"/>
            <a:ext cx="2472275" cy="14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en stroke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" y="3784511"/>
            <a:ext cx="2768852" cy="12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on rise and set gif animatio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47" y="2353073"/>
            <a:ext cx="2611709" cy="14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rawing lorenz attractor animated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91" y="3762198"/>
            <a:ext cx="2436411" cy="1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eading a text animated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51" y="2353073"/>
            <a:ext cx="2069151" cy="14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tock market animated 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" y="4992464"/>
            <a:ext cx="2768851" cy="16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utonomous car view of street animated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91" y="378451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quadrotor flying animated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90" y="5132928"/>
            <a:ext cx="2436411" cy="15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28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Representation of </a:t>
            </a:r>
            <a:r>
              <a:rPr lang="en-CA" i="1" dirty="0" smtClean="0"/>
              <a:t>Signals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 smtClean="0"/>
                  <a:t>When order matters it should be emphasized. </a:t>
                </a:r>
              </a:p>
              <a:p>
                <a:r>
                  <a:rPr lang="en-CA" dirty="0" smtClean="0"/>
                  <a:t>Fibonacci series: </a:t>
                </a:r>
                <a14:m>
                  <m:oMath xmlns:m="http://schemas.openxmlformats.org/officeDocument/2006/math">
                    <m:r>
                      <a:rPr lang="en-CA" sz="2400" b="0" i="0" smtClean="0">
                        <a:latin typeface="Cambria Math"/>
                      </a:rPr>
                      <m:t>0,</m:t>
                    </m:r>
                    <m:r>
                      <a:rPr lang="en-CA" sz="2400" b="0" i="1" smtClean="0">
                        <a:latin typeface="Cambria Math"/>
                      </a:rPr>
                      <m:t> 1, 1, 2, 3, 5, 8, 13, …, </m:t>
                    </m:r>
                    <m:r>
                      <a:rPr lang="en-CA" sz="2400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CA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CA" sz="2400" b="0" i="1" smtClean="0">
                        <a:latin typeface="Cambria Math"/>
                      </a:rPr>
                      <m:t>,…</m:t>
                    </m:r>
                  </m:oMath>
                </a14:m>
                <a:endParaRPr lang="en-CA" sz="2400" dirty="0" smtClean="0"/>
              </a:p>
              <a:p>
                <a:pPr lvl="1"/>
                <a:endParaRPr lang="en-CA" sz="2400" dirty="0" smtClean="0"/>
              </a:p>
              <a:p>
                <a:pPr lvl="1"/>
                <a:r>
                  <a:rPr lang="en-CA" dirty="0" smtClean="0"/>
                  <a:t>Generator function:</a:t>
                </a:r>
              </a:p>
              <a:p>
                <a:pPr lvl="1"/>
                <a:endParaRPr lang="en-CA" dirty="0"/>
              </a:p>
              <a:p>
                <a:r>
                  <a:rPr lang="en-CA" dirty="0" smtClean="0"/>
                  <a:t>Order indicated by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𝑘</m:t>
                    </m:r>
                  </m:oMath>
                </a14:m>
                <a:endParaRPr lang="en-CA" dirty="0" smtClean="0"/>
              </a:p>
              <a:p>
                <a:r>
                  <a:rPr lang="en-CA" dirty="0" smtClean="0"/>
                  <a:t>If order is determined by time: </a:t>
                </a:r>
                <a:r>
                  <a:rPr lang="en-CA" i="1" dirty="0" smtClean="0"/>
                  <a:t>time-instance</a:t>
                </a:r>
              </a:p>
              <a:p>
                <a:r>
                  <a:rPr lang="en-CA" dirty="0" smtClean="0"/>
                  <a:t>Can be discrete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/>
                      </a:rPr>
                      <m:t>(</m:t>
                    </m:r>
                    <m:r>
                      <a:rPr lang="en-CA" b="0" i="1" smtClean="0">
                        <a:latin typeface="Cambria Math"/>
                      </a:rPr>
                      <m:t>𝑘</m:t>
                    </m:r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 smtClean="0"/>
                  <a:t> or continuous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/>
                      </a:rPr>
                      <m:t>(</m:t>
                    </m:r>
                    <m:r>
                      <a:rPr lang="en-CA" b="0" i="1" smtClean="0">
                        <a:latin typeface="Cambria Math"/>
                      </a:rPr>
                      <m:t>𝑡</m:t>
                    </m:r>
                    <m:r>
                      <a:rPr lang="en-CA" b="0" i="0" smtClean="0">
                        <a:latin typeface="Cambria Math"/>
                      </a:rPr>
                      <m:t>)</m:t>
                    </m:r>
                  </m:oMath>
                </a14:m>
                <a:endParaRPr lang="en-CA" dirty="0" smtClean="0"/>
              </a:p>
              <a:p>
                <a:endParaRPr lang="en-CA" dirty="0" smtClean="0"/>
              </a:p>
              <a:p>
                <a:pPr lvl="1"/>
                <a:endParaRPr lang="en-CA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67" t="-1752" b="-14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20EF-C7CF-4B4C-A873-BB8DFE6BE818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31840" y="2924943"/>
                <a:ext cx="4320480" cy="1301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A" sz="20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sz="2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CA" sz="2000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CA" sz="2000" b="0" i="0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CA" sz="2000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CA" sz="2000" b="0" i="0" smtClean="0"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CA" sz="2000" b="0" i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CA" sz="2000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CA" sz="2000" b="0" i="0" smtClean="0">
                                      <a:latin typeface="Cambria Math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e>
                              <m:r>
                                <a:rPr lang="en-CA" sz="2000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CA" sz="2000" b="0" i="1" smtClean="0">
                                  <a:latin typeface="Cambria Math"/>
                                </a:rPr>
                                <m:t>=0</m:t>
                              </m:r>
                              <m:r>
                                <a:rPr lang="en-CA" sz="2000" b="0" i="0" smtClean="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CA" sz="2000" b="0" i="0" dirty="0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CA" sz="2000" b="0" i="1" smtClean="0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0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CA" sz="2000" b="0" i="1" smtClean="0">
                                  <a:latin typeface="Cambria Math"/>
                                </a:rPr>
                                <m:t>=1,</m:t>
                              </m:r>
                              <m:r>
                                <m:rPr>
                                  <m:nor/>
                                </m:rPr>
                                <a:rPr lang="en-CA" sz="2000" b="0" dirty="0" smtClean="0"/>
                                <m:t> </m:t>
                              </m:r>
                            </m:e>
                            <m:e>
                              <m:r>
                                <a:rPr lang="en-CA" sz="20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CA" sz="2000" b="0" i="1" smtClean="0">
                                  <a:latin typeface="Cambria Math"/>
                                </a:rPr>
                                <m:t>=2, 3, …</m:t>
                              </m:r>
                              <m:r>
                                <m:rPr>
                                  <m:nor/>
                                </m:rPr>
                                <a:rPr lang="en-CA" sz="2000" b="0" dirty="0" smtClean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CA" sz="2000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2924943"/>
                <a:ext cx="4320480" cy="13015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45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are we looking for?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A </a:t>
            </a:r>
            <a:r>
              <a:rPr lang="en-CA" b="1" dirty="0" smtClean="0"/>
              <a:t>dynamic mapping </a:t>
            </a:r>
            <a:r>
              <a:rPr lang="en-CA" dirty="0" smtClean="0"/>
              <a:t>that describes some observations.</a:t>
            </a:r>
          </a:p>
          <a:p>
            <a:r>
              <a:rPr lang="en-CA" dirty="0" smtClean="0"/>
              <a:t>The observations are from a </a:t>
            </a:r>
            <a:r>
              <a:rPr lang="en-CA" b="1" dirty="0" smtClean="0"/>
              <a:t>dynamic system</a:t>
            </a:r>
            <a:r>
              <a:rPr lang="en-CA" dirty="0" smtClean="0"/>
              <a:t>.</a:t>
            </a:r>
          </a:p>
          <a:p>
            <a:r>
              <a:rPr lang="en-CA" dirty="0" smtClean="0"/>
              <a:t>We want </a:t>
            </a:r>
            <a:r>
              <a:rPr lang="en-CA" dirty="0" smtClean="0"/>
              <a:t>to </a:t>
            </a:r>
            <a:r>
              <a:rPr lang="en-CA" b="1" i="1" dirty="0" smtClean="0"/>
              <a:t>learn</a:t>
            </a:r>
            <a:r>
              <a:rPr lang="en-CA" dirty="0" smtClean="0"/>
              <a:t> the </a:t>
            </a:r>
            <a:r>
              <a:rPr lang="en-CA" b="1" i="1" dirty="0" smtClean="0"/>
              <a:t>function</a:t>
            </a:r>
            <a:r>
              <a:rPr lang="en-CA" dirty="0" smtClean="0"/>
              <a:t> that led to the observations. </a:t>
            </a:r>
            <a:r>
              <a:rPr lang="en-CA" sz="2000" dirty="0" smtClean="0"/>
              <a:t>(classification or regression (= system identification))</a:t>
            </a:r>
            <a:endParaRPr lang="en-CA" dirty="0" smtClean="0"/>
          </a:p>
          <a:p>
            <a:r>
              <a:rPr lang="en-CA" dirty="0" smtClean="0"/>
              <a:t>Examples: </a:t>
            </a:r>
          </a:p>
          <a:p>
            <a:pPr marL="457200" lvl="1" indent="0">
              <a:buNone/>
            </a:pPr>
            <a:r>
              <a:rPr lang="en-CA" sz="2400" dirty="0" smtClean="0"/>
              <a:t>    Sequence of words                    Context </a:t>
            </a:r>
            <a:r>
              <a:rPr lang="en-CA" sz="1800" dirty="0" smtClean="0"/>
              <a:t>(classification)</a:t>
            </a:r>
            <a:endParaRPr lang="en-CA" sz="2400" dirty="0" smtClean="0"/>
          </a:p>
          <a:p>
            <a:pPr marL="457200" lvl="1" indent="0">
              <a:buNone/>
            </a:pPr>
            <a:r>
              <a:rPr lang="en-CA" sz="2400" dirty="0" smtClean="0"/>
              <a:t>    Sequence of images                  Object </a:t>
            </a:r>
            <a:r>
              <a:rPr lang="en-CA" sz="1800" dirty="0"/>
              <a:t>(classification)</a:t>
            </a:r>
          </a:p>
          <a:p>
            <a:pPr marL="457200" lvl="1" indent="0">
              <a:buNone/>
            </a:pPr>
            <a:r>
              <a:rPr lang="en-CA" sz="2400" dirty="0" smtClean="0"/>
              <a:t>    Voltage signal                             Motor speed </a:t>
            </a:r>
            <a:r>
              <a:rPr lang="en-CA" sz="1800" dirty="0" smtClean="0"/>
              <a:t>(system identification)</a:t>
            </a:r>
            <a:endParaRPr lang="en-CA" sz="2400" dirty="0" smtClean="0"/>
          </a:p>
          <a:p>
            <a:pPr marL="457200" lvl="1" indent="0">
              <a:buNone/>
            </a:pPr>
            <a:r>
              <a:rPr lang="en-CA" sz="2400" dirty="0" smtClean="0"/>
              <a:t>   History of sun spots                   When the next one occurs </a:t>
            </a:r>
            <a:r>
              <a:rPr lang="en-CA" sz="1800" dirty="0" smtClean="0"/>
              <a:t>(prediction)</a:t>
            </a:r>
            <a:endParaRPr lang="en-CA" sz="3200" dirty="0" smtClean="0"/>
          </a:p>
          <a:p>
            <a:pPr marL="457200" lvl="1" indent="0">
              <a:buNone/>
            </a:pPr>
            <a:endParaRPr lang="en-CA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5B29F-3220-4053-9BCC-AAA3CA6B745F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Right Arrow 6"/>
          <p:cNvSpPr/>
          <p:nvPr/>
        </p:nvSpPr>
        <p:spPr>
          <a:xfrm>
            <a:off x="3256032" y="4740384"/>
            <a:ext cx="118680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ight Arrow 7"/>
          <p:cNvSpPr/>
          <p:nvPr/>
        </p:nvSpPr>
        <p:spPr>
          <a:xfrm>
            <a:off x="3362712" y="5141952"/>
            <a:ext cx="108012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ight Arrow 8"/>
          <p:cNvSpPr/>
          <p:nvPr/>
        </p:nvSpPr>
        <p:spPr>
          <a:xfrm>
            <a:off x="2625864" y="5562317"/>
            <a:ext cx="181696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Arrow 9"/>
          <p:cNvSpPr/>
          <p:nvPr/>
        </p:nvSpPr>
        <p:spPr>
          <a:xfrm>
            <a:off x="3229744" y="5932234"/>
            <a:ext cx="121308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87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are we looking for?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There are many related fields:</a:t>
            </a:r>
          </a:p>
          <a:p>
            <a:pPr lvl="1"/>
            <a:r>
              <a:rPr lang="en-CA" dirty="0" smtClean="0"/>
              <a:t>Systems theory </a:t>
            </a:r>
            <a:r>
              <a:rPr lang="en-CA" sz="2000" dirty="0" smtClean="0"/>
              <a:t>(Linear and Nonlinear)</a:t>
            </a:r>
          </a:p>
          <a:p>
            <a:pPr lvl="1"/>
            <a:r>
              <a:rPr lang="en-CA" dirty="0" smtClean="0"/>
              <a:t>Chaos theory </a:t>
            </a:r>
            <a:r>
              <a:rPr lang="en-CA" sz="2000" dirty="0" smtClean="0"/>
              <a:t>(Attractors, Fractals, …)</a:t>
            </a:r>
          </a:p>
          <a:p>
            <a:pPr lvl="1"/>
            <a:r>
              <a:rPr lang="en-CA" dirty="0" smtClean="0"/>
              <a:t>System Identification and Modeling </a:t>
            </a:r>
            <a:r>
              <a:rPr lang="en-CA" sz="2000" dirty="0" smtClean="0"/>
              <a:t>(Auto Regressive methods, </a:t>
            </a:r>
            <a:r>
              <a:rPr lang="en-CA" sz="2000" dirty="0" err="1" smtClean="0"/>
              <a:t>Volterra</a:t>
            </a:r>
            <a:r>
              <a:rPr lang="en-CA" sz="2000" dirty="0" smtClean="0"/>
              <a:t> series, Wiener series, …)</a:t>
            </a:r>
          </a:p>
          <a:p>
            <a:pPr lvl="1"/>
            <a:r>
              <a:rPr lang="en-CA" dirty="0"/>
              <a:t>Natural Language Processing </a:t>
            </a:r>
            <a:r>
              <a:rPr lang="en-CA" sz="2000" dirty="0" smtClean="0"/>
              <a:t>(NLP)</a:t>
            </a:r>
          </a:p>
          <a:p>
            <a:pPr lvl="1"/>
            <a:r>
              <a:rPr lang="en-CA" sz="2000" dirty="0" smtClean="0"/>
              <a:t>…</a:t>
            </a:r>
          </a:p>
          <a:p>
            <a:r>
              <a:rPr lang="en-CA" sz="2800" dirty="0" smtClean="0"/>
              <a:t>Our notations will be based on Systems theory</a:t>
            </a:r>
          </a:p>
          <a:p>
            <a:pPr lvl="1"/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0FE5-3D21-42B9-BCCC-5A6B1968F077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99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Quick Reminder of Systems Theory </a:t>
            </a:r>
            <a:r>
              <a:rPr lang="en-CA" sz="2700" dirty="0" smtClean="0"/>
              <a:t>(Dynamic)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700809"/>
                <a:ext cx="9144000" cy="309634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b="1" dirty="0" smtClean="0"/>
                  <a:t>State variables:</a:t>
                </a:r>
                <a:r>
                  <a:rPr lang="en-CA" sz="3600" b="1" dirty="0" smtClean="0"/>
                  <a:t> </a:t>
                </a:r>
                <a:r>
                  <a:rPr lang="en-CA" sz="2800" dirty="0" smtClean="0"/>
                  <a:t>Describe the future response of a system, given the present state, the excitation inputs and the equations describing the dynamics.</a:t>
                </a:r>
                <a:r>
                  <a:rPr lang="en-CA" sz="1800" dirty="0" smtClean="0"/>
                  <a:t>(</a:t>
                </a:r>
                <a:r>
                  <a:rPr lang="en-CA" sz="1800" dirty="0" err="1" smtClean="0"/>
                  <a:t>Dorf</a:t>
                </a:r>
                <a:r>
                  <a:rPr lang="en-CA" sz="1800" dirty="0" smtClean="0"/>
                  <a:t>)</a:t>
                </a:r>
                <a:endParaRPr lang="en-CA" sz="3600" b="1" dirty="0" smtClean="0"/>
              </a:p>
              <a:p>
                <a:r>
                  <a:rPr lang="en-CA" b="1" dirty="0" smtClean="0"/>
                  <a:t>State space equations:</a:t>
                </a:r>
              </a:p>
              <a:p>
                <a:pPr lvl="1"/>
                <a:r>
                  <a:rPr lang="en-CA" sz="2400" b="1" dirty="0" smtClean="0"/>
                  <a:t>Linear Time Invariant  System (LTI):  </a:t>
                </a:r>
              </a:p>
              <a:p>
                <a:pPr marL="57150" indent="0">
                  <a:buNone/>
                </a:pPr>
                <a:r>
                  <a:rPr lang="en-CA" sz="1900" dirty="0" smtClean="0"/>
                  <a:t>Continuous time</a:t>
                </a:r>
                <a:r>
                  <a:rPr lang="en-CA" sz="1800" dirty="0" smtClean="0"/>
                  <a:t>:</a:t>
                </a:r>
                <a:r>
                  <a:rPr lang="en-CA" sz="1800" b="1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CA" sz="2200" b="1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CA" sz="2200" b="1" i="1" smtClean="0">
                                <a:latin typeface="Cambria Math"/>
                              </a:rPr>
                            </m:ctrlPr>
                          </m:eqArrPr>
                          <m:e>
                            <m:acc>
                              <m:accPr>
                                <m:chr m:val="̇"/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CA" sz="2200" b="1" i="0" smtClean="0">
                                    <a:latin typeface="Cambria Math"/>
                                  </a:rPr>
                                  <m:t>𝐱</m:t>
                                </m:r>
                              </m:e>
                            </m:acc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𝐀𝐱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𝐁𝐮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CA" sz="2200" b="1" i="0" smtClean="0">
                                <a:latin typeface="Cambria Math"/>
                              </a:rPr>
                              <m:t>𝐲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𝐂𝐱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𝐃𝐮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CA" b="1" dirty="0" smtClean="0"/>
                  <a:t>    </a:t>
                </a:r>
                <a:r>
                  <a:rPr lang="en-CA" sz="1900" dirty="0" smtClean="0"/>
                  <a:t>Discrete time: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CA" sz="2200" b="1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CA" sz="2200" b="1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CA" sz="2200" b="1" i="0" smtClean="0">
                                <a:latin typeface="Cambria Math"/>
                              </a:rPr>
                              <m:t>𝐱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+1)=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𝐀𝐱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)+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𝐁𝐮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CA" sz="2200" b="1" i="0" smtClean="0">
                                <a:latin typeface="Cambria Math"/>
                              </a:rPr>
                              <m:t>𝐲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CA" sz="2200" b="1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𝐂𝐱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CA" sz="2200" b="1" i="0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𝐃𝐮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CA" sz="2200" b="1" i="0" smtClean="0">
                                <a:latin typeface="Cambria Math"/>
                              </a:rPr>
                              <m:t>        </m:t>
                            </m:r>
                          </m:e>
                        </m:eqArr>
                      </m:e>
                    </m:d>
                  </m:oMath>
                </a14:m>
                <a:endParaRPr lang="en-CA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00809"/>
                <a:ext cx="9144000" cy="3096344"/>
              </a:xfrm>
              <a:blipFill rotWithShape="1">
                <a:blip r:embed="rId2"/>
                <a:stretch>
                  <a:fillRect l="-1333" t="-1378" r="-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ABB5-7BF5-4E20-AD45-0C3E65468C52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96604" y="5298846"/>
                <a:ext cx="648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b="1">
                              <a:latin typeface="Cambria Math"/>
                            </a:rPr>
                            <m:t>𝐱</m:t>
                          </m:r>
                        </m:e>
                      </m:acc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604" y="5298846"/>
                <a:ext cx="64876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-36512" y="5301208"/>
                <a:ext cx="6680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𝐮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5301208"/>
                <a:ext cx="66800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52019" y="5287827"/>
                <a:ext cx="6519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𝐲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019" y="5287827"/>
                <a:ext cx="65197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/>
          <p:cNvSpPr/>
          <p:nvPr/>
        </p:nvSpPr>
        <p:spPr>
          <a:xfrm rot="5400000">
            <a:off x="843598" y="5458357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4515" y="548351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15" y="5483512"/>
                <a:ext cx="39465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123728" y="5339466"/>
            <a:ext cx="308954" cy="657424"/>
            <a:chOff x="6433530" y="5605431"/>
            <a:chExt cx="308954" cy="657424"/>
          </a:xfrm>
        </p:grpSpPr>
        <p:sp>
          <p:nvSpPr>
            <p:cNvPr id="12" name="Rectangle 11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433530" y="5605431"/>
                  <a:ext cx="308953" cy="657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CA" sz="1400" b="1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3530" y="5605431"/>
                  <a:ext cx="308953" cy="65742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Isosceles Triangle 13"/>
          <p:cNvSpPr/>
          <p:nvPr/>
        </p:nvSpPr>
        <p:spPr>
          <a:xfrm rot="5400000">
            <a:off x="2022205" y="4794678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16200000">
            <a:off x="2015520" y="6092570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79712" y="4819833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𝐃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819833"/>
                <a:ext cx="404278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101697" y="6117725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𝐀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697" y="6117725"/>
                <a:ext cx="39465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1452588" y="5560166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dk1"/>
                </a:solidFill>
              </a:rPr>
              <a:t>+</a:t>
            </a:r>
            <a:endParaRPr lang="en-CA" dirty="0">
              <a:solidFill>
                <a:schemeClr val="dk1"/>
              </a:solidFill>
            </a:endParaRPr>
          </a:p>
        </p:txBody>
      </p:sp>
      <p:cxnSp>
        <p:nvCxnSpPr>
          <p:cNvPr id="23" name="Straight Arrow Connector 22"/>
          <p:cNvCxnSpPr>
            <a:stCxn id="8" idx="2"/>
            <a:endCxn id="10" idx="3"/>
          </p:cNvCxnSpPr>
          <p:nvPr/>
        </p:nvCxnSpPr>
        <p:spPr>
          <a:xfrm flipV="1">
            <a:off x="297490" y="5668179"/>
            <a:ext cx="559241" cy="236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0"/>
            <a:endCxn id="21" idx="2"/>
          </p:cNvCxnSpPr>
          <p:nvPr/>
        </p:nvCxnSpPr>
        <p:spPr>
          <a:xfrm flipV="1">
            <a:off x="1276373" y="5668178"/>
            <a:ext cx="176215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6"/>
            <a:endCxn id="12" idx="1"/>
          </p:cNvCxnSpPr>
          <p:nvPr/>
        </p:nvCxnSpPr>
        <p:spPr>
          <a:xfrm>
            <a:off x="1668612" y="5668178"/>
            <a:ext cx="469751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0"/>
            <a:endCxn id="21" idx="4"/>
          </p:cNvCxnSpPr>
          <p:nvPr/>
        </p:nvCxnSpPr>
        <p:spPr>
          <a:xfrm rot="10800000">
            <a:off x="1560601" y="5776191"/>
            <a:ext cx="468053" cy="526201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8" idx="2"/>
            <a:endCxn id="14" idx="3"/>
          </p:cNvCxnSpPr>
          <p:nvPr/>
        </p:nvCxnSpPr>
        <p:spPr>
          <a:xfrm rot="5400000" flipH="1" flipV="1">
            <a:off x="833394" y="4468596"/>
            <a:ext cx="666040" cy="1737848"/>
          </a:xfrm>
          <a:prstGeom prst="bentConnector4">
            <a:avLst>
              <a:gd name="adj1" fmla="val 0"/>
              <a:gd name="adj2" fmla="val 19039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411760" y="5306394"/>
                <a:ext cx="659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306394"/>
                <a:ext cx="659989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>
            <a:stCxn id="13" idx="3"/>
            <a:endCxn id="102" idx="3"/>
          </p:cNvCxnSpPr>
          <p:nvPr/>
        </p:nvCxnSpPr>
        <p:spPr>
          <a:xfrm>
            <a:off x="2432681" y="5668178"/>
            <a:ext cx="555142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02" idx="0"/>
            <a:endCxn id="104" idx="2"/>
          </p:cNvCxnSpPr>
          <p:nvPr/>
        </p:nvCxnSpPr>
        <p:spPr>
          <a:xfrm flipV="1">
            <a:off x="3407465" y="5668178"/>
            <a:ext cx="204321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14" idx="0"/>
            <a:endCxn id="104" idx="0"/>
          </p:cNvCxnSpPr>
          <p:nvPr/>
        </p:nvCxnSpPr>
        <p:spPr>
          <a:xfrm>
            <a:off x="2454980" y="5004500"/>
            <a:ext cx="1264818" cy="55566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3" idx="3"/>
            <a:endCxn id="15" idx="3"/>
          </p:cNvCxnSpPr>
          <p:nvPr/>
        </p:nvCxnSpPr>
        <p:spPr>
          <a:xfrm>
            <a:off x="2432681" y="5668178"/>
            <a:ext cx="15614" cy="634213"/>
          </a:xfrm>
          <a:prstGeom prst="bentConnector3">
            <a:avLst>
              <a:gd name="adj1" fmla="val 1648175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04" idx="6"/>
          </p:cNvCxnSpPr>
          <p:nvPr/>
        </p:nvCxnSpPr>
        <p:spPr>
          <a:xfrm>
            <a:off x="3827810" y="5668178"/>
            <a:ext cx="350195" cy="129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023321" y="5308894"/>
                <a:ext cx="1106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321" y="5308894"/>
                <a:ext cx="1106393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4494127" y="5316815"/>
                <a:ext cx="704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𝐮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127" y="5316815"/>
                <a:ext cx="70436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565664" y="5316815"/>
                <a:ext cx="6883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𝐲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664" y="5316815"/>
                <a:ext cx="688330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Isosceles Triangle 63"/>
          <p:cNvSpPr/>
          <p:nvPr/>
        </p:nvSpPr>
        <p:spPr>
          <a:xfrm rot="5400000">
            <a:off x="5374237" y="5473964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335154" y="5499119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154" y="5499119"/>
                <a:ext cx="394659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/>
          <p:cNvGrpSpPr/>
          <p:nvPr/>
        </p:nvGrpSpPr>
        <p:grpSpPr>
          <a:xfrm>
            <a:off x="6999351" y="5460832"/>
            <a:ext cx="308953" cy="445907"/>
            <a:chOff x="6440847" y="5711190"/>
            <a:chExt cx="308953" cy="445907"/>
          </a:xfrm>
        </p:grpSpPr>
        <p:sp>
          <p:nvSpPr>
            <p:cNvPr id="67" name="Rectangle 66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6440847" y="5711788"/>
                  <a:ext cx="308953" cy="4380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CA" sz="12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CA" sz="12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CA" sz="1200" b="0" i="1" smtClean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47" y="5711788"/>
                  <a:ext cx="308953" cy="43800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9" name="Isosceles Triangle 68"/>
          <p:cNvSpPr/>
          <p:nvPr/>
        </p:nvSpPr>
        <p:spPr>
          <a:xfrm rot="5400000">
            <a:off x="6594220" y="4810286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Isosceles Triangle 69"/>
          <p:cNvSpPr/>
          <p:nvPr/>
        </p:nvSpPr>
        <p:spPr>
          <a:xfrm rot="16200000">
            <a:off x="6546159" y="6108177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565371" y="4835441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𝐃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371" y="4835441"/>
                <a:ext cx="404278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6632336" y="613333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𝐀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336" y="6133332"/>
                <a:ext cx="394659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/>
          <p:cNvSpPr/>
          <p:nvPr/>
        </p:nvSpPr>
        <p:spPr>
          <a:xfrm>
            <a:off x="5983227" y="5575773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dk1"/>
                </a:solidFill>
              </a:rPr>
              <a:t>+</a:t>
            </a:r>
            <a:endParaRPr lang="en-CA" dirty="0">
              <a:solidFill>
                <a:schemeClr val="dk1"/>
              </a:solidFill>
            </a:endParaRPr>
          </a:p>
        </p:txBody>
      </p:sp>
      <p:cxnSp>
        <p:nvCxnSpPr>
          <p:cNvPr id="76" name="Straight Arrow Connector 75"/>
          <p:cNvCxnSpPr>
            <a:stCxn id="62" idx="2"/>
            <a:endCxn id="64" idx="3"/>
          </p:cNvCxnSpPr>
          <p:nvPr/>
        </p:nvCxnSpPr>
        <p:spPr>
          <a:xfrm flipV="1">
            <a:off x="4846307" y="5683786"/>
            <a:ext cx="541063" cy="236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4" idx="0"/>
            <a:endCxn id="75" idx="2"/>
          </p:cNvCxnSpPr>
          <p:nvPr/>
        </p:nvCxnSpPr>
        <p:spPr>
          <a:xfrm flipV="1">
            <a:off x="5807012" y="5683785"/>
            <a:ext cx="176215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5" idx="6"/>
            <a:endCxn id="67" idx="1"/>
          </p:cNvCxnSpPr>
          <p:nvPr/>
        </p:nvCxnSpPr>
        <p:spPr>
          <a:xfrm>
            <a:off x="6199251" y="5683785"/>
            <a:ext cx="807418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70" idx="0"/>
            <a:endCxn id="75" idx="4"/>
          </p:cNvCxnSpPr>
          <p:nvPr/>
        </p:nvCxnSpPr>
        <p:spPr>
          <a:xfrm rot="10800000">
            <a:off x="6091240" y="5791798"/>
            <a:ext cx="468053" cy="526201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62" idx="2"/>
            <a:endCxn id="69" idx="3"/>
          </p:cNvCxnSpPr>
          <p:nvPr/>
        </p:nvCxnSpPr>
        <p:spPr>
          <a:xfrm rot="5400000" flipH="1" flipV="1">
            <a:off x="5393810" y="4472605"/>
            <a:ext cx="666039" cy="1761046"/>
          </a:xfrm>
          <a:prstGeom prst="bentConnector4">
            <a:avLst>
              <a:gd name="adj1" fmla="val 953"/>
              <a:gd name="adj2" fmla="val 21765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7250116" y="5302369"/>
                <a:ext cx="685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116" y="5302369"/>
                <a:ext cx="685124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>
            <a:stCxn id="67" idx="3"/>
            <a:endCxn id="121" idx="3"/>
          </p:cNvCxnSpPr>
          <p:nvPr/>
        </p:nvCxnSpPr>
        <p:spPr>
          <a:xfrm flipV="1">
            <a:off x="7300988" y="5680433"/>
            <a:ext cx="637811" cy="335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21" idx="0"/>
            <a:endCxn id="120" idx="2"/>
          </p:cNvCxnSpPr>
          <p:nvPr/>
        </p:nvCxnSpPr>
        <p:spPr>
          <a:xfrm flipV="1">
            <a:off x="8358441" y="5678226"/>
            <a:ext cx="127340" cy="220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69" idx="0"/>
            <a:endCxn id="120" idx="0"/>
          </p:cNvCxnSpPr>
          <p:nvPr/>
        </p:nvCxnSpPr>
        <p:spPr>
          <a:xfrm>
            <a:off x="7026995" y="5020108"/>
            <a:ext cx="1566798" cy="550106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67" idx="3"/>
            <a:endCxn id="70" idx="3"/>
          </p:cNvCxnSpPr>
          <p:nvPr/>
        </p:nvCxnSpPr>
        <p:spPr>
          <a:xfrm flipH="1">
            <a:off x="6978934" y="5683786"/>
            <a:ext cx="322054" cy="634212"/>
          </a:xfrm>
          <a:prstGeom prst="bentConnector3">
            <a:avLst>
              <a:gd name="adj1" fmla="val -70982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8701805" y="5666119"/>
            <a:ext cx="166093" cy="335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Isosceles Triangle 101"/>
          <p:cNvSpPr/>
          <p:nvPr/>
        </p:nvSpPr>
        <p:spPr>
          <a:xfrm rot="5400000">
            <a:off x="2974690" y="5458357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2940868" y="5484809"/>
                <a:ext cx="373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𝐂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868" y="5484809"/>
                <a:ext cx="373820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Oval 103"/>
          <p:cNvSpPr/>
          <p:nvPr/>
        </p:nvSpPr>
        <p:spPr>
          <a:xfrm>
            <a:off x="3611786" y="5560166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dk1"/>
                </a:solidFill>
              </a:rPr>
              <a:t>+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485781" y="5570214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dk1"/>
                </a:solidFill>
              </a:rPr>
              <a:t>+</a:t>
            </a:r>
            <a:endParaRPr lang="en-CA" dirty="0">
              <a:solidFill>
                <a:schemeClr val="dk1"/>
              </a:solidFill>
            </a:endParaRPr>
          </a:p>
        </p:txBody>
      </p:sp>
      <p:sp>
        <p:nvSpPr>
          <p:cNvPr id="121" name="Isosceles Triangle 120"/>
          <p:cNvSpPr/>
          <p:nvPr/>
        </p:nvSpPr>
        <p:spPr>
          <a:xfrm rot="5400000">
            <a:off x="7925666" y="5470611"/>
            <a:ext cx="445907" cy="419642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/>
              <p:cNvSpPr/>
              <p:nvPr/>
            </p:nvSpPr>
            <p:spPr>
              <a:xfrm>
                <a:off x="7887216" y="5496429"/>
                <a:ext cx="373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𝐂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22" name="Rectangle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216" y="5496429"/>
                <a:ext cx="373820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Connector 140"/>
          <p:cNvCxnSpPr/>
          <p:nvPr/>
        </p:nvCxnSpPr>
        <p:spPr>
          <a:xfrm flipH="1" flipV="1">
            <a:off x="4494127" y="4149080"/>
            <a:ext cx="9865" cy="2391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68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Quick Reminder of Systems Theory </a:t>
            </a:r>
            <a:r>
              <a:rPr lang="en-CA" sz="2700" dirty="0" smtClean="0"/>
              <a:t>(Dynamic)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700808"/>
                <a:ext cx="9144000" cy="350365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b="1" dirty="0" smtClean="0"/>
                  <a:t>State variables:</a:t>
                </a:r>
                <a:r>
                  <a:rPr lang="en-CA" sz="3600" b="1" dirty="0" smtClean="0"/>
                  <a:t> </a:t>
                </a:r>
                <a:r>
                  <a:rPr lang="en-CA" sz="2800" dirty="0" smtClean="0"/>
                  <a:t>Describe the future response of a system, given the present state, the excitation inputs and the equations describing the dynamics.</a:t>
                </a:r>
                <a:r>
                  <a:rPr lang="en-CA" sz="1800" dirty="0" smtClean="0"/>
                  <a:t>(</a:t>
                </a:r>
                <a:r>
                  <a:rPr lang="en-CA" sz="1800" dirty="0" err="1" smtClean="0"/>
                  <a:t>Dorf</a:t>
                </a:r>
                <a:r>
                  <a:rPr lang="en-CA" sz="1800" dirty="0" smtClean="0"/>
                  <a:t>)</a:t>
                </a:r>
                <a:endParaRPr lang="en-CA" sz="3600" b="1" dirty="0" smtClean="0"/>
              </a:p>
              <a:p>
                <a:r>
                  <a:rPr lang="en-CA" b="1" dirty="0" smtClean="0"/>
                  <a:t>State space equations:</a:t>
                </a:r>
              </a:p>
              <a:p>
                <a:pPr lvl="1"/>
                <a:r>
                  <a:rPr lang="en-CA" sz="2400" b="1" dirty="0" smtClean="0"/>
                  <a:t>General Nonlinear Time Invariant Dynamic System:  </a:t>
                </a:r>
              </a:p>
              <a:p>
                <a:pPr marL="57150" indent="0">
                  <a:buNone/>
                </a:pPr>
                <a:r>
                  <a:rPr lang="en-CA" sz="1900" dirty="0" smtClean="0"/>
                  <a:t>Continuous time</a:t>
                </a:r>
                <a:r>
                  <a:rPr lang="en-CA" sz="1800" dirty="0" smtClean="0"/>
                  <a:t>:</a:t>
                </a:r>
                <a:r>
                  <a:rPr lang="en-CA" sz="1800" b="1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CA" sz="2200" b="1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CA" sz="2200" b="1" i="1" smtClean="0">
                                <a:latin typeface="Cambria Math"/>
                              </a:rPr>
                            </m:ctrlPr>
                          </m:eqArrPr>
                          <m:e>
                            <m:acc>
                              <m:accPr>
                                <m:chr m:val="̇"/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CA" sz="2200" b="1" i="0" smtClean="0">
                                    <a:latin typeface="Cambria Math"/>
                                  </a:rPr>
                                  <m:t>𝐱</m:t>
                                </m:r>
                              </m:e>
                            </m:acc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𝐟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𝐱</m:t>
                                </m:r>
                                <m:d>
                                  <m:dPr>
                                    <m:ctrlPr>
                                      <a:rPr lang="en-CA" sz="220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CA" sz="2200" i="1">
                                    <a:latin typeface="Cambria Math"/>
                                  </a:rPr>
                                  <m:t>𝐮</m:t>
                                </m:r>
                                <m:d>
                                  <m:dPr>
                                    <m:ctrlPr>
                                      <a:rPr lang="en-CA" sz="22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e>
                            <m:r>
                              <a:rPr lang="en-CA" sz="2200" b="1" i="0" smtClean="0">
                                <a:latin typeface="Cambria Math"/>
                              </a:rPr>
                              <m:t>𝐲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CA" sz="2200" b="1" i="1" smtClean="0">
                                <a:latin typeface="Cambria Math"/>
                              </a:rPr>
                              <m:t>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𝐠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𝐱</m:t>
                                </m:r>
                                <m:d>
                                  <m:dPr>
                                    <m:ctrlPr>
                                      <a:rPr lang="en-CA" sz="220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CA" sz="2200" i="1">
                                    <a:latin typeface="Cambria Math"/>
                                  </a:rPr>
                                  <m:t>𝐮</m:t>
                                </m:r>
                                <m:d>
                                  <m:dPr>
                                    <m:ctrlPr>
                                      <a:rPr lang="en-CA" sz="22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eqArr>
                        <m:r>
                          <a:rPr lang="en-CA" sz="2200" b="1" i="1" smtClean="0">
                            <a:latin typeface="Cambria Math"/>
                          </a:rPr>
                          <m:t>    </m:t>
                        </m:r>
                      </m:e>
                    </m:d>
                  </m:oMath>
                </a14:m>
                <a:r>
                  <a:rPr lang="en-CA" sz="1900" dirty="0" smtClean="0"/>
                  <a:t>         Discrete </a:t>
                </a:r>
                <a:r>
                  <a:rPr lang="en-CA" sz="1900" dirty="0"/>
                  <a:t>time: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CA" sz="2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CA" sz="2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CA" sz="2200" i="1">
                                <a:latin typeface="Cambria Math"/>
                              </a:rPr>
                              <m:t>𝐱</m:t>
                            </m:r>
                            <m:r>
                              <a:rPr lang="en-CA" sz="2200" i="1">
                                <a:latin typeface="Cambria Math"/>
                              </a:rPr>
                              <m:t>(</m:t>
                            </m:r>
                            <m:r>
                              <a:rPr lang="en-CA" sz="2200" i="1">
                                <a:latin typeface="Cambria Math"/>
                              </a:rPr>
                              <m:t>𝑘</m:t>
                            </m:r>
                            <m:r>
                              <a:rPr lang="en-CA" sz="2200" i="1">
                                <a:latin typeface="Cambria Math"/>
                              </a:rPr>
                              <m:t>+1)=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𝐟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𝐱</m:t>
                                </m:r>
                                <m:d>
                                  <m:dPr>
                                    <m:ctrlPr>
                                      <a:rPr lang="en-CA" sz="220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CA" sz="2200" i="1">
                                    <a:latin typeface="Cambria Math"/>
                                  </a:rPr>
                                  <m:t>𝐮</m:t>
                                </m:r>
                                <m:d>
                                  <m:dPr>
                                    <m:ctrlPr>
                                      <a:rPr lang="en-CA" sz="22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d>
                          </m:e>
                          <m:e>
                            <m:r>
                              <a:rPr lang="en-CA" sz="2200" i="1">
                                <a:latin typeface="Cambria Math"/>
                              </a:rPr>
                              <m:t>𝐲</m:t>
                            </m:r>
                            <m:d>
                              <m:dPr>
                                <m:ctrlPr>
                                  <a:rPr lang="en-CA" sz="2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CA" sz="2200" i="1">
                                <a:latin typeface="Cambria Math"/>
                              </a:rPr>
                              <m:t>=</m:t>
                            </m:r>
                            <m:r>
                              <a:rPr lang="en-CA" sz="2200" b="1" i="0" smtClean="0">
                                <a:latin typeface="Cambria Math"/>
                              </a:rPr>
                              <m:t>𝐠</m:t>
                            </m:r>
                            <m:d>
                              <m:dPr>
                                <m:ctrlPr>
                                  <a:rPr lang="en-CA" sz="2200" b="1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𝐱</m:t>
                                </m:r>
                                <m:d>
                                  <m:dPr>
                                    <m:ctrlPr>
                                      <a:rPr lang="en-CA" sz="220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CA" sz="2200" i="1">
                                    <a:latin typeface="Cambria Math"/>
                                  </a:rPr>
                                  <m:t>𝐮</m:t>
                                </m:r>
                                <m:d>
                                  <m:dPr>
                                    <m:ctrlPr>
                                      <a:rPr lang="en-CA" sz="22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200" i="1">
                                        <a:latin typeface="Cambria Math"/>
                                      </a:rPr>
                                      <m:t>𝑘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CA" sz="2200" b="0" i="1" smtClean="0">
                                <a:latin typeface="Cambria Math"/>
                              </a:rPr>
                              <m:t>       </m:t>
                            </m:r>
                          </m:e>
                        </m:eqArr>
                      </m:e>
                    </m:d>
                  </m:oMath>
                </a14:m>
                <a:endParaRPr lang="en-CA" sz="2200" i="1" dirty="0">
                  <a:latin typeface="Cambria Math"/>
                </a:endParaRPr>
              </a:p>
              <a:p>
                <a:pPr marL="57150" indent="0">
                  <a:buNone/>
                </a:pPr>
                <a:endParaRPr lang="en-CA" sz="2800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00808"/>
                <a:ext cx="9144000" cy="3503651"/>
              </a:xfrm>
              <a:blipFill rotWithShape="1">
                <a:blip r:embed="rId3"/>
                <a:stretch>
                  <a:fillRect l="-1333" t="-1217" r="-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2A76-544B-40FF-B428-79C5C6297E83}" type="datetime1">
              <a:rPr lang="en-CA" smtClean="0"/>
              <a:t>26/06/2017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Recurrent Neural Networks</a:t>
            </a:r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6577" y="5289844"/>
                <a:ext cx="648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b="1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b="1">
                              <a:latin typeface="Cambria Math"/>
                            </a:rPr>
                            <m:t>𝐱</m:t>
                          </m:r>
                        </m:e>
                      </m:acc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577" y="5289844"/>
                <a:ext cx="64876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82563" y="5282158"/>
                <a:ext cx="6680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𝐮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63" y="5282158"/>
                <a:ext cx="66800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387247" y="5281642"/>
                <a:ext cx="6519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>
                          <a:latin typeface="Cambria Math"/>
                        </a:rPr>
                        <m:t>𝐲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47" y="5281642"/>
                <a:ext cx="6519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087243" y="5333495"/>
            <a:ext cx="308953" cy="657424"/>
            <a:chOff x="6362925" y="5619382"/>
            <a:chExt cx="308953" cy="657424"/>
          </a:xfrm>
        </p:grpSpPr>
        <p:sp>
          <p:nvSpPr>
            <p:cNvPr id="12" name="Rectangle 11"/>
            <p:cNvSpPr/>
            <p:nvPr/>
          </p:nvSpPr>
          <p:spPr>
            <a:xfrm>
              <a:off x="6377559" y="5713422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362925" y="5619382"/>
                  <a:ext cx="308953" cy="657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CA" sz="1400" b="1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2925" y="5619382"/>
                  <a:ext cx="308953" cy="65742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Arrow Connector 22"/>
          <p:cNvCxnSpPr>
            <a:stCxn id="8" idx="2"/>
            <a:endCxn id="74" idx="1"/>
          </p:cNvCxnSpPr>
          <p:nvPr/>
        </p:nvCxnSpPr>
        <p:spPr>
          <a:xfrm>
            <a:off x="516565" y="5651490"/>
            <a:ext cx="603748" cy="4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4" idx="3"/>
            <a:endCxn id="12" idx="1"/>
          </p:cNvCxnSpPr>
          <p:nvPr/>
        </p:nvCxnSpPr>
        <p:spPr>
          <a:xfrm flipV="1">
            <a:off x="1414632" y="5650489"/>
            <a:ext cx="687245" cy="10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3" idx="3"/>
            <a:endCxn id="74" idx="2"/>
          </p:cNvCxnSpPr>
          <p:nvPr/>
        </p:nvCxnSpPr>
        <p:spPr>
          <a:xfrm flipH="1">
            <a:off x="1267473" y="5662207"/>
            <a:ext cx="1128723" cy="212281"/>
          </a:xfrm>
          <a:prstGeom prst="bentConnector4">
            <a:avLst>
              <a:gd name="adj1" fmla="val -20253"/>
              <a:gd name="adj2" fmla="val 262535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8" idx="2"/>
            <a:endCxn id="89" idx="0"/>
          </p:cNvCxnSpPr>
          <p:nvPr/>
        </p:nvCxnSpPr>
        <p:spPr>
          <a:xfrm rot="5400000" flipH="1" flipV="1">
            <a:off x="1751548" y="4199494"/>
            <a:ext cx="217012" cy="2686979"/>
          </a:xfrm>
          <a:prstGeom prst="bentConnector5">
            <a:avLst>
              <a:gd name="adj1" fmla="val 0"/>
              <a:gd name="adj2" fmla="val 14483"/>
              <a:gd name="adj3" fmla="val 309582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430196" y="5297766"/>
                <a:ext cx="659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i="1">
                          <a:latin typeface="Cambria Math"/>
                        </a:rPr>
                        <m:t>𝑡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196" y="5297766"/>
                <a:ext cx="659989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>
            <a:stCxn id="13" idx="3"/>
            <a:endCxn id="89" idx="1"/>
          </p:cNvCxnSpPr>
          <p:nvPr/>
        </p:nvCxnSpPr>
        <p:spPr>
          <a:xfrm flipV="1">
            <a:off x="2396196" y="5657432"/>
            <a:ext cx="660188" cy="477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9" idx="3"/>
            <a:endCxn id="9" idx="2"/>
          </p:cNvCxnSpPr>
          <p:nvPr/>
        </p:nvCxnSpPr>
        <p:spPr>
          <a:xfrm flipV="1">
            <a:off x="3350703" y="5650974"/>
            <a:ext cx="362531" cy="645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112996" y="5428581"/>
            <a:ext cx="308953" cy="445907"/>
            <a:chOff x="6440848" y="5711190"/>
            <a:chExt cx="308953" cy="445907"/>
          </a:xfrm>
        </p:grpSpPr>
        <p:sp>
          <p:nvSpPr>
            <p:cNvPr id="74" name="Rectangle 73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/>
                <p:cNvSpPr/>
                <p:nvPr/>
              </p:nvSpPr>
              <p:spPr>
                <a:xfrm>
                  <a:off x="6440848" y="5758222"/>
                  <a:ext cx="30895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 i="0" smtClean="0">
                            <a:latin typeface="Cambria Math"/>
                          </a:rPr>
                          <m:t>𝐟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81" name="Rectangle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48" y="5758222"/>
                  <a:ext cx="308953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/>
          <p:cNvGrpSpPr/>
          <p:nvPr/>
        </p:nvGrpSpPr>
        <p:grpSpPr>
          <a:xfrm>
            <a:off x="3049067" y="5434478"/>
            <a:ext cx="308953" cy="445907"/>
            <a:chOff x="6440848" y="5711190"/>
            <a:chExt cx="308953" cy="445907"/>
          </a:xfrm>
        </p:grpSpPr>
        <p:sp>
          <p:nvSpPr>
            <p:cNvPr id="89" name="Rectangle 88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6440848" y="5728432"/>
                  <a:ext cx="30895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 i="0" smtClean="0">
                            <a:latin typeface="Cambria Math"/>
                          </a:rPr>
                          <m:t>𝐠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48" y="5728432"/>
                  <a:ext cx="308953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5818082" y="5308881"/>
                <a:ext cx="1117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latin typeface="Cambria Math"/>
                        </a:rPr>
                        <m:t>+1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082" y="5308881"/>
                <a:ext cx="1117614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8273572" y="5300679"/>
                <a:ext cx="6883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𝐲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572" y="5300679"/>
                <a:ext cx="68833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6973567" y="5416336"/>
            <a:ext cx="308954" cy="514243"/>
            <a:chOff x="6362924" y="5683186"/>
            <a:chExt cx="308954" cy="514243"/>
          </a:xfrm>
        </p:grpSpPr>
        <p:sp>
          <p:nvSpPr>
            <p:cNvPr id="94" name="Rectangle 93"/>
            <p:cNvSpPr/>
            <p:nvPr/>
          </p:nvSpPr>
          <p:spPr>
            <a:xfrm>
              <a:off x="6377559" y="5713422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6362924" y="5683186"/>
                  <a:ext cx="308953" cy="5142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CA" sz="1400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CA" sz="14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CA" sz="1400" b="1" i="1" smtClean="0">
                                <a:latin typeface="Cambria Math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2924" y="5683186"/>
                  <a:ext cx="308953" cy="514243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6" name="Straight Arrow Connector 95"/>
          <p:cNvCxnSpPr>
            <a:endCxn id="107" idx="1"/>
          </p:cNvCxnSpPr>
          <p:nvPr/>
        </p:nvCxnSpPr>
        <p:spPr>
          <a:xfrm>
            <a:off x="4938070" y="5670527"/>
            <a:ext cx="603748" cy="4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07" idx="3"/>
            <a:endCxn id="94" idx="1"/>
          </p:cNvCxnSpPr>
          <p:nvPr/>
        </p:nvCxnSpPr>
        <p:spPr>
          <a:xfrm flipV="1">
            <a:off x="5836137" y="5669526"/>
            <a:ext cx="1152065" cy="10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94" idx="3"/>
            <a:endCxn id="107" idx="2"/>
          </p:cNvCxnSpPr>
          <p:nvPr/>
        </p:nvCxnSpPr>
        <p:spPr>
          <a:xfrm flipH="1">
            <a:off x="5688978" y="5669526"/>
            <a:ext cx="1593543" cy="223999"/>
          </a:xfrm>
          <a:prstGeom prst="bentConnector4">
            <a:avLst>
              <a:gd name="adj1" fmla="val -14345"/>
              <a:gd name="adj2" fmla="val 20205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112" idx="2"/>
            <a:endCxn id="110" idx="0"/>
          </p:cNvCxnSpPr>
          <p:nvPr/>
        </p:nvCxnSpPr>
        <p:spPr>
          <a:xfrm rot="5400000" flipH="1" flipV="1">
            <a:off x="6411676" y="3990943"/>
            <a:ext cx="222763" cy="3133621"/>
          </a:xfrm>
          <a:prstGeom prst="bentConnector5">
            <a:avLst>
              <a:gd name="adj1" fmla="val 0"/>
              <a:gd name="adj2" fmla="val 11689"/>
              <a:gd name="adj3" fmla="val 308661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7316521" y="5316803"/>
                <a:ext cx="685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latin typeface="Cambria Math"/>
                        </a:rPr>
                        <m:t>𝐱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521" y="5316803"/>
                <a:ext cx="685124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/>
          <p:cNvCxnSpPr>
            <a:stCxn id="94" idx="3"/>
            <a:endCxn id="110" idx="1"/>
          </p:cNvCxnSpPr>
          <p:nvPr/>
        </p:nvCxnSpPr>
        <p:spPr>
          <a:xfrm flipV="1">
            <a:off x="7282521" y="5669326"/>
            <a:ext cx="660188" cy="2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110" idx="3"/>
            <a:endCxn id="92" idx="2"/>
          </p:cNvCxnSpPr>
          <p:nvPr/>
        </p:nvCxnSpPr>
        <p:spPr>
          <a:xfrm>
            <a:off x="8237028" y="5669326"/>
            <a:ext cx="380709" cy="68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5534501" y="5447618"/>
            <a:ext cx="308953" cy="445907"/>
            <a:chOff x="6440848" y="5711190"/>
            <a:chExt cx="308953" cy="445907"/>
          </a:xfrm>
        </p:grpSpPr>
        <p:sp>
          <p:nvSpPr>
            <p:cNvPr id="107" name="Rectangle 106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6440848" y="5758222"/>
                  <a:ext cx="30895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 i="0" smtClean="0">
                            <a:latin typeface="Cambria Math"/>
                          </a:rPr>
                          <m:t>𝐟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48" y="5758222"/>
                  <a:ext cx="308953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/>
          <p:cNvGrpSpPr/>
          <p:nvPr/>
        </p:nvGrpSpPr>
        <p:grpSpPr>
          <a:xfrm>
            <a:off x="7935392" y="5446372"/>
            <a:ext cx="308953" cy="445907"/>
            <a:chOff x="6440848" y="5711190"/>
            <a:chExt cx="308953" cy="445907"/>
          </a:xfrm>
        </p:grpSpPr>
        <p:sp>
          <p:nvSpPr>
            <p:cNvPr id="110" name="Rectangle 109"/>
            <p:cNvSpPr/>
            <p:nvPr/>
          </p:nvSpPr>
          <p:spPr>
            <a:xfrm>
              <a:off x="6448165" y="5711190"/>
              <a:ext cx="294319" cy="4459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dk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/>
                <p:cNvSpPr/>
                <p:nvPr/>
              </p:nvSpPr>
              <p:spPr>
                <a:xfrm>
                  <a:off x="6440848" y="5728432"/>
                  <a:ext cx="30895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 i="0" smtClean="0">
                            <a:latin typeface="Cambria Math"/>
                          </a:rPr>
                          <m:t>𝐠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111" name="Rectangle 1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48" y="5728432"/>
                  <a:ext cx="308953" cy="36933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4604068" y="5299803"/>
                <a:ext cx="7043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smtClean="0">
                          <a:latin typeface="Cambria Math"/>
                        </a:rPr>
                        <m:t>𝐮</m:t>
                      </m:r>
                      <m:r>
                        <a:rPr lang="en-CA" b="1" i="1"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latin typeface="Cambria Math"/>
                        </a:rPr>
                        <m:t>𝑘</m:t>
                      </m:r>
                      <m:r>
                        <a:rPr lang="en-CA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068" y="5299803"/>
                <a:ext cx="704360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/>
          <p:cNvCxnSpPr/>
          <p:nvPr/>
        </p:nvCxnSpPr>
        <p:spPr>
          <a:xfrm flipH="1" flipV="1">
            <a:off x="4494127" y="4149080"/>
            <a:ext cx="9865" cy="2391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0" y="6410147"/>
            <a:ext cx="9154171" cy="261610"/>
          </a:xfrm>
          <a:prstGeom prst="rect">
            <a:avLst/>
          </a:prstGeom>
          <a:gradFill>
            <a:gsLst>
              <a:gs pos="95000">
                <a:srgbClr val="000796"/>
              </a:gs>
              <a:gs pos="72000">
                <a:srgbClr val="002060"/>
              </a:gs>
            </a:gsLst>
            <a:lin ang="54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rgbClr val="FFFF00"/>
                </a:solidFill>
              </a:rPr>
              <a:t>Check books on Modern Control, such as </a:t>
            </a:r>
            <a:r>
              <a:rPr lang="en-CA" sz="1100" b="1" dirty="0" smtClean="0">
                <a:solidFill>
                  <a:srgbClr val="FFFF00"/>
                </a:solidFill>
              </a:rPr>
              <a:t>Modern Control Systems </a:t>
            </a:r>
            <a:r>
              <a:rPr lang="en-CA" sz="1100" dirty="0" smtClean="0">
                <a:solidFill>
                  <a:srgbClr val="FFFF00"/>
                </a:solidFill>
              </a:rPr>
              <a:t>by </a:t>
            </a:r>
            <a:r>
              <a:rPr lang="en-CA" sz="1100" b="1" dirty="0" err="1" smtClean="0">
                <a:solidFill>
                  <a:srgbClr val="FFFF00"/>
                </a:solidFill>
              </a:rPr>
              <a:t>Dorf</a:t>
            </a:r>
            <a:r>
              <a:rPr lang="en-CA" sz="1100" b="1" dirty="0" smtClean="0">
                <a:solidFill>
                  <a:srgbClr val="FFFF00"/>
                </a:solidFill>
              </a:rPr>
              <a:t> and Bishop</a:t>
            </a:r>
            <a:r>
              <a:rPr lang="en-CA" sz="1100" dirty="0" smtClean="0">
                <a:solidFill>
                  <a:srgbClr val="FFFF00"/>
                </a:solidFill>
              </a:rPr>
              <a:t>, For more advanced discussions check </a:t>
            </a:r>
            <a:r>
              <a:rPr lang="en-CA" sz="1100" b="1" dirty="0" smtClean="0">
                <a:solidFill>
                  <a:srgbClr val="FFFF00"/>
                </a:solidFill>
              </a:rPr>
              <a:t>Nonlinear Systems </a:t>
            </a:r>
            <a:r>
              <a:rPr lang="en-CA" sz="1100" dirty="0" smtClean="0">
                <a:solidFill>
                  <a:srgbClr val="FFFF00"/>
                </a:solidFill>
              </a:rPr>
              <a:t>by</a:t>
            </a:r>
            <a:r>
              <a:rPr lang="en-CA" sz="1100" b="1" dirty="0" smtClean="0">
                <a:solidFill>
                  <a:srgbClr val="FFFF00"/>
                </a:solidFill>
              </a:rPr>
              <a:t> Khalil</a:t>
            </a:r>
            <a:endParaRPr lang="en-CA" sz="1100" b="1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11002-45D9-4DCE-9B07-75C023F77EF5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75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gradFill>
          <a:gsLst>
            <a:gs pos="95000">
              <a:srgbClr val="000796"/>
            </a:gs>
            <a:gs pos="72000">
              <a:srgbClr val="002060"/>
            </a:gs>
          </a:gsLst>
          <a:lin ang="5400000" scaled="1"/>
        </a:gradFill>
        <a:ln>
          <a:noFill/>
        </a:ln>
      </a:spPr>
      <a:bodyPr wrap="square" rtlCol="0">
        <a:spAutoFit/>
      </a:bodyPr>
      <a:lstStyle>
        <a:defPPr>
          <a:defRPr sz="14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6190</TotalTime>
  <Words>1924</Words>
  <Application>Microsoft Office PowerPoint</Application>
  <PresentationFormat>On-screen Show (4:3)</PresentationFormat>
  <Paragraphs>389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Lecture 5: Recurrent Neural Networks (1)</vt:lpstr>
      <vt:lpstr>Overview</vt:lpstr>
      <vt:lpstr>Introduction</vt:lpstr>
      <vt:lpstr>Sequences and Sequential Information</vt:lpstr>
      <vt:lpstr>Representation of Signals</vt:lpstr>
      <vt:lpstr>What are we looking for?</vt:lpstr>
      <vt:lpstr>What are we looking for?</vt:lpstr>
      <vt:lpstr>Quick Reminder of Systems Theory (Dynamic)</vt:lpstr>
      <vt:lpstr>Quick Reminder of Systems Theory (Dynamic)</vt:lpstr>
      <vt:lpstr>Time Delayed Neural Networks</vt:lpstr>
      <vt:lpstr>Simple Recurrent Neural Network</vt:lpstr>
      <vt:lpstr>Real Time Recurrent Learning</vt:lpstr>
      <vt:lpstr>Unfolding Back Through Time</vt:lpstr>
      <vt:lpstr>Unfolding Back Through Time</vt:lpstr>
      <vt:lpstr>Back Propagation Through Time</vt:lpstr>
      <vt:lpstr>Back Propagation Through Time</vt:lpstr>
      <vt:lpstr>Vanishing/Exploding Gradients</vt:lpstr>
      <vt:lpstr>Vanishing/Exploding Gradients</vt:lpstr>
      <vt:lpstr>Long-Short-Term-Memory Cell</vt:lpstr>
      <vt:lpstr>Long-Short-Term-Memory Cell</vt:lpstr>
      <vt:lpstr>Long-Short-Term-Memory Cell</vt:lpstr>
      <vt:lpstr>Long-Short-Term-Memory Cell</vt:lpstr>
      <vt:lpstr>Long-Short-Term-Memory Cell</vt:lpstr>
      <vt:lpstr>Long-Short-Term-Memory Cell</vt:lpstr>
      <vt:lpstr>Long-Short-Term-Memory Cell</vt:lpstr>
    </vt:vector>
  </TitlesOfParts>
  <Company>UWaterloo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Nima Mohajerin</dc:creator>
  <cp:lastModifiedBy>Nima Mohajerin</cp:lastModifiedBy>
  <cp:revision>72</cp:revision>
  <dcterms:created xsi:type="dcterms:W3CDTF">2017-06-22T21:04:14Z</dcterms:created>
  <dcterms:modified xsi:type="dcterms:W3CDTF">2017-06-27T20:06:17Z</dcterms:modified>
</cp:coreProperties>
</file>