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9"/>
  </p:notesMasterIdLst>
  <p:sldIdLst>
    <p:sldId id="268" r:id="rId2"/>
    <p:sldId id="257" r:id="rId3"/>
    <p:sldId id="319" r:id="rId4"/>
    <p:sldId id="311" r:id="rId5"/>
    <p:sldId id="321" r:id="rId6"/>
    <p:sldId id="312" r:id="rId7"/>
    <p:sldId id="313" r:id="rId8"/>
    <p:sldId id="314" r:id="rId9"/>
    <p:sldId id="320" r:id="rId10"/>
    <p:sldId id="335" r:id="rId11"/>
    <p:sldId id="334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15" r:id="rId20"/>
    <p:sldId id="322" r:id="rId21"/>
    <p:sldId id="323" r:id="rId22"/>
    <p:sldId id="324" r:id="rId23"/>
    <p:sldId id="325" r:id="rId24"/>
    <p:sldId id="326" r:id="rId25"/>
    <p:sldId id="316" r:id="rId26"/>
    <p:sldId id="317" r:id="rId27"/>
    <p:sldId id="31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4B429"/>
    <a:srgbClr val="FFD54F"/>
    <a:srgbClr val="FFEA3D"/>
    <a:srgbClr val="FFFFAA"/>
    <a:srgbClr val="E0249A"/>
    <a:srgbClr val="0073CF"/>
    <a:srgbClr val="57068C"/>
    <a:srgbClr val="FFDB43"/>
    <a:srgbClr val="FDD5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8" autoAdjust="0"/>
    <p:restoredTop sz="94660"/>
  </p:normalViewPr>
  <p:slideViewPr>
    <p:cSldViewPr snapToGrid="0">
      <p:cViewPr>
        <p:scale>
          <a:sx n="80" d="100"/>
          <a:sy n="80" d="100"/>
        </p:scale>
        <p:origin x="102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E97C-1779-4CEE-80D0-5BBB1AC4023D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EF7D1-689C-4BC1-B59B-4A4CE078E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4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555" y="5670949"/>
            <a:ext cx="2831372" cy="724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7" y="1028943"/>
            <a:ext cx="651914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5" y="4266824"/>
            <a:ext cx="5112661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6" y="2642329"/>
            <a:ext cx="1155958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38776" y="6377234"/>
            <a:ext cx="3220281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47379" y="6377234"/>
            <a:ext cx="829360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PAGE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5155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2" y="1396192"/>
            <a:ext cx="4214718" cy="670270"/>
          </a:xfrm>
        </p:spPr>
        <p:txBody>
          <a:bodyPr anchor="b">
            <a:noAutofit/>
          </a:bodyPr>
          <a:lstStyle>
            <a:lvl1pPr marL="0" indent="0">
              <a:buNone/>
              <a:defRPr sz="2800" b="1" baseline="0"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912" y="2184402"/>
            <a:ext cx="4214718" cy="3846945"/>
          </a:xfrm>
        </p:spPr>
        <p:txBody>
          <a:bodyPr>
            <a:normAutofit/>
          </a:bodyPr>
          <a:lstStyle>
            <a:lvl1pPr marL="288918" indent="-288918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783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2971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160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349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7115" y="1396192"/>
            <a:ext cx="4195094" cy="67027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7115" y="2184402"/>
            <a:ext cx="4195094" cy="3846945"/>
          </a:xfrm>
        </p:spPr>
        <p:txBody>
          <a:bodyPr>
            <a:normAutofit/>
          </a:bodyPr>
          <a:lstStyle>
            <a:lvl1pPr marL="288918" indent="-288918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783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2971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160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349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94914" y="434111"/>
            <a:ext cx="8677297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432B-3FBE-4889-963D-BF97BFBB7D3F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9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CC04-1E76-41EE-A8AC-75AD85313D09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8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4A9E-84AC-4661-9381-CC35B09E47F7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16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829F-8847-4C2A-8DD0-690EAD78E53F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7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7555" y="1237675"/>
            <a:ext cx="3248891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15710" y="6335312"/>
            <a:ext cx="885836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947556" y="2244437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947556" y="4668983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95300" y="2420360"/>
            <a:ext cx="8153400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2947556" y="4784728"/>
            <a:ext cx="3248891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19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762714" y="495661"/>
            <a:ext cx="4080486" cy="57573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773" y="1237675"/>
            <a:ext cx="3248891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19711" y="6335312"/>
            <a:ext cx="885836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4913" y="6335312"/>
            <a:ext cx="2915434" cy="250337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359727" y="6335312"/>
            <a:ext cx="975205" cy="250337"/>
          </a:xfrm>
        </p:spPr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08708" y="2409026"/>
            <a:ext cx="3713021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40773" y="4784728"/>
            <a:ext cx="3248891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40774" y="2244437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40774" y="4668983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1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3243" y="3461559"/>
            <a:ext cx="6803231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695" y="2382984"/>
            <a:ext cx="8677297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07154" y="6335312"/>
            <a:ext cx="885836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2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3243" y="3461559"/>
            <a:ext cx="6803231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695" y="2382984"/>
            <a:ext cx="8677297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07154" y="6335312"/>
            <a:ext cx="885836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2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3243" y="3461559"/>
            <a:ext cx="6803231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695" y="2382984"/>
            <a:ext cx="8677297" cy="1046019"/>
          </a:xfrm>
        </p:spPr>
        <p:txBody>
          <a:bodyPr anchor="b">
            <a:norm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07154" y="6335312"/>
            <a:ext cx="885836" cy="250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DFC970-B950-4395-A833-47227D4A68CA}" type="datetime1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2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University of Waterlo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65" y="546789"/>
            <a:ext cx="6400271" cy="415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2920" y="4581239"/>
            <a:ext cx="8158163" cy="1597891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cap="all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60D7-90CE-4513-A3CE-C070B9421917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26967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0594" y="397164"/>
            <a:ext cx="4573407" cy="64608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6" y="595747"/>
            <a:ext cx="4114682" cy="1907312"/>
          </a:xfrm>
        </p:spPr>
        <p:txBody>
          <a:bodyPr lIns="0" anchor="b">
            <a:noAutofit/>
          </a:bodyPr>
          <a:lstStyle>
            <a:lvl1pPr algn="l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6" y="4266824"/>
            <a:ext cx="4114682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6" y="2642329"/>
            <a:ext cx="1152144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5/16/2017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555" y="5670949"/>
            <a:ext cx="2831372" cy="724754"/>
          </a:xfrm>
          <a:prstGeom prst="rect">
            <a:avLst/>
          </a:prstGeom>
        </p:spPr>
      </p:pic>
      <p:sp>
        <p:nvSpPr>
          <p:cNvPr id="1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38776" y="6377234"/>
            <a:ext cx="3220281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47379" y="6377234"/>
            <a:ext cx="829360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PAGE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83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8D4B-3D0A-49AB-8EA2-2DC8CB4594DB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title="University of Waterloo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t="13985" r="13985" b="13985"/>
          <a:stretch/>
        </p:blipFill>
        <p:spPr bwMode="gray">
          <a:xfrm>
            <a:off x="2257998" y="1122373"/>
            <a:ext cx="4628005" cy="300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92920" y="4581239"/>
            <a:ext cx="8158163" cy="1597891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cap="all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</p:spTree>
    <p:extLst>
      <p:ext uri="{BB962C8B-B14F-4D97-AF65-F5344CB8AC3E}">
        <p14:creationId xmlns:p14="http://schemas.microsoft.com/office/powerpoint/2010/main" val="372208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555" y="5680659"/>
            <a:ext cx="2770751" cy="717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7" y="1028943"/>
            <a:ext cx="651914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6" y="4266824"/>
            <a:ext cx="4114682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5" y="2642329"/>
            <a:ext cx="1152144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5/16/2017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5" name="Rectangle 4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38776" y="6377234"/>
            <a:ext cx="3220281" cy="2503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47379" y="6377234"/>
            <a:ext cx="829360" cy="2503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PAGE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95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ck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0594" y="397164"/>
            <a:ext cx="4573407" cy="64608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6" y="595747"/>
            <a:ext cx="4114682" cy="1907312"/>
          </a:xfrm>
        </p:spPr>
        <p:txBody>
          <a:bodyPr lIns="0"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6" y="4266824"/>
            <a:ext cx="4114682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5" y="2642329"/>
            <a:ext cx="1152144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5/16/2017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20" name="Rectangle 19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555" y="5680659"/>
            <a:ext cx="2770751" cy="717639"/>
          </a:xfrm>
          <a:prstGeom prst="rect">
            <a:avLst/>
          </a:prstGeom>
        </p:spPr>
      </p:pic>
      <p:sp>
        <p:nvSpPr>
          <p:cNvPr id="1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38776" y="6377234"/>
            <a:ext cx="3220281" cy="2503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47379" y="6377234"/>
            <a:ext cx="829360" cy="2503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PAGE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0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B0C9-B47E-4B33-A656-C78D1805DA95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55773" y="685060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681169" y="685060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806565" y="685060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3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8C228CE-C572-4AF5-9728-AA6E475873DD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914" y="434111"/>
            <a:ext cx="5284561" cy="895927"/>
          </a:xfrm>
        </p:spPr>
        <p:txBody>
          <a:bodyPr tIns="182880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3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3" y="1709741"/>
            <a:ext cx="7049630" cy="2852737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3" y="4589466"/>
            <a:ext cx="704963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43AC-4B94-471D-A170-0D88FCD1FB54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2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392" y="1692454"/>
            <a:ext cx="5200134" cy="1331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392" y="3727927"/>
            <a:ext cx="6577965" cy="1212056"/>
          </a:xfrm>
        </p:spPr>
        <p:txBody>
          <a:bodyPr anchor="b">
            <a:no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 OPTION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20392" y="4947816"/>
            <a:ext cx="6577965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F9E2-52BD-4C8D-9C57-79F661DB94A1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7" name="Rectangle 16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6427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4" y="434111"/>
            <a:ext cx="8677297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3" y="1413164"/>
            <a:ext cx="4190141" cy="4590472"/>
          </a:xfrm>
        </p:spPr>
        <p:txBody>
          <a:bodyPr/>
          <a:lstStyle>
            <a:lvl1pPr marL="288918" indent="-288918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783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2971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160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349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8245" y="1413164"/>
            <a:ext cx="4243965" cy="4590472"/>
          </a:xfrm>
        </p:spPr>
        <p:txBody>
          <a:bodyPr/>
          <a:lstStyle>
            <a:lvl1pPr marL="288918" indent="-288918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783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2971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160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349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81F3-AB4F-4026-8B03-DBF7475676B1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1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827793" y="6147742"/>
            <a:ext cx="2060466" cy="5274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914" y="434111"/>
            <a:ext cx="8677297" cy="895927"/>
          </a:xfrm>
          <a:prstGeom prst="rect">
            <a:avLst/>
          </a:prstGeom>
        </p:spPr>
        <p:txBody>
          <a:bodyPr vert="horz" lIns="91440" tIns="9144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3" y="1413166"/>
            <a:ext cx="8677297" cy="4595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88564" y="6335312"/>
            <a:ext cx="1003664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FDFC970-B950-4395-A833-47227D4A68CA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913" y="6335312"/>
            <a:ext cx="3919888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0999" y="6335312"/>
            <a:ext cx="877711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6" name="Rectangle 15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97370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14" r:id="rId2"/>
    <p:sldLayoutId id="2147483715" r:id="rId3"/>
    <p:sldLayoutId id="2147483716" r:id="rId4"/>
    <p:sldLayoutId id="2147483670" r:id="rId5"/>
    <p:sldLayoutId id="2147483693" r:id="rId6"/>
    <p:sldLayoutId id="2147483671" r:id="rId7"/>
    <p:sldLayoutId id="2147483690" r:id="rId8"/>
    <p:sldLayoutId id="2147483672" r:id="rId9"/>
    <p:sldLayoutId id="2147483673" r:id="rId10"/>
    <p:sldLayoutId id="2147483674" r:id="rId11"/>
    <p:sldLayoutId id="2147483675" r:id="rId12"/>
    <p:sldLayoutId id="2147483710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12" r:id="rId19"/>
    <p:sldLayoutId id="2147483713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3600" b="0" kern="1200" spc="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918" indent="-288918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hyperlink" Target="https://github.com/BVLC/caffe/blob/master/src/caffe/proto/caffe.proto#L164-L16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557" y="1435342"/>
            <a:ext cx="6519149" cy="1474115"/>
          </a:xfrm>
        </p:spPr>
        <p:txBody>
          <a:bodyPr/>
          <a:lstStyle/>
          <a:p>
            <a:r>
              <a:rPr lang="en-US" dirty="0"/>
              <a:t>Efficient Deep Model for Monocular Road Segmentation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6" y="4266824"/>
            <a:ext cx="8420622" cy="117442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Paper by:		</a:t>
            </a:r>
            <a:r>
              <a:rPr lang="en-CA" dirty="0"/>
              <a:t>Gabriel L. Oliveira, Wolfram </a:t>
            </a:r>
            <a:r>
              <a:rPr lang="en-CA" dirty="0" err="1"/>
              <a:t>Burgard</a:t>
            </a:r>
            <a:r>
              <a:rPr lang="en-CA" dirty="0"/>
              <a:t>, Thomas </a:t>
            </a:r>
            <a:r>
              <a:rPr lang="en-CA" dirty="0" err="1"/>
              <a:t>Brox</a:t>
            </a:r>
            <a:endParaRPr lang="en-CA" dirty="0"/>
          </a:p>
          <a:p>
            <a:r>
              <a:rPr lang="en-US" dirty="0"/>
              <a:t>		(University of Freiburg, Germany)</a:t>
            </a:r>
          </a:p>
          <a:p>
            <a:r>
              <a:rPr lang="en-US" dirty="0"/>
              <a:t>Presented by:	Samin Khan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5" y="3353529"/>
            <a:ext cx="1152144" cy="377962"/>
          </a:xfrm>
        </p:spPr>
        <p:txBody>
          <a:bodyPr/>
          <a:lstStyle/>
          <a:p>
            <a:fld id="{93C0DE6E-5973-4957-8856-229BF723A2FC}" type="datetime1">
              <a:rPr lang="en-US" smtClean="0"/>
              <a:t>5/16/2017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15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Methodology: Architecture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Efficient Model for Road Segmentation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406" y="1151790"/>
            <a:ext cx="4120917" cy="535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Methodology: Architecture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Efficient Model for Road Segmentation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PAGE  </a:t>
            </a:r>
            <a:fld id="{93005692-73BE-493E-93AB-ECD6027A765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4568"/>
            <a:ext cx="9144000" cy="26087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139" y="4714193"/>
            <a:ext cx="4889430" cy="113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3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Methodology: Training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Efficient Model for Road Segmentation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4913" y="1317615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Refinement 1: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62465" y="1898789"/>
            <a:ext cx="1101040" cy="1822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conv layers</a:t>
            </a:r>
            <a:endParaRPr lang="en-U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66225" y="2287409"/>
            <a:ext cx="1828800" cy="259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fc-CONV1 + relu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65590" y="3199904"/>
            <a:ext cx="1828800" cy="245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fc-CONV2 + relu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78925" y="2751594"/>
            <a:ext cx="1816735" cy="231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dropout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69400" y="3660914"/>
            <a:ext cx="1816735" cy="248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dropout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52255" y="5545594"/>
            <a:ext cx="1816735" cy="231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SOFTMAX loss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52255" y="5074424"/>
            <a:ext cx="1816735" cy="245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crop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65590" y="4578489"/>
            <a:ext cx="1816735" cy="259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DECONV_big_score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66225" y="4115574"/>
            <a:ext cx="1816735" cy="245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SCORE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2280625" y="2081034"/>
            <a:ext cx="32360" cy="2063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280625" y="2546489"/>
            <a:ext cx="6668" cy="2051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279990" y="2983369"/>
            <a:ext cx="7303" cy="2165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2277768" y="3445014"/>
            <a:ext cx="2222" cy="215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2274593" y="3909834"/>
            <a:ext cx="3175" cy="2057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260623" y="4837569"/>
            <a:ext cx="13335" cy="2368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260623" y="5319534"/>
            <a:ext cx="0" cy="2260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stCxn id="28" idx="2"/>
            <a:endCxn id="27" idx="0"/>
          </p:cNvCxnSpPr>
          <p:nvPr/>
        </p:nvCxnSpPr>
        <p:spPr>
          <a:xfrm flipH="1">
            <a:off x="2273958" y="4360684"/>
            <a:ext cx="635" cy="2178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423" y="2649686"/>
            <a:ext cx="5153744" cy="22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1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Methodology: Training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Efficient Model for Road Segmentation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762465" y="1898789"/>
            <a:ext cx="1101040" cy="1822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conv layers</a:t>
            </a:r>
            <a:endParaRPr lang="en-U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66225" y="2287409"/>
            <a:ext cx="1828800" cy="259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fc-CONV1 + relu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65590" y="3199904"/>
            <a:ext cx="1828800" cy="245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fc-CONV2 + relu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78925" y="2751594"/>
            <a:ext cx="1816735" cy="231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dropout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69400" y="3660914"/>
            <a:ext cx="1816735" cy="248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dropout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52255" y="5545594"/>
            <a:ext cx="1816735" cy="231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SOFTMAX loss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52255" y="5074424"/>
            <a:ext cx="1816735" cy="245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crop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65590" y="4578489"/>
            <a:ext cx="1816735" cy="259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DECONV_big_score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66225" y="4115574"/>
            <a:ext cx="1816735" cy="245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SCORE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29853" y="2082939"/>
            <a:ext cx="3811906" cy="1013142"/>
            <a:chOff x="2661601" y="2515553"/>
            <a:chExt cx="3811906" cy="1013142"/>
          </a:xfrm>
        </p:grpSpPr>
        <p:sp>
          <p:nvSpPr>
            <p:cNvPr id="15" name="Rectangle 14"/>
            <p:cNvSpPr/>
            <p:nvPr/>
          </p:nvSpPr>
          <p:spPr>
            <a:xfrm>
              <a:off x="2661601" y="3303270"/>
              <a:ext cx="1816735" cy="2254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cap="all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sum</a:t>
              </a:r>
              <a:endParaRPr lang="en-US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56772" y="2979103"/>
              <a:ext cx="1816735" cy="2374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cap="all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crop</a:t>
              </a:r>
              <a:endParaRPr lang="en-US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56772" y="2515553"/>
              <a:ext cx="1816735" cy="29931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cap="all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conv_score_pool4</a:t>
              </a:r>
              <a:endParaRPr lang="en-US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661602" y="2516188"/>
              <a:ext cx="1816735" cy="2986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cap="all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 </a:t>
              </a:r>
              <a:r>
                <a:rPr lang="en-US" sz="1100" cap="all" dirty="0" err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DEconv_score</a:t>
              </a:r>
              <a:endParaRPr lang="en-US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4533562" y="1798086"/>
            <a:ext cx="4069017" cy="16469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18" idx="2"/>
            <a:endCxn id="15" idx="0"/>
          </p:cNvCxnSpPr>
          <p:nvPr/>
        </p:nvCxnSpPr>
        <p:spPr>
          <a:xfrm flipH="1">
            <a:off x="5538221" y="2382253"/>
            <a:ext cx="1" cy="488403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  <a:stCxn id="16" idx="2"/>
            <a:endCxn id="15" idx="3"/>
          </p:cNvCxnSpPr>
          <p:nvPr/>
        </p:nvCxnSpPr>
        <p:spPr>
          <a:xfrm flipH="1">
            <a:off x="6446588" y="2783979"/>
            <a:ext cx="1086804" cy="19939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</p:cNvCxnSpPr>
          <p:nvPr/>
        </p:nvCxnSpPr>
        <p:spPr>
          <a:xfrm flipH="1">
            <a:off x="2270342" y="2081034"/>
            <a:ext cx="32360" cy="2063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</p:cNvCxnSpPr>
          <p:nvPr/>
        </p:nvCxnSpPr>
        <p:spPr>
          <a:xfrm>
            <a:off x="2270342" y="2546489"/>
            <a:ext cx="6668" cy="2051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</p:cNvCxnSpPr>
          <p:nvPr/>
        </p:nvCxnSpPr>
        <p:spPr>
          <a:xfrm flipH="1">
            <a:off x="2269707" y="2983369"/>
            <a:ext cx="7303" cy="2165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</p:cNvCxnSpPr>
          <p:nvPr/>
        </p:nvCxnSpPr>
        <p:spPr>
          <a:xfrm flipH="1">
            <a:off x="2267485" y="3445014"/>
            <a:ext cx="2222" cy="215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cxnSpLocks/>
          </p:cNvCxnSpPr>
          <p:nvPr/>
        </p:nvCxnSpPr>
        <p:spPr>
          <a:xfrm flipH="1">
            <a:off x="2264310" y="3909834"/>
            <a:ext cx="3175" cy="2057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</p:cNvCxnSpPr>
          <p:nvPr/>
        </p:nvCxnSpPr>
        <p:spPr>
          <a:xfrm flipH="1">
            <a:off x="2250340" y="4837569"/>
            <a:ext cx="13335" cy="2368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cxnSpLocks/>
          </p:cNvCxnSpPr>
          <p:nvPr/>
        </p:nvCxnSpPr>
        <p:spPr>
          <a:xfrm>
            <a:off x="2250340" y="5319534"/>
            <a:ext cx="0" cy="2260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/>
          </p:cNvCxnSpPr>
          <p:nvPr/>
        </p:nvCxnSpPr>
        <p:spPr>
          <a:xfrm flipV="1">
            <a:off x="3172677" y="2232914"/>
            <a:ext cx="1446894" cy="2005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/>
          </p:cNvCxnSpPr>
          <p:nvPr/>
        </p:nvCxnSpPr>
        <p:spPr>
          <a:xfrm flipH="1">
            <a:off x="3172042" y="3096081"/>
            <a:ext cx="2355896" cy="16119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7" idx="2"/>
            <a:endCxn id="16" idx="0"/>
          </p:cNvCxnSpPr>
          <p:nvPr/>
        </p:nvCxnSpPr>
        <p:spPr>
          <a:xfrm>
            <a:off x="7533392" y="2382253"/>
            <a:ext cx="0" cy="1642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94913" y="1317615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Refinement 2: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2"/>
          <a:srcRect l="25590"/>
          <a:stretch/>
        </p:blipFill>
        <p:spPr>
          <a:xfrm>
            <a:off x="4767638" y="3828400"/>
            <a:ext cx="3834941" cy="22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5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Methodology: Training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Efficient Model for Road Segmentation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762465" y="1898789"/>
            <a:ext cx="1101040" cy="1822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conv layers</a:t>
            </a:r>
            <a:endParaRPr lang="en-U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66225" y="2287409"/>
            <a:ext cx="1828800" cy="259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fc-CONV1 + relu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65590" y="3199904"/>
            <a:ext cx="1828800" cy="245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fc-CONV2 + relu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78925" y="2751594"/>
            <a:ext cx="1816735" cy="231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dropout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69400" y="3660914"/>
            <a:ext cx="1816735" cy="248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dropout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52255" y="5545594"/>
            <a:ext cx="1816735" cy="231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SOFTMAX loss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52255" y="5074424"/>
            <a:ext cx="1816735" cy="245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crop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65590" y="4578489"/>
            <a:ext cx="1816735" cy="259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DECONV_big_score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66225" y="4115574"/>
            <a:ext cx="1816735" cy="245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SCORE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33562" y="3253902"/>
            <a:ext cx="4069017" cy="12217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cxnSpLocks/>
          </p:cNvCxnSpPr>
          <p:nvPr/>
        </p:nvCxnSpPr>
        <p:spPr>
          <a:xfrm flipH="1">
            <a:off x="2270342" y="2081034"/>
            <a:ext cx="32360" cy="2063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</p:cNvCxnSpPr>
          <p:nvPr/>
        </p:nvCxnSpPr>
        <p:spPr>
          <a:xfrm>
            <a:off x="2270342" y="2546489"/>
            <a:ext cx="6668" cy="2051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</p:cNvCxnSpPr>
          <p:nvPr/>
        </p:nvCxnSpPr>
        <p:spPr>
          <a:xfrm flipH="1">
            <a:off x="2269707" y="2983369"/>
            <a:ext cx="7303" cy="2165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</p:cNvCxnSpPr>
          <p:nvPr/>
        </p:nvCxnSpPr>
        <p:spPr>
          <a:xfrm flipH="1">
            <a:off x="2267485" y="3445014"/>
            <a:ext cx="2222" cy="215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cxnSpLocks/>
          </p:cNvCxnSpPr>
          <p:nvPr/>
        </p:nvCxnSpPr>
        <p:spPr>
          <a:xfrm flipH="1">
            <a:off x="2264310" y="3909834"/>
            <a:ext cx="3175" cy="2057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</p:cNvCxnSpPr>
          <p:nvPr/>
        </p:nvCxnSpPr>
        <p:spPr>
          <a:xfrm flipH="1">
            <a:off x="2250340" y="4837569"/>
            <a:ext cx="13335" cy="2368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cxnSpLocks/>
          </p:cNvCxnSpPr>
          <p:nvPr/>
        </p:nvCxnSpPr>
        <p:spPr>
          <a:xfrm>
            <a:off x="2250340" y="5319534"/>
            <a:ext cx="0" cy="2260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/>
          </p:cNvCxnSpPr>
          <p:nvPr/>
        </p:nvCxnSpPr>
        <p:spPr>
          <a:xfrm flipV="1">
            <a:off x="3172677" y="2232914"/>
            <a:ext cx="1446894" cy="2005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/>
            <a:stCxn id="50" idx="2"/>
          </p:cNvCxnSpPr>
          <p:nvPr/>
        </p:nvCxnSpPr>
        <p:spPr>
          <a:xfrm flipH="1">
            <a:off x="3172043" y="4351055"/>
            <a:ext cx="2366178" cy="3569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4629853" y="2082939"/>
            <a:ext cx="3811906" cy="1013142"/>
            <a:chOff x="4629853" y="2082939"/>
            <a:chExt cx="3811906" cy="1013142"/>
          </a:xfrm>
        </p:grpSpPr>
        <p:grpSp>
          <p:nvGrpSpPr>
            <p:cNvPr id="3" name="Group 2"/>
            <p:cNvGrpSpPr/>
            <p:nvPr/>
          </p:nvGrpSpPr>
          <p:grpSpPr>
            <a:xfrm>
              <a:off x="4629853" y="2082939"/>
              <a:ext cx="3811906" cy="1013142"/>
              <a:chOff x="2661601" y="2515553"/>
              <a:chExt cx="3811906" cy="101314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661601" y="3303270"/>
                <a:ext cx="1816735" cy="22542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sum</a:t>
                </a:r>
                <a:endParaRPr lang="en-US" sz="11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656772" y="2979103"/>
                <a:ext cx="1816735" cy="23749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crop</a:t>
                </a:r>
                <a:endPara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656772" y="2515553"/>
                <a:ext cx="1816735" cy="2993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conv_score_pool4</a:t>
                </a:r>
                <a:endPara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661602" y="2516188"/>
                <a:ext cx="1816735" cy="29867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</a:t>
                </a:r>
                <a:r>
                  <a:rPr lang="en-US" sz="1100" cap="all" dirty="0" err="1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DEconv_score</a:t>
                </a:r>
                <a:endPara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5" name="Straight Connector 4"/>
            <p:cNvCxnSpPr>
              <a:stCxn id="18" idx="2"/>
              <a:endCxn id="15" idx="0"/>
            </p:cNvCxnSpPr>
            <p:nvPr/>
          </p:nvCxnSpPr>
          <p:spPr>
            <a:xfrm flipH="1">
              <a:off x="5538221" y="2382253"/>
              <a:ext cx="1" cy="488403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cxnSpLocks/>
              <a:stCxn id="16" idx="2"/>
              <a:endCxn id="15" idx="3"/>
            </p:cNvCxnSpPr>
            <p:nvPr/>
          </p:nvCxnSpPr>
          <p:spPr>
            <a:xfrm flipH="1">
              <a:off x="6446588" y="2783979"/>
              <a:ext cx="1086804" cy="199390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17" idx="2"/>
              <a:endCxn id="16" idx="0"/>
            </p:cNvCxnSpPr>
            <p:nvPr/>
          </p:nvCxnSpPr>
          <p:spPr>
            <a:xfrm>
              <a:off x="7533392" y="2382253"/>
              <a:ext cx="0" cy="1642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4629853" y="3337913"/>
            <a:ext cx="3811906" cy="1013142"/>
            <a:chOff x="4629853" y="2082939"/>
            <a:chExt cx="3811906" cy="1013142"/>
          </a:xfrm>
        </p:grpSpPr>
        <p:grpSp>
          <p:nvGrpSpPr>
            <p:cNvPr id="43" name="Group 42"/>
            <p:cNvGrpSpPr/>
            <p:nvPr/>
          </p:nvGrpSpPr>
          <p:grpSpPr>
            <a:xfrm>
              <a:off x="4629853" y="2082939"/>
              <a:ext cx="3811906" cy="1013142"/>
              <a:chOff x="2661601" y="2515553"/>
              <a:chExt cx="3811906" cy="1013142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2661601" y="3303270"/>
                <a:ext cx="1816735" cy="22542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sum</a:t>
                </a:r>
                <a:endParaRPr lang="en-US" sz="11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656772" y="2979103"/>
                <a:ext cx="1816735" cy="23749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crop</a:t>
                </a:r>
                <a:endPara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656772" y="2515553"/>
                <a:ext cx="1816735" cy="2993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conv_score_pool3</a:t>
                </a:r>
                <a:endPara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2661602" y="2516188"/>
                <a:ext cx="1816735" cy="29867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</a:t>
                </a:r>
                <a:r>
                  <a:rPr lang="en-US" sz="1100" cap="all" dirty="0" err="1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DEconv_score</a:t>
                </a:r>
                <a:endPara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45" name="Straight Connector 44"/>
            <p:cNvCxnSpPr>
              <a:stCxn id="55" idx="2"/>
              <a:endCxn id="50" idx="0"/>
            </p:cNvCxnSpPr>
            <p:nvPr/>
          </p:nvCxnSpPr>
          <p:spPr>
            <a:xfrm flipH="1">
              <a:off x="5538221" y="2382253"/>
              <a:ext cx="1" cy="488403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cxnSpLocks/>
              <a:stCxn id="52" idx="2"/>
              <a:endCxn id="50" idx="3"/>
            </p:cNvCxnSpPr>
            <p:nvPr/>
          </p:nvCxnSpPr>
          <p:spPr>
            <a:xfrm flipH="1">
              <a:off x="6446588" y="2783979"/>
              <a:ext cx="1086804" cy="199390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53" idx="2"/>
              <a:endCxn id="52" idx="0"/>
            </p:cNvCxnSpPr>
            <p:nvPr/>
          </p:nvCxnSpPr>
          <p:spPr>
            <a:xfrm>
              <a:off x="7533392" y="2382253"/>
              <a:ext cx="0" cy="1642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>
            <a:stCxn id="15" idx="2"/>
            <a:endCxn id="55" idx="0"/>
          </p:cNvCxnSpPr>
          <p:nvPr/>
        </p:nvCxnSpPr>
        <p:spPr>
          <a:xfrm>
            <a:off x="5538221" y="3096081"/>
            <a:ext cx="1" cy="2424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94913" y="1317615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Refinement 3:</a:t>
            </a:r>
          </a:p>
        </p:txBody>
      </p:sp>
    </p:spTree>
    <p:extLst>
      <p:ext uri="{BB962C8B-B14F-4D97-AF65-F5344CB8AC3E}">
        <p14:creationId xmlns:p14="http://schemas.microsoft.com/office/powerpoint/2010/main" val="341959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Methodology: Training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Efficient Model for Road Segmentation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762465" y="1898789"/>
            <a:ext cx="1101040" cy="1822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conv layers</a:t>
            </a:r>
            <a:endParaRPr lang="en-U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66225" y="2287409"/>
            <a:ext cx="1828800" cy="259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fc-CONV1 + relu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65590" y="3199904"/>
            <a:ext cx="1828800" cy="245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fc-CONV2 + relu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78925" y="2751594"/>
            <a:ext cx="1816735" cy="231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dropout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69400" y="3660914"/>
            <a:ext cx="1816735" cy="248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dropout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52255" y="5545594"/>
            <a:ext cx="1816735" cy="231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SOFTMAX loss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52255" y="5074424"/>
            <a:ext cx="1816735" cy="245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crop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65590" y="4578489"/>
            <a:ext cx="1816735" cy="259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DECONV_big_score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66225" y="4115574"/>
            <a:ext cx="1816735" cy="245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SCORE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33562" y="4505183"/>
            <a:ext cx="4069017" cy="12217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cxnSpLocks/>
          </p:cNvCxnSpPr>
          <p:nvPr/>
        </p:nvCxnSpPr>
        <p:spPr>
          <a:xfrm flipH="1">
            <a:off x="2270342" y="2081034"/>
            <a:ext cx="32360" cy="2063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</p:cNvCxnSpPr>
          <p:nvPr/>
        </p:nvCxnSpPr>
        <p:spPr>
          <a:xfrm>
            <a:off x="2270342" y="2546489"/>
            <a:ext cx="6668" cy="2051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</p:cNvCxnSpPr>
          <p:nvPr/>
        </p:nvCxnSpPr>
        <p:spPr>
          <a:xfrm flipH="1">
            <a:off x="2269707" y="2983369"/>
            <a:ext cx="7303" cy="2165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</p:cNvCxnSpPr>
          <p:nvPr/>
        </p:nvCxnSpPr>
        <p:spPr>
          <a:xfrm flipH="1">
            <a:off x="2267485" y="3445014"/>
            <a:ext cx="2222" cy="215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cxnSpLocks/>
          </p:cNvCxnSpPr>
          <p:nvPr/>
        </p:nvCxnSpPr>
        <p:spPr>
          <a:xfrm flipH="1">
            <a:off x="2264310" y="3909834"/>
            <a:ext cx="3175" cy="2057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</p:cNvCxnSpPr>
          <p:nvPr/>
        </p:nvCxnSpPr>
        <p:spPr>
          <a:xfrm flipH="1">
            <a:off x="2250340" y="4837569"/>
            <a:ext cx="13335" cy="2368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cxnSpLocks/>
          </p:cNvCxnSpPr>
          <p:nvPr/>
        </p:nvCxnSpPr>
        <p:spPr>
          <a:xfrm>
            <a:off x="2250340" y="5319534"/>
            <a:ext cx="0" cy="2260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/>
          </p:cNvCxnSpPr>
          <p:nvPr/>
        </p:nvCxnSpPr>
        <p:spPr>
          <a:xfrm flipV="1">
            <a:off x="3172677" y="2232914"/>
            <a:ext cx="1446894" cy="2005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/>
            <a:stCxn id="61" idx="1"/>
          </p:cNvCxnSpPr>
          <p:nvPr/>
        </p:nvCxnSpPr>
        <p:spPr>
          <a:xfrm flipH="1" flipV="1">
            <a:off x="3172043" y="4708030"/>
            <a:ext cx="1447528" cy="7789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4629853" y="2082939"/>
            <a:ext cx="3811906" cy="1013142"/>
            <a:chOff x="4629853" y="2082939"/>
            <a:chExt cx="3811906" cy="1013142"/>
          </a:xfrm>
        </p:grpSpPr>
        <p:grpSp>
          <p:nvGrpSpPr>
            <p:cNvPr id="3" name="Group 2"/>
            <p:cNvGrpSpPr/>
            <p:nvPr/>
          </p:nvGrpSpPr>
          <p:grpSpPr>
            <a:xfrm>
              <a:off x="4629853" y="2082939"/>
              <a:ext cx="3811906" cy="1013142"/>
              <a:chOff x="2661601" y="2515553"/>
              <a:chExt cx="3811906" cy="101314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661601" y="3303270"/>
                <a:ext cx="1816735" cy="22542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sum</a:t>
                </a:r>
                <a:endParaRPr lang="en-US" sz="11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656772" y="2979103"/>
                <a:ext cx="1816735" cy="23749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crop</a:t>
                </a:r>
                <a:endPara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656772" y="2515553"/>
                <a:ext cx="1816735" cy="2993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conv_score_pool4</a:t>
                </a:r>
                <a:endPara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661602" y="2516188"/>
                <a:ext cx="1816735" cy="29867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</a:t>
                </a:r>
                <a:r>
                  <a:rPr lang="en-US" sz="1100" cap="all" dirty="0" err="1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DEconv_score</a:t>
                </a:r>
                <a:endPara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5" name="Straight Connector 4"/>
            <p:cNvCxnSpPr>
              <a:stCxn id="18" idx="2"/>
              <a:endCxn id="15" idx="0"/>
            </p:cNvCxnSpPr>
            <p:nvPr/>
          </p:nvCxnSpPr>
          <p:spPr>
            <a:xfrm flipH="1">
              <a:off x="5538221" y="2382253"/>
              <a:ext cx="1" cy="488403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cxnSpLocks/>
              <a:stCxn id="16" idx="2"/>
              <a:endCxn id="15" idx="3"/>
            </p:cNvCxnSpPr>
            <p:nvPr/>
          </p:nvCxnSpPr>
          <p:spPr>
            <a:xfrm flipH="1">
              <a:off x="6446588" y="2783979"/>
              <a:ext cx="1086804" cy="199390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17" idx="2"/>
              <a:endCxn id="16" idx="0"/>
            </p:cNvCxnSpPr>
            <p:nvPr/>
          </p:nvCxnSpPr>
          <p:spPr>
            <a:xfrm>
              <a:off x="7533392" y="2382253"/>
              <a:ext cx="0" cy="1642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4629853" y="3337913"/>
            <a:ext cx="3811906" cy="1013142"/>
            <a:chOff x="4629853" y="2082939"/>
            <a:chExt cx="3811906" cy="1013142"/>
          </a:xfrm>
        </p:grpSpPr>
        <p:grpSp>
          <p:nvGrpSpPr>
            <p:cNvPr id="43" name="Group 42"/>
            <p:cNvGrpSpPr/>
            <p:nvPr/>
          </p:nvGrpSpPr>
          <p:grpSpPr>
            <a:xfrm>
              <a:off x="4629853" y="2082939"/>
              <a:ext cx="3811906" cy="1013142"/>
              <a:chOff x="2661601" y="2515553"/>
              <a:chExt cx="3811906" cy="1013142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2661601" y="3303270"/>
                <a:ext cx="1816735" cy="22542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sum</a:t>
                </a:r>
                <a:endParaRPr lang="en-US" sz="11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656772" y="2979103"/>
                <a:ext cx="1816735" cy="23749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crop</a:t>
                </a:r>
                <a:endPara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656772" y="2515553"/>
                <a:ext cx="1816735" cy="2993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conv_score_pool3</a:t>
                </a:r>
                <a:endPara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2661602" y="2516188"/>
                <a:ext cx="1816735" cy="29867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</a:t>
                </a:r>
                <a:r>
                  <a:rPr lang="en-US" sz="1100" cap="all" dirty="0" err="1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DEconv_score</a:t>
                </a:r>
                <a:endPara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45" name="Straight Connector 44"/>
            <p:cNvCxnSpPr>
              <a:stCxn id="55" idx="2"/>
              <a:endCxn id="50" idx="0"/>
            </p:cNvCxnSpPr>
            <p:nvPr/>
          </p:nvCxnSpPr>
          <p:spPr>
            <a:xfrm flipH="1">
              <a:off x="5538221" y="2382253"/>
              <a:ext cx="1" cy="488403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cxnSpLocks/>
              <a:stCxn id="52" idx="2"/>
              <a:endCxn id="50" idx="3"/>
            </p:cNvCxnSpPr>
            <p:nvPr/>
          </p:nvCxnSpPr>
          <p:spPr>
            <a:xfrm flipH="1">
              <a:off x="6446588" y="2783979"/>
              <a:ext cx="1086804" cy="199390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53" idx="2"/>
              <a:endCxn id="52" idx="0"/>
            </p:cNvCxnSpPr>
            <p:nvPr/>
          </p:nvCxnSpPr>
          <p:spPr>
            <a:xfrm>
              <a:off x="7533392" y="2382253"/>
              <a:ext cx="0" cy="1642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>
            <a:stCxn id="15" idx="2"/>
            <a:endCxn id="55" idx="0"/>
          </p:cNvCxnSpPr>
          <p:nvPr/>
        </p:nvCxnSpPr>
        <p:spPr>
          <a:xfrm>
            <a:off x="5538221" y="3096081"/>
            <a:ext cx="1" cy="2424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4619571" y="4586514"/>
            <a:ext cx="3811906" cy="1013142"/>
            <a:chOff x="4629853" y="2082939"/>
            <a:chExt cx="3811906" cy="1013142"/>
          </a:xfrm>
        </p:grpSpPr>
        <p:grpSp>
          <p:nvGrpSpPr>
            <p:cNvPr id="57" name="Group 56"/>
            <p:cNvGrpSpPr/>
            <p:nvPr/>
          </p:nvGrpSpPr>
          <p:grpSpPr>
            <a:xfrm>
              <a:off x="4629853" y="2082939"/>
              <a:ext cx="3811906" cy="1013142"/>
              <a:chOff x="2661601" y="2515553"/>
              <a:chExt cx="3811906" cy="1013142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2661601" y="3303270"/>
                <a:ext cx="1816735" cy="22542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sum</a:t>
                </a:r>
                <a:endParaRPr lang="en-US" sz="11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4656772" y="2979103"/>
                <a:ext cx="1816735" cy="23749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crop</a:t>
                </a:r>
                <a:endPara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4656772" y="2515553"/>
                <a:ext cx="1816735" cy="2993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conv_score_pool2</a:t>
                </a:r>
                <a:endPara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661602" y="2516188"/>
                <a:ext cx="1816735" cy="29867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</a:t>
                </a:r>
                <a:r>
                  <a:rPr lang="en-US" sz="1100" cap="all" dirty="0" err="1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DEconv_score</a:t>
                </a:r>
                <a:endPara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58" name="Straight Connector 57"/>
            <p:cNvCxnSpPr>
              <a:stCxn id="64" idx="2"/>
              <a:endCxn id="61" idx="0"/>
            </p:cNvCxnSpPr>
            <p:nvPr/>
          </p:nvCxnSpPr>
          <p:spPr>
            <a:xfrm flipH="1">
              <a:off x="5538221" y="2382253"/>
              <a:ext cx="1" cy="488403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cxnSpLocks/>
              <a:stCxn id="62" idx="2"/>
              <a:endCxn id="61" idx="3"/>
            </p:cNvCxnSpPr>
            <p:nvPr/>
          </p:nvCxnSpPr>
          <p:spPr>
            <a:xfrm flipH="1">
              <a:off x="6446588" y="2783979"/>
              <a:ext cx="1086804" cy="199390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63" idx="2"/>
              <a:endCxn id="62" idx="0"/>
            </p:cNvCxnSpPr>
            <p:nvPr/>
          </p:nvCxnSpPr>
          <p:spPr>
            <a:xfrm>
              <a:off x="7533392" y="2382253"/>
              <a:ext cx="0" cy="1642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>
            <a:stCxn id="50" idx="2"/>
            <a:endCxn id="64" idx="0"/>
          </p:cNvCxnSpPr>
          <p:nvPr/>
        </p:nvCxnSpPr>
        <p:spPr>
          <a:xfrm flipH="1">
            <a:off x="5527940" y="4351055"/>
            <a:ext cx="10281" cy="2360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94913" y="1317615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Refinement 4:</a:t>
            </a:r>
          </a:p>
        </p:txBody>
      </p:sp>
    </p:spTree>
    <p:extLst>
      <p:ext uri="{BB962C8B-B14F-4D97-AF65-F5344CB8AC3E}">
        <p14:creationId xmlns:p14="http://schemas.microsoft.com/office/powerpoint/2010/main" val="106956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Methodology: Training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Efficient Model for Road Segmentation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762465" y="1898789"/>
            <a:ext cx="1101040" cy="1822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conv layers</a:t>
            </a:r>
            <a:endParaRPr lang="en-U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66225" y="2287409"/>
            <a:ext cx="1828800" cy="259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fc-CONV1 + relu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65590" y="3199904"/>
            <a:ext cx="1828800" cy="245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fc-CONV2 + relu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78925" y="2751594"/>
            <a:ext cx="1816735" cy="231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dropout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69400" y="3660914"/>
            <a:ext cx="1816735" cy="248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dropout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52255" y="5545594"/>
            <a:ext cx="1816735" cy="231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SOFTMAX loss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52255" y="5074424"/>
            <a:ext cx="1816735" cy="245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crop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65590" y="4578489"/>
            <a:ext cx="1816735" cy="259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DECONV_big_score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66225" y="4115574"/>
            <a:ext cx="1816735" cy="245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SCORE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33562" y="4866124"/>
            <a:ext cx="4069017" cy="12217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cxnSpLocks/>
          </p:cNvCxnSpPr>
          <p:nvPr/>
        </p:nvCxnSpPr>
        <p:spPr>
          <a:xfrm flipH="1">
            <a:off x="2270342" y="2081034"/>
            <a:ext cx="32360" cy="2063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</p:cNvCxnSpPr>
          <p:nvPr/>
        </p:nvCxnSpPr>
        <p:spPr>
          <a:xfrm>
            <a:off x="2270342" y="2546489"/>
            <a:ext cx="6668" cy="2051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</p:cNvCxnSpPr>
          <p:nvPr/>
        </p:nvCxnSpPr>
        <p:spPr>
          <a:xfrm flipH="1">
            <a:off x="2269707" y="2983369"/>
            <a:ext cx="7303" cy="2165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</p:cNvCxnSpPr>
          <p:nvPr/>
        </p:nvCxnSpPr>
        <p:spPr>
          <a:xfrm flipH="1">
            <a:off x="2267485" y="3445014"/>
            <a:ext cx="2222" cy="215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cxnSpLocks/>
          </p:cNvCxnSpPr>
          <p:nvPr/>
        </p:nvCxnSpPr>
        <p:spPr>
          <a:xfrm flipH="1">
            <a:off x="2264310" y="3909834"/>
            <a:ext cx="3175" cy="2057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</p:cNvCxnSpPr>
          <p:nvPr/>
        </p:nvCxnSpPr>
        <p:spPr>
          <a:xfrm flipH="1">
            <a:off x="2250340" y="4837569"/>
            <a:ext cx="13335" cy="2368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cxnSpLocks/>
          </p:cNvCxnSpPr>
          <p:nvPr/>
        </p:nvCxnSpPr>
        <p:spPr>
          <a:xfrm>
            <a:off x="2250340" y="5319534"/>
            <a:ext cx="0" cy="2260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/>
            <a:endCxn id="18" idx="1"/>
          </p:cNvCxnSpPr>
          <p:nvPr/>
        </p:nvCxnSpPr>
        <p:spPr>
          <a:xfrm flipV="1">
            <a:off x="3172677" y="1378665"/>
            <a:ext cx="1457177" cy="28594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/>
            <a:stCxn id="70" idx="1"/>
            <a:endCxn id="27" idx="3"/>
          </p:cNvCxnSpPr>
          <p:nvPr/>
        </p:nvCxnSpPr>
        <p:spPr>
          <a:xfrm flipH="1" flipV="1">
            <a:off x="3182325" y="4708029"/>
            <a:ext cx="1437246" cy="11468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4629853" y="1228690"/>
            <a:ext cx="3811906" cy="1013142"/>
            <a:chOff x="4629853" y="2082939"/>
            <a:chExt cx="3811906" cy="1013142"/>
          </a:xfrm>
        </p:grpSpPr>
        <p:grpSp>
          <p:nvGrpSpPr>
            <p:cNvPr id="3" name="Group 2"/>
            <p:cNvGrpSpPr/>
            <p:nvPr/>
          </p:nvGrpSpPr>
          <p:grpSpPr>
            <a:xfrm>
              <a:off x="4629853" y="2082939"/>
              <a:ext cx="3811906" cy="1013142"/>
              <a:chOff x="2661601" y="2515553"/>
              <a:chExt cx="3811906" cy="101314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661601" y="3303270"/>
                <a:ext cx="1816735" cy="22542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sum</a:t>
                </a:r>
                <a:endParaRPr lang="en-US" sz="11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656772" y="2979103"/>
                <a:ext cx="1816735" cy="23749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crop</a:t>
                </a:r>
                <a:endPara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656772" y="2515553"/>
                <a:ext cx="1816735" cy="2993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conv_score_pool4</a:t>
                </a:r>
                <a:endPara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661602" y="2516188"/>
                <a:ext cx="1816735" cy="29867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</a:t>
                </a:r>
                <a:r>
                  <a:rPr lang="en-US" sz="1100" cap="all" dirty="0" err="1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DEconv_score</a:t>
                </a:r>
                <a:endPara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5" name="Straight Connector 4"/>
            <p:cNvCxnSpPr>
              <a:stCxn id="18" idx="2"/>
              <a:endCxn id="15" idx="0"/>
            </p:cNvCxnSpPr>
            <p:nvPr/>
          </p:nvCxnSpPr>
          <p:spPr>
            <a:xfrm flipH="1">
              <a:off x="5538221" y="2382253"/>
              <a:ext cx="1" cy="488403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cxnSpLocks/>
              <a:stCxn id="16" idx="2"/>
              <a:endCxn id="15" idx="3"/>
            </p:cNvCxnSpPr>
            <p:nvPr/>
          </p:nvCxnSpPr>
          <p:spPr>
            <a:xfrm flipH="1">
              <a:off x="6446588" y="2783979"/>
              <a:ext cx="1086804" cy="199390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17" idx="2"/>
              <a:endCxn id="16" idx="0"/>
            </p:cNvCxnSpPr>
            <p:nvPr/>
          </p:nvCxnSpPr>
          <p:spPr>
            <a:xfrm>
              <a:off x="7533392" y="2382253"/>
              <a:ext cx="0" cy="1642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4629853" y="2483664"/>
            <a:ext cx="3811906" cy="1013142"/>
            <a:chOff x="4629853" y="2082939"/>
            <a:chExt cx="3811906" cy="1013142"/>
          </a:xfrm>
        </p:grpSpPr>
        <p:grpSp>
          <p:nvGrpSpPr>
            <p:cNvPr id="43" name="Group 42"/>
            <p:cNvGrpSpPr/>
            <p:nvPr/>
          </p:nvGrpSpPr>
          <p:grpSpPr>
            <a:xfrm>
              <a:off x="4629853" y="2082939"/>
              <a:ext cx="3811906" cy="1013142"/>
              <a:chOff x="2661601" y="2515553"/>
              <a:chExt cx="3811906" cy="1013142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2661601" y="3303270"/>
                <a:ext cx="1816735" cy="22542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sum</a:t>
                </a:r>
                <a:endParaRPr lang="en-US" sz="11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656772" y="2979103"/>
                <a:ext cx="1816735" cy="23749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crop</a:t>
                </a:r>
                <a:endPara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656772" y="2515553"/>
                <a:ext cx="1816735" cy="2993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conv_score_pool3</a:t>
                </a:r>
                <a:endPara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2661602" y="2516188"/>
                <a:ext cx="1816735" cy="29867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</a:t>
                </a:r>
                <a:r>
                  <a:rPr lang="en-US" sz="1100" cap="all" dirty="0" err="1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DEconv_score</a:t>
                </a:r>
                <a:endPara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45" name="Straight Connector 44"/>
            <p:cNvCxnSpPr>
              <a:stCxn id="55" idx="2"/>
              <a:endCxn id="50" idx="0"/>
            </p:cNvCxnSpPr>
            <p:nvPr/>
          </p:nvCxnSpPr>
          <p:spPr>
            <a:xfrm flipH="1">
              <a:off x="5538221" y="2382253"/>
              <a:ext cx="1" cy="488403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cxnSpLocks/>
              <a:stCxn id="52" idx="2"/>
              <a:endCxn id="50" idx="3"/>
            </p:cNvCxnSpPr>
            <p:nvPr/>
          </p:nvCxnSpPr>
          <p:spPr>
            <a:xfrm flipH="1">
              <a:off x="6446588" y="2783979"/>
              <a:ext cx="1086804" cy="199390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53" idx="2"/>
              <a:endCxn id="52" idx="0"/>
            </p:cNvCxnSpPr>
            <p:nvPr/>
          </p:nvCxnSpPr>
          <p:spPr>
            <a:xfrm>
              <a:off x="7533392" y="2382253"/>
              <a:ext cx="0" cy="1642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>
            <a:stCxn id="15" idx="2"/>
            <a:endCxn id="55" idx="0"/>
          </p:cNvCxnSpPr>
          <p:nvPr/>
        </p:nvCxnSpPr>
        <p:spPr>
          <a:xfrm>
            <a:off x="5538221" y="2241832"/>
            <a:ext cx="1" cy="2424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4619571" y="3732265"/>
            <a:ext cx="3811906" cy="1013142"/>
            <a:chOff x="4629853" y="2082939"/>
            <a:chExt cx="3811906" cy="1013142"/>
          </a:xfrm>
        </p:grpSpPr>
        <p:grpSp>
          <p:nvGrpSpPr>
            <p:cNvPr id="57" name="Group 56"/>
            <p:cNvGrpSpPr/>
            <p:nvPr/>
          </p:nvGrpSpPr>
          <p:grpSpPr>
            <a:xfrm>
              <a:off x="4629853" y="2082939"/>
              <a:ext cx="3811906" cy="1013142"/>
              <a:chOff x="2661601" y="2515553"/>
              <a:chExt cx="3811906" cy="1013142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2661601" y="3303270"/>
                <a:ext cx="1816735" cy="22542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sum</a:t>
                </a:r>
                <a:endParaRPr lang="en-US" sz="11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4656772" y="2979103"/>
                <a:ext cx="1816735" cy="23749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crop</a:t>
                </a:r>
                <a:endPara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4656772" y="2515553"/>
                <a:ext cx="1816735" cy="2993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conv_score_pool2</a:t>
                </a:r>
                <a:endPara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661602" y="2516188"/>
                <a:ext cx="1816735" cy="29867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</a:t>
                </a:r>
                <a:r>
                  <a:rPr lang="en-US" sz="1100" cap="all" dirty="0" err="1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DEconv_score</a:t>
                </a:r>
                <a:endPara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58" name="Straight Connector 57"/>
            <p:cNvCxnSpPr>
              <a:stCxn id="64" idx="2"/>
              <a:endCxn id="61" idx="0"/>
            </p:cNvCxnSpPr>
            <p:nvPr/>
          </p:nvCxnSpPr>
          <p:spPr>
            <a:xfrm flipH="1">
              <a:off x="5538221" y="2382253"/>
              <a:ext cx="1" cy="488403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cxnSpLocks/>
              <a:stCxn id="62" idx="2"/>
              <a:endCxn id="61" idx="3"/>
            </p:cNvCxnSpPr>
            <p:nvPr/>
          </p:nvCxnSpPr>
          <p:spPr>
            <a:xfrm flipH="1">
              <a:off x="6446588" y="2783979"/>
              <a:ext cx="1086804" cy="199390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63" idx="2"/>
              <a:endCxn id="62" idx="0"/>
            </p:cNvCxnSpPr>
            <p:nvPr/>
          </p:nvCxnSpPr>
          <p:spPr>
            <a:xfrm>
              <a:off x="7533392" y="2382253"/>
              <a:ext cx="0" cy="1642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>
            <a:stCxn id="50" idx="2"/>
            <a:endCxn id="64" idx="0"/>
          </p:cNvCxnSpPr>
          <p:nvPr/>
        </p:nvCxnSpPr>
        <p:spPr>
          <a:xfrm flipH="1">
            <a:off x="5527940" y="3496806"/>
            <a:ext cx="10281" cy="2360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4619571" y="4954453"/>
            <a:ext cx="3811906" cy="1013142"/>
            <a:chOff x="4629853" y="2082939"/>
            <a:chExt cx="3811906" cy="1013142"/>
          </a:xfrm>
        </p:grpSpPr>
        <p:grpSp>
          <p:nvGrpSpPr>
            <p:cNvPr id="66" name="Group 65"/>
            <p:cNvGrpSpPr/>
            <p:nvPr/>
          </p:nvGrpSpPr>
          <p:grpSpPr>
            <a:xfrm>
              <a:off x="4629853" y="2082939"/>
              <a:ext cx="3811906" cy="1013142"/>
              <a:chOff x="2661601" y="2515553"/>
              <a:chExt cx="3811906" cy="1013142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2661601" y="3303270"/>
                <a:ext cx="1816735" cy="22542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sum</a:t>
                </a:r>
                <a:endParaRPr lang="en-US" sz="11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4656772" y="2979103"/>
                <a:ext cx="1816735" cy="23749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crop</a:t>
                </a:r>
                <a:endPara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4656772" y="2515553"/>
                <a:ext cx="1816735" cy="2993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conv_score_pool1</a:t>
                </a:r>
                <a:endPara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2661602" y="2516188"/>
                <a:ext cx="1816735" cy="29867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</a:t>
                </a:r>
                <a:r>
                  <a:rPr lang="en-US" sz="1100" cap="all" dirty="0" err="1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DEconv_score</a:t>
                </a:r>
                <a:endPara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67" name="Straight Connector 66"/>
            <p:cNvCxnSpPr>
              <a:stCxn id="73" idx="2"/>
              <a:endCxn id="70" idx="0"/>
            </p:cNvCxnSpPr>
            <p:nvPr/>
          </p:nvCxnSpPr>
          <p:spPr>
            <a:xfrm flipH="1">
              <a:off x="5538221" y="2382253"/>
              <a:ext cx="1" cy="488403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cxnSpLocks/>
              <a:stCxn id="71" idx="2"/>
              <a:endCxn id="70" idx="3"/>
            </p:cNvCxnSpPr>
            <p:nvPr/>
          </p:nvCxnSpPr>
          <p:spPr>
            <a:xfrm flipH="1">
              <a:off x="6446588" y="2783979"/>
              <a:ext cx="1086804" cy="199390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72" idx="2"/>
              <a:endCxn id="71" idx="0"/>
            </p:cNvCxnSpPr>
            <p:nvPr/>
          </p:nvCxnSpPr>
          <p:spPr>
            <a:xfrm>
              <a:off x="7533392" y="2382253"/>
              <a:ext cx="0" cy="1642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/>
          <p:cNvCxnSpPr>
            <a:stCxn id="61" idx="2"/>
            <a:endCxn id="73" idx="0"/>
          </p:cNvCxnSpPr>
          <p:nvPr/>
        </p:nvCxnSpPr>
        <p:spPr>
          <a:xfrm>
            <a:off x="5527939" y="4745407"/>
            <a:ext cx="1" cy="2096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94913" y="1317615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Refinement 5:</a:t>
            </a:r>
          </a:p>
        </p:txBody>
      </p:sp>
    </p:spTree>
    <p:extLst>
      <p:ext uri="{BB962C8B-B14F-4D97-AF65-F5344CB8AC3E}">
        <p14:creationId xmlns:p14="http://schemas.microsoft.com/office/powerpoint/2010/main" val="108826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Methodology: Training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Efficient Model for Road Segmentation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762465" y="1898789"/>
            <a:ext cx="1101040" cy="1822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conv layers</a:t>
            </a:r>
            <a:endParaRPr lang="en-U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66225" y="2287409"/>
            <a:ext cx="1828800" cy="259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fc-CONV1 + relu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65590" y="3199904"/>
            <a:ext cx="1828800" cy="245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fc-CONV2 + relu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78925" y="2751594"/>
            <a:ext cx="1816735" cy="231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dropout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69400" y="3660914"/>
            <a:ext cx="1816735" cy="248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dropout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52255" y="5545594"/>
            <a:ext cx="1816735" cy="231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SOFTMAX loss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52255" y="5074424"/>
            <a:ext cx="1816735" cy="245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crop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65590" y="4578489"/>
            <a:ext cx="1816735" cy="259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DECONV_big_score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66225" y="4115574"/>
            <a:ext cx="1816735" cy="245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SCORE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32" name="Straight Arrow Connector 31"/>
          <p:cNvCxnSpPr>
            <a:cxnSpLocks/>
          </p:cNvCxnSpPr>
          <p:nvPr/>
        </p:nvCxnSpPr>
        <p:spPr>
          <a:xfrm flipH="1">
            <a:off x="2270342" y="2081034"/>
            <a:ext cx="32360" cy="2063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</p:cNvCxnSpPr>
          <p:nvPr/>
        </p:nvCxnSpPr>
        <p:spPr>
          <a:xfrm>
            <a:off x="2270342" y="2546489"/>
            <a:ext cx="6668" cy="2051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</p:cNvCxnSpPr>
          <p:nvPr/>
        </p:nvCxnSpPr>
        <p:spPr>
          <a:xfrm flipH="1">
            <a:off x="2269707" y="2983369"/>
            <a:ext cx="7303" cy="2165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</p:cNvCxnSpPr>
          <p:nvPr/>
        </p:nvCxnSpPr>
        <p:spPr>
          <a:xfrm flipH="1">
            <a:off x="2267485" y="3445014"/>
            <a:ext cx="2222" cy="215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cxnSpLocks/>
          </p:cNvCxnSpPr>
          <p:nvPr/>
        </p:nvCxnSpPr>
        <p:spPr>
          <a:xfrm flipH="1">
            <a:off x="2264310" y="3909834"/>
            <a:ext cx="3175" cy="2057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</p:cNvCxnSpPr>
          <p:nvPr/>
        </p:nvCxnSpPr>
        <p:spPr>
          <a:xfrm flipH="1">
            <a:off x="2250340" y="4837569"/>
            <a:ext cx="13335" cy="2368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cxnSpLocks/>
          </p:cNvCxnSpPr>
          <p:nvPr/>
        </p:nvCxnSpPr>
        <p:spPr>
          <a:xfrm>
            <a:off x="2250340" y="5319534"/>
            <a:ext cx="0" cy="2260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/>
            <a:endCxn id="18" idx="1"/>
          </p:cNvCxnSpPr>
          <p:nvPr/>
        </p:nvCxnSpPr>
        <p:spPr>
          <a:xfrm flipV="1">
            <a:off x="3172677" y="1378665"/>
            <a:ext cx="1457177" cy="28594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/>
            <a:stCxn id="70" idx="1"/>
            <a:endCxn id="27" idx="3"/>
          </p:cNvCxnSpPr>
          <p:nvPr/>
        </p:nvCxnSpPr>
        <p:spPr>
          <a:xfrm flipH="1" flipV="1">
            <a:off x="3182325" y="4708029"/>
            <a:ext cx="1437246" cy="11468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4629853" y="1228690"/>
            <a:ext cx="3811906" cy="1014672"/>
            <a:chOff x="4629853" y="2082939"/>
            <a:chExt cx="3811906" cy="1014672"/>
          </a:xfrm>
        </p:grpSpPr>
        <p:grpSp>
          <p:nvGrpSpPr>
            <p:cNvPr id="3" name="Group 2"/>
            <p:cNvGrpSpPr/>
            <p:nvPr/>
          </p:nvGrpSpPr>
          <p:grpSpPr>
            <a:xfrm>
              <a:off x="4629853" y="2082939"/>
              <a:ext cx="3811906" cy="1014672"/>
              <a:chOff x="2661601" y="2515553"/>
              <a:chExt cx="3811906" cy="101467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661601" y="3303270"/>
                <a:ext cx="1816735" cy="22542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sum</a:t>
                </a:r>
                <a:endParaRPr lang="en-US" sz="11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646489" y="3292735"/>
                <a:ext cx="1816735" cy="23749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crop</a:t>
                </a:r>
                <a:endPara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656772" y="2515553"/>
                <a:ext cx="1816735" cy="2993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conv_score_pool4</a:t>
                </a:r>
                <a:endPara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661602" y="2516188"/>
                <a:ext cx="1816735" cy="29867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</a:t>
                </a:r>
                <a:r>
                  <a:rPr lang="en-US" sz="1100" cap="all" dirty="0" err="1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DEconv_score</a:t>
                </a:r>
                <a:r>
                  <a:rPr lang="en-US" sz="1100" cap="all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:r>
                  <a:rPr lang="en-US" sz="1100" cap="all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ReLU</a:t>
                </a:r>
                <a:endParaRPr lang="en-US" sz="11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5" name="Straight Connector 4"/>
            <p:cNvCxnSpPr>
              <a:stCxn id="18" idx="2"/>
              <a:endCxn id="15" idx="0"/>
            </p:cNvCxnSpPr>
            <p:nvPr/>
          </p:nvCxnSpPr>
          <p:spPr>
            <a:xfrm flipH="1">
              <a:off x="5538221" y="2382253"/>
              <a:ext cx="1" cy="488403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4629853" y="2483664"/>
            <a:ext cx="3811906" cy="1013142"/>
            <a:chOff x="4629853" y="2082939"/>
            <a:chExt cx="3811906" cy="1013142"/>
          </a:xfrm>
        </p:grpSpPr>
        <p:grpSp>
          <p:nvGrpSpPr>
            <p:cNvPr id="43" name="Group 42"/>
            <p:cNvGrpSpPr/>
            <p:nvPr/>
          </p:nvGrpSpPr>
          <p:grpSpPr>
            <a:xfrm>
              <a:off x="4629853" y="2082939"/>
              <a:ext cx="3811906" cy="1013142"/>
              <a:chOff x="2661601" y="2515553"/>
              <a:chExt cx="3811906" cy="1013142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2661601" y="3303270"/>
                <a:ext cx="1816735" cy="22542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sum</a:t>
                </a:r>
                <a:endParaRPr lang="en-US" sz="11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656772" y="2979103"/>
                <a:ext cx="1816735" cy="23749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crop</a:t>
                </a:r>
                <a:endPara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656772" y="2515553"/>
                <a:ext cx="1816735" cy="2993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conv_score_pool3</a:t>
                </a:r>
                <a:endPara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2661602" y="2516188"/>
                <a:ext cx="1816735" cy="29867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100" cap="all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</a:t>
                </a:r>
                <a:r>
                  <a:rPr lang="en-US" sz="1100" cap="all" dirty="0" err="1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DEconv_score</a:t>
                </a:r>
                <a:r>
                  <a:rPr lang="en-US" sz="1100" cap="all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:r>
                  <a:rPr lang="en-US" sz="1100" cap="all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ReLU</a:t>
                </a:r>
                <a:endPara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45" name="Straight Connector 44"/>
            <p:cNvCxnSpPr>
              <a:stCxn id="55" idx="2"/>
              <a:endCxn id="50" idx="0"/>
            </p:cNvCxnSpPr>
            <p:nvPr/>
          </p:nvCxnSpPr>
          <p:spPr>
            <a:xfrm flipH="1">
              <a:off x="5538221" y="2382253"/>
              <a:ext cx="1" cy="488403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cxnSpLocks/>
              <a:stCxn id="52" idx="2"/>
              <a:endCxn id="50" idx="3"/>
            </p:cNvCxnSpPr>
            <p:nvPr/>
          </p:nvCxnSpPr>
          <p:spPr>
            <a:xfrm flipH="1">
              <a:off x="6446588" y="2783979"/>
              <a:ext cx="1086804" cy="199390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53" idx="2"/>
              <a:endCxn id="52" idx="0"/>
            </p:cNvCxnSpPr>
            <p:nvPr/>
          </p:nvCxnSpPr>
          <p:spPr>
            <a:xfrm>
              <a:off x="7533392" y="2382253"/>
              <a:ext cx="0" cy="1642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>
            <a:stCxn id="15" idx="2"/>
            <a:endCxn id="55" idx="0"/>
          </p:cNvCxnSpPr>
          <p:nvPr/>
        </p:nvCxnSpPr>
        <p:spPr>
          <a:xfrm>
            <a:off x="5538221" y="2241832"/>
            <a:ext cx="1" cy="2424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4619571" y="3732265"/>
            <a:ext cx="3811906" cy="1013142"/>
            <a:chOff x="4629853" y="2082939"/>
            <a:chExt cx="3811906" cy="1013142"/>
          </a:xfrm>
        </p:grpSpPr>
        <p:grpSp>
          <p:nvGrpSpPr>
            <p:cNvPr id="57" name="Group 56"/>
            <p:cNvGrpSpPr/>
            <p:nvPr/>
          </p:nvGrpSpPr>
          <p:grpSpPr>
            <a:xfrm>
              <a:off x="4629853" y="2082939"/>
              <a:ext cx="3811906" cy="1013142"/>
              <a:chOff x="2661601" y="2515553"/>
              <a:chExt cx="3811906" cy="1013142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2661601" y="3303270"/>
                <a:ext cx="1816735" cy="22542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sum</a:t>
                </a:r>
                <a:endParaRPr lang="en-US" sz="11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4656772" y="2979103"/>
                <a:ext cx="1816735" cy="23749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crop</a:t>
                </a:r>
                <a:endPara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4656772" y="2515553"/>
                <a:ext cx="1816735" cy="2993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conv_score_pool2</a:t>
                </a:r>
                <a:endPara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661602" y="2516188"/>
                <a:ext cx="1816735" cy="29867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100" cap="all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</a:t>
                </a:r>
                <a:r>
                  <a:rPr lang="en-US" sz="1100" cap="all" dirty="0" err="1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DEconv_score</a:t>
                </a:r>
                <a:r>
                  <a:rPr lang="en-US" sz="1100" cap="all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:r>
                  <a:rPr lang="en-US" sz="1100" cap="all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ReLU</a:t>
                </a:r>
                <a:endPara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58" name="Straight Connector 57"/>
            <p:cNvCxnSpPr>
              <a:stCxn id="64" idx="2"/>
              <a:endCxn id="61" idx="0"/>
            </p:cNvCxnSpPr>
            <p:nvPr/>
          </p:nvCxnSpPr>
          <p:spPr>
            <a:xfrm flipH="1">
              <a:off x="5538221" y="2382253"/>
              <a:ext cx="1" cy="488403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cxnSpLocks/>
              <a:stCxn id="62" idx="2"/>
              <a:endCxn id="61" idx="3"/>
            </p:cNvCxnSpPr>
            <p:nvPr/>
          </p:nvCxnSpPr>
          <p:spPr>
            <a:xfrm flipH="1">
              <a:off x="6446588" y="2783979"/>
              <a:ext cx="1086804" cy="199390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63" idx="2"/>
              <a:endCxn id="62" idx="0"/>
            </p:cNvCxnSpPr>
            <p:nvPr/>
          </p:nvCxnSpPr>
          <p:spPr>
            <a:xfrm>
              <a:off x="7533392" y="2382253"/>
              <a:ext cx="0" cy="1642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>
            <a:stCxn id="50" idx="2"/>
            <a:endCxn id="64" idx="0"/>
          </p:cNvCxnSpPr>
          <p:nvPr/>
        </p:nvCxnSpPr>
        <p:spPr>
          <a:xfrm flipH="1">
            <a:off x="5527940" y="3496806"/>
            <a:ext cx="10281" cy="2360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4619571" y="4954453"/>
            <a:ext cx="3811906" cy="1013142"/>
            <a:chOff x="4629853" y="2082939"/>
            <a:chExt cx="3811906" cy="1013142"/>
          </a:xfrm>
        </p:grpSpPr>
        <p:grpSp>
          <p:nvGrpSpPr>
            <p:cNvPr id="66" name="Group 65"/>
            <p:cNvGrpSpPr/>
            <p:nvPr/>
          </p:nvGrpSpPr>
          <p:grpSpPr>
            <a:xfrm>
              <a:off x="4629853" y="2082939"/>
              <a:ext cx="3811906" cy="1013142"/>
              <a:chOff x="2661601" y="2515553"/>
              <a:chExt cx="3811906" cy="1013142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2661601" y="3303270"/>
                <a:ext cx="1816735" cy="22542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sum</a:t>
                </a:r>
                <a:endParaRPr lang="en-US" sz="11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4656772" y="2979103"/>
                <a:ext cx="1816735" cy="23749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crop</a:t>
                </a:r>
                <a:endPara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4656772" y="2515553"/>
                <a:ext cx="1816735" cy="2993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conv_score_pool1</a:t>
                </a:r>
                <a:endPara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2661602" y="2516188"/>
                <a:ext cx="1816735" cy="29867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100" cap="all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</a:t>
                </a:r>
                <a:r>
                  <a:rPr lang="en-US" sz="1100" cap="all" dirty="0" err="1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DEconv_score</a:t>
                </a:r>
                <a:r>
                  <a:rPr lang="en-US" sz="1100" cap="all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:r>
                  <a:rPr lang="en-US" sz="1100" cap="all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ReLU</a:t>
                </a:r>
                <a:endPara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67" name="Straight Connector 66"/>
            <p:cNvCxnSpPr>
              <a:stCxn id="73" idx="2"/>
              <a:endCxn id="70" idx="0"/>
            </p:cNvCxnSpPr>
            <p:nvPr/>
          </p:nvCxnSpPr>
          <p:spPr>
            <a:xfrm flipH="1">
              <a:off x="5538221" y="2382253"/>
              <a:ext cx="1" cy="488403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cxnSpLocks/>
              <a:stCxn id="71" idx="2"/>
              <a:endCxn id="70" idx="3"/>
            </p:cNvCxnSpPr>
            <p:nvPr/>
          </p:nvCxnSpPr>
          <p:spPr>
            <a:xfrm flipH="1">
              <a:off x="6446588" y="2783979"/>
              <a:ext cx="1086804" cy="199390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72" idx="2"/>
              <a:endCxn id="71" idx="0"/>
            </p:cNvCxnSpPr>
            <p:nvPr/>
          </p:nvCxnSpPr>
          <p:spPr>
            <a:xfrm>
              <a:off x="7533392" y="2382253"/>
              <a:ext cx="0" cy="1642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/>
          <p:cNvCxnSpPr>
            <a:stCxn id="61" idx="2"/>
            <a:endCxn id="73" idx="0"/>
          </p:cNvCxnSpPr>
          <p:nvPr/>
        </p:nvCxnSpPr>
        <p:spPr>
          <a:xfrm>
            <a:off x="5527939" y="4745407"/>
            <a:ext cx="1" cy="2096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6625024" y="1653102"/>
            <a:ext cx="1816735" cy="2374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DROPOUT</a:t>
            </a:r>
            <a:endParaRPr lang="en-US" sz="11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33" name="Straight Arrow Connector 32"/>
          <p:cNvCxnSpPr>
            <a:stCxn id="16" idx="1"/>
            <a:endCxn id="15" idx="3"/>
          </p:cNvCxnSpPr>
          <p:nvPr/>
        </p:nvCxnSpPr>
        <p:spPr>
          <a:xfrm flipH="1">
            <a:off x="6446588" y="2124617"/>
            <a:ext cx="168153" cy="45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7" idx="2"/>
            <a:endCxn id="74" idx="0"/>
          </p:cNvCxnSpPr>
          <p:nvPr/>
        </p:nvCxnSpPr>
        <p:spPr>
          <a:xfrm>
            <a:off x="7533392" y="1528004"/>
            <a:ext cx="0" cy="125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74" idx="2"/>
            <a:endCxn id="16" idx="0"/>
          </p:cNvCxnSpPr>
          <p:nvPr/>
        </p:nvCxnSpPr>
        <p:spPr>
          <a:xfrm flipH="1">
            <a:off x="7523109" y="1890592"/>
            <a:ext cx="10283" cy="1152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94913" y="1317615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Refinement 6:</a:t>
            </a:r>
          </a:p>
        </p:txBody>
      </p:sp>
    </p:spTree>
    <p:extLst>
      <p:ext uri="{BB962C8B-B14F-4D97-AF65-F5344CB8AC3E}">
        <p14:creationId xmlns:p14="http://schemas.microsoft.com/office/powerpoint/2010/main" val="75544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Methodology: Training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Efficient Model for Road Segmentation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762465" y="1898789"/>
            <a:ext cx="1101040" cy="1822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conv layers</a:t>
            </a:r>
            <a:endParaRPr lang="en-U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66225" y="2287409"/>
            <a:ext cx="1828800" cy="259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fc-CONV1 + relu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65590" y="3199904"/>
            <a:ext cx="1828800" cy="245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fc-CONV2 + relu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78925" y="2751594"/>
            <a:ext cx="1816735" cy="231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dropout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69400" y="3660914"/>
            <a:ext cx="1816735" cy="248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dropout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52255" y="5906538"/>
            <a:ext cx="1816735" cy="231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SOFTMAX loss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52255" y="5435368"/>
            <a:ext cx="1816735" cy="245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crop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65590" y="4939433"/>
            <a:ext cx="1816735" cy="259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100" cap="all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DECONV_big_score</a:t>
            </a:r>
            <a:endParaRPr lang="en-U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66225" y="4115574"/>
            <a:ext cx="1816735" cy="245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SCORE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32" name="Straight Arrow Connector 31"/>
          <p:cNvCxnSpPr>
            <a:cxnSpLocks/>
          </p:cNvCxnSpPr>
          <p:nvPr/>
        </p:nvCxnSpPr>
        <p:spPr>
          <a:xfrm flipH="1">
            <a:off x="2270342" y="2081034"/>
            <a:ext cx="32360" cy="2063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</p:cNvCxnSpPr>
          <p:nvPr/>
        </p:nvCxnSpPr>
        <p:spPr>
          <a:xfrm>
            <a:off x="2270342" y="2546489"/>
            <a:ext cx="6668" cy="2051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</p:cNvCxnSpPr>
          <p:nvPr/>
        </p:nvCxnSpPr>
        <p:spPr>
          <a:xfrm flipH="1">
            <a:off x="2269707" y="2983369"/>
            <a:ext cx="7303" cy="2165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</p:cNvCxnSpPr>
          <p:nvPr/>
        </p:nvCxnSpPr>
        <p:spPr>
          <a:xfrm flipH="1">
            <a:off x="2267485" y="3445014"/>
            <a:ext cx="2222" cy="215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cxnSpLocks/>
          </p:cNvCxnSpPr>
          <p:nvPr/>
        </p:nvCxnSpPr>
        <p:spPr>
          <a:xfrm flipH="1">
            <a:off x="2264310" y="3909834"/>
            <a:ext cx="3175" cy="2057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</p:cNvCxnSpPr>
          <p:nvPr/>
        </p:nvCxnSpPr>
        <p:spPr>
          <a:xfrm flipH="1">
            <a:off x="2250340" y="5198513"/>
            <a:ext cx="13335" cy="2368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cxnSpLocks/>
          </p:cNvCxnSpPr>
          <p:nvPr/>
        </p:nvCxnSpPr>
        <p:spPr>
          <a:xfrm>
            <a:off x="2250340" y="5680478"/>
            <a:ext cx="0" cy="2260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/>
            <a:endCxn id="18" idx="1"/>
          </p:cNvCxnSpPr>
          <p:nvPr/>
        </p:nvCxnSpPr>
        <p:spPr>
          <a:xfrm flipV="1">
            <a:off x="3172677" y="1378665"/>
            <a:ext cx="1457177" cy="28594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/>
            <a:stCxn id="70" idx="1"/>
            <a:endCxn id="75" idx="3"/>
          </p:cNvCxnSpPr>
          <p:nvPr/>
        </p:nvCxnSpPr>
        <p:spPr>
          <a:xfrm flipH="1" flipV="1">
            <a:off x="3188313" y="4690513"/>
            <a:ext cx="1431258" cy="11643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4629853" y="1228690"/>
            <a:ext cx="3811906" cy="1014672"/>
            <a:chOff x="4629853" y="2082939"/>
            <a:chExt cx="3811906" cy="1014672"/>
          </a:xfrm>
        </p:grpSpPr>
        <p:grpSp>
          <p:nvGrpSpPr>
            <p:cNvPr id="3" name="Group 2"/>
            <p:cNvGrpSpPr/>
            <p:nvPr/>
          </p:nvGrpSpPr>
          <p:grpSpPr>
            <a:xfrm>
              <a:off x="4629853" y="2082939"/>
              <a:ext cx="3811906" cy="1014672"/>
              <a:chOff x="2661601" y="2515553"/>
              <a:chExt cx="3811906" cy="101467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661601" y="3303270"/>
                <a:ext cx="1816735" cy="22542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sum</a:t>
                </a:r>
                <a:endParaRPr lang="en-US" sz="11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646489" y="3292735"/>
                <a:ext cx="1816735" cy="23749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crop</a:t>
                </a:r>
                <a:endPara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656772" y="2515553"/>
                <a:ext cx="1816735" cy="2993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conv_score_pool4</a:t>
                </a:r>
                <a:endPara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661602" y="2516188"/>
                <a:ext cx="1816735" cy="29867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</a:t>
                </a:r>
                <a:r>
                  <a:rPr lang="en-US" sz="1100" cap="all" dirty="0" err="1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DEconv_score</a:t>
                </a:r>
                <a:r>
                  <a:rPr lang="en-US" sz="1100" cap="all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:r>
                  <a:rPr lang="en-US" sz="1100" cap="all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ReLU</a:t>
                </a:r>
                <a:endParaRPr lang="en-US" sz="11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5" name="Straight Connector 4"/>
            <p:cNvCxnSpPr>
              <a:stCxn id="18" idx="2"/>
              <a:endCxn id="15" idx="0"/>
            </p:cNvCxnSpPr>
            <p:nvPr/>
          </p:nvCxnSpPr>
          <p:spPr>
            <a:xfrm flipH="1">
              <a:off x="5538221" y="2382253"/>
              <a:ext cx="1" cy="488403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4629853" y="2483664"/>
            <a:ext cx="3811906" cy="1013142"/>
            <a:chOff x="4629853" y="2082939"/>
            <a:chExt cx="3811906" cy="1013142"/>
          </a:xfrm>
        </p:grpSpPr>
        <p:grpSp>
          <p:nvGrpSpPr>
            <p:cNvPr id="43" name="Group 42"/>
            <p:cNvGrpSpPr/>
            <p:nvPr/>
          </p:nvGrpSpPr>
          <p:grpSpPr>
            <a:xfrm>
              <a:off x="4629853" y="2082939"/>
              <a:ext cx="3811906" cy="1013142"/>
              <a:chOff x="2661601" y="2515553"/>
              <a:chExt cx="3811906" cy="1013142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2661601" y="3303270"/>
                <a:ext cx="1816735" cy="22542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sum</a:t>
                </a:r>
                <a:endParaRPr lang="en-US" sz="11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656772" y="2979103"/>
                <a:ext cx="1816735" cy="23749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crop</a:t>
                </a:r>
                <a:endPara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656772" y="2515553"/>
                <a:ext cx="1816735" cy="2993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conv_score_pool3</a:t>
                </a:r>
                <a:endPara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2661602" y="2516188"/>
                <a:ext cx="1816735" cy="29867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100" cap="all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</a:t>
                </a:r>
                <a:r>
                  <a:rPr lang="en-US" sz="1100" cap="all" dirty="0" err="1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DEconv_score</a:t>
                </a:r>
                <a:r>
                  <a:rPr lang="en-US" sz="1100" cap="all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:r>
                  <a:rPr lang="en-US" sz="1100" cap="all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ReLU</a:t>
                </a:r>
                <a:endPara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45" name="Straight Connector 44"/>
            <p:cNvCxnSpPr>
              <a:stCxn id="55" idx="2"/>
              <a:endCxn id="50" idx="0"/>
            </p:cNvCxnSpPr>
            <p:nvPr/>
          </p:nvCxnSpPr>
          <p:spPr>
            <a:xfrm flipH="1">
              <a:off x="5538221" y="2382253"/>
              <a:ext cx="1" cy="488403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cxnSpLocks/>
              <a:stCxn id="52" idx="2"/>
              <a:endCxn id="50" idx="3"/>
            </p:cNvCxnSpPr>
            <p:nvPr/>
          </p:nvCxnSpPr>
          <p:spPr>
            <a:xfrm flipH="1">
              <a:off x="6446588" y="2783979"/>
              <a:ext cx="1086804" cy="199390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53" idx="2"/>
              <a:endCxn id="52" idx="0"/>
            </p:cNvCxnSpPr>
            <p:nvPr/>
          </p:nvCxnSpPr>
          <p:spPr>
            <a:xfrm>
              <a:off x="7533392" y="2382253"/>
              <a:ext cx="0" cy="1642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>
            <a:stCxn id="15" idx="2"/>
            <a:endCxn id="55" idx="0"/>
          </p:cNvCxnSpPr>
          <p:nvPr/>
        </p:nvCxnSpPr>
        <p:spPr>
          <a:xfrm>
            <a:off x="5538221" y="2241832"/>
            <a:ext cx="1" cy="2424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4619571" y="3732265"/>
            <a:ext cx="3811906" cy="1013142"/>
            <a:chOff x="4629853" y="2082939"/>
            <a:chExt cx="3811906" cy="1013142"/>
          </a:xfrm>
        </p:grpSpPr>
        <p:grpSp>
          <p:nvGrpSpPr>
            <p:cNvPr id="57" name="Group 56"/>
            <p:cNvGrpSpPr/>
            <p:nvPr/>
          </p:nvGrpSpPr>
          <p:grpSpPr>
            <a:xfrm>
              <a:off x="4629853" y="2082939"/>
              <a:ext cx="3811906" cy="1013142"/>
              <a:chOff x="2661601" y="2515553"/>
              <a:chExt cx="3811906" cy="1013142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2661601" y="3303270"/>
                <a:ext cx="1816735" cy="22542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sum</a:t>
                </a:r>
                <a:endParaRPr lang="en-US" sz="11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4656772" y="2979103"/>
                <a:ext cx="1816735" cy="23749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crop</a:t>
                </a:r>
                <a:endPara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4656772" y="2515553"/>
                <a:ext cx="1816735" cy="2993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conv_score_pool2</a:t>
                </a:r>
                <a:endPara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661602" y="2516188"/>
                <a:ext cx="1816735" cy="29867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100" cap="all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</a:t>
                </a:r>
                <a:r>
                  <a:rPr lang="en-US" sz="1100" cap="all" dirty="0" err="1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DEconv_score</a:t>
                </a:r>
                <a:r>
                  <a:rPr lang="en-US" sz="1100" cap="all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:r>
                  <a:rPr lang="en-US" sz="1100" cap="all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ReLU</a:t>
                </a:r>
                <a:endPara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58" name="Straight Connector 57"/>
            <p:cNvCxnSpPr>
              <a:stCxn id="64" idx="2"/>
              <a:endCxn id="61" idx="0"/>
            </p:cNvCxnSpPr>
            <p:nvPr/>
          </p:nvCxnSpPr>
          <p:spPr>
            <a:xfrm flipH="1">
              <a:off x="5538221" y="2382253"/>
              <a:ext cx="1" cy="488403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cxnSpLocks/>
              <a:stCxn id="62" idx="2"/>
              <a:endCxn id="61" idx="3"/>
            </p:cNvCxnSpPr>
            <p:nvPr/>
          </p:nvCxnSpPr>
          <p:spPr>
            <a:xfrm flipH="1">
              <a:off x="6446588" y="2783979"/>
              <a:ext cx="1086804" cy="199390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63" idx="2"/>
              <a:endCxn id="62" idx="0"/>
            </p:cNvCxnSpPr>
            <p:nvPr/>
          </p:nvCxnSpPr>
          <p:spPr>
            <a:xfrm>
              <a:off x="7533392" y="2382253"/>
              <a:ext cx="0" cy="1642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>
            <a:stCxn id="50" idx="2"/>
            <a:endCxn id="64" idx="0"/>
          </p:cNvCxnSpPr>
          <p:nvPr/>
        </p:nvCxnSpPr>
        <p:spPr>
          <a:xfrm flipH="1">
            <a:off x="5527940" y="3496806"/>
            <a:ext cx="10281" cy="2360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4619571" y="4954453"/>
            <a:ext cx="3811906" cy="1013142"/>
            <a:chOff x="4629853" y="2082939"/>
            <a:chExt cx="3811906" cy="1013142"/>
          </a:xfrm>
        </p:grpSpPr>
        <p:grpSp>
          <p:nvGrpSpPr>
            <p:cNvPr id="66" name="Group 65"/>
            <p:cNvGrpSpPr/>
            <p:nvPr/>
          </p:nvGrpSpPr>
          <p:grpSpPr>
            <a:xfrm>
              <a:off x="4629853" y="2082939"/>
              <a:ext cx="3811906" cy="1013142"/>
              <a:chOff x="2661601" y="2515553"/>
              <a:chExt cx="3811906" cy="1013142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2661601" y="3303270"/>
                <a:ext cx="1816735" cy="22542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sum</a:t>
                </a:r>
                <a:endParaRPr lang="en-US" sz="11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4656772" y="2979103"/>
                <a:ext cx="1816735" cy="23749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crop</a:t>
                </a:r>
                <a:endPara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4656772" y="2515553"/>
                <a:ext cx="1816735" cy="2993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cap="all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conv_score_pool1</a:t>
                </a:r>
                <a:endPara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2661602" y="2516188"/>
                <a:ext cx="1816735" cy="29867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100" cap="all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</a:t>
                </a:r>
                <a:r>
                  <a:rPr lang="en-US" sz="1100" cap="all" dirty="0" err="1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DEconv_score</a:t>
                </a:r>
                <a:r>
                  <a:rPr lang="en-US" sz="1100" cap="all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:r>
                  <a:rPr lang="en-US" sz="1100" cap="all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ReLU</a:t>
                </a:r>
                <a:endPara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67" name="Straight Connector 66"/>
            <p:cNvCxnSpPr>
              <a:stCxn id="73" idx="2"/>
              <a:endCxn id="70" idx="0"/>
            </p:cNvCxnSpPr>
            <p:nvPr/>
          </p:nvCxnSpPr>
          <p:spPr>
            <a:xfrm flipH="1">
              <a:off x="5538221" y="2382253"/>
              <a:ext cx="1" cy="488403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cxnSpLocks/>
              <a:stCxn id="71" idx="2"/>
              <a:endCxn id="70" idx="3"/>
            </p:cNvCxnSpPr>
            <p:nvPr/>
          </p:nvCxnSpPr>
          <p:spPr>
            <a:xfrm flipH="1">
              <a:off x="6446588" y="2783979"/>
              <a:ext cx="1086804" cy="199390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72" idx="2"/>
              <a:endCxn id="71" idx="0"/>
            </p:cNvCxnSpPr>
            <p:nvPr/>
          </p:nvCxnSpPr>
          <p:spPr>
            <a:xfrm>
              <a:off x="7533392" y="2382253"/>
              <a:ext cx="0" cy="1642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/>
          <p:cNvCxnSpPr>
            <a:stCxn id="61" idx="2"/>
            <a:endCxn id="73" idx="0"/>
          </p:cNvCxnSpPr>
          <p:nvPr/>
        </p:nvCxnSpPr>
        <p:spPr>
          <a:xfrm>
            <a:off x="5527939" y="4745407"/>
            <a:ext cx="1" cy="2096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6625024" y="1653102"/>
            <a:ext cx="1816735" cy="2374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DROPOUT</a:t>
            </a:r>
            <a:endParaRPr lang="en-US" sz="11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33" name="Straight Arrow Connector 32"/>
          <p:cNvCxnSpPr>
            <a:stCxn id="16" idx="1"/>
            <a:endCxn id="15" idx="3"/>
          </p:cNvCxnSpPr>
          <p:nvPr/>
        </p:nvCxnSpPr>
        <p:spPr>
          <a:xfrm flipH="1">
            <a:off x="6446588" y="2124617"/>
            <a:ext cx="168153" cy="45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7" idx="2"/>
            <a:endCxn id="74" idx="0"/>
          </p:cNvCxnSpPr>
          <p:nvPr/>
        </p:nvCxnSpPr>
        <p:spPr>
          <a:xfrm>
            <a:off x="7533392" y="1528004"/>
            <a:ext cx="0" cy="125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74" idx="2"/>
            <a:endCxn id="16" idx="0"/>
          </p:cNvCxnSpPr>
          <p:nvPr/>
        </p:nvCxnSpPr>
        <p:spPr>
          <a:xfrm flipH="1">
            <a:off x="7523109" y="1890592"/>
            <a:ext cx="10283" cy="1152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1371578" y="4567958"/>
            <a:ext cx="1816735" cy="245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cap="all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FINAL_score</a:t>
            </a:r>
            <a:endParaRPr lang="en-US" sz="11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>
            <a:stCxn id="75" idx="2"/>
            <a:endCxn id="27" idx="0"/>
          </p:cNvCxnSpPr>
          <p:nvPr/>
        </p:nvCxnSpPr>
        <p:spPr>
          <a:xfrm flipH="1">
            <a:off x="2273958" y="4813068"/>
            <a:ext cx="5988" cy="1263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94913" y="1317615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Refinement 7:</a:t>
            </a:r>
          </a:p>
        </p:txBody>
      </p:sp>
    </p:spTree>
    <p:extLst>
      <p:ext uri="{BB962C8B-B14F-4D97-AF65-F5344CB8AC3E}">
        <p14:creationId xmlns:p14="http://schemas.microsoft.com/office/powerpoint/2010/main" val="343392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Experiment: KITTI Road/Lane Dataset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Efficient Model for Road Segmentation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72" y="1326929"/>
            <a:ext cx="7129908" cy="47378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08752" y="1326929"/>
            <a:ext cx="10737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Training: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Testing: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08753" y="2999936"/>
            <a:ext cx="10737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Training: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Testing: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514" y="2991695"/>
            <a:ext cx="10737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Training: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Testing: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</a:p>
        </p:txBody>
      </p:sp>
    </p:spTree>
    <p:extLst>
      <p:ext uri="{BB962C8B-B14F-4D97-AF65-F5344CB8AC3E}">
        <p14:creationId xmlns:p14="http://schemas.microsoft.com/office/powerpoint/2010/main" val="52090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convolution layers: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high-res image =&gt; low-res output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up-convolution layers (de-convolutions):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low-res, abstract features =&gt; high-res image prediction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state-of-the-art semantic segmentation networks have inference times that are &gt;= 150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(upwards of a second in some cases; not real-time)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proposed parameter optimization achieves 83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inference time on 500x500 images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Efficient Model for Road Segmentation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80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Experiment: KITTI Road/Lane Dataset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Efficient Model for Road Segmentation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31051"/>
          <a:stretch/>
        </p:blipFill>
        <p:spPr>
          <a:xfrm>
            <a:off x="1013259" y="1268254"/>
            <a:ext cx="7129908" cy="32666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59643" y="1367109"/>
            <a:ext cx="3484600" cy="15243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924" y="4436074"/>
            <a:ext cx="6487297" cy="17362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08752" y="1326929"/>
            <a:ext cx="10737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Training: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Testing: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08753" y="2999936"/>
            <a:ext cx="10737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Training: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Testing: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514" y="2991695"/>
            <a:ext cx="10737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Training: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Testing: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</a:p>
        </p:txBody>
      </p:sp>
    </p:spTree>
    <p:extLst>
      <p:ext uri="{BB962C8B-B14F-4D97-AF65-F5344CB8AC3E}">
        <p14:creationId xmlns:p14="http://schemas.microsoft.com/office/powerpoint/2010/main" val="179782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Experiment: KITTI Road/Lane Dataset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Efficient Model for Road Segmentation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31051"/>
          <a:stretch/>
        </p:blipFill>
        <p:spPr>
          <a:xfrm>
            <a:off x="1025616" y="1268254"/>
            <a:ext cx="7129908" cy="32666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47285" y="2926305"/>
            <a:ext cx="3490813" cy="15243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850" y="4594800"/>
            <a:ext cx="6437870" cy="15817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08752" y="1326929"/>
            <a:ext cx="10737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Training: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Testing: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08753" y="2999936"/>
            <a:ext cx="10737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Training: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Testing: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514" y="2991695"/>
            <a:ext cx="10737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Training: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Testing: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</a:p>
        </p:txBody>
      </p:sp>
    </p:spTree>
    <p:extLst>
      <p:ext uri="{BB962C8B-B14F-4D97-AF65-F5344CB8AC3E}">
        <p14:creationId xmlns:p14="http://schemas.microsoft.com/office/powerpoint/2010/main" val="244127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Experiment: KITTI Road/Lane Dataset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Efficient Model for Road Segmentation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31051"/>
          <a:stretch/>
        </p:blipFill>
        <p:spPr>
          <a:xfrm>
            <a:off x="1025616" y="1268254"/>
            <a:ext cx="7129908" cy="32666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6198" y="2926305"/>
            <a:ext cx="3455802" cy="15243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308" y="4619493"/>
            <a:ext cx="6203092" cy="15571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08752" y="1326929"/>
            <a:ext cx="10737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Training: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Testing: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08753" y="2999936"/>
            <a:ext cx="10737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Training: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Testing: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514" y="2991695"/>
            <a:ext cx="10737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Training: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Testing: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</a:p>
        </p:txBody>
      </p:sp>
    </p:spTree>
    <p:extLst>
      <p:ext uri="{BB962C8B-B14F-4D97-AF65-F5344CB8AC3E}">
        <p14:creationId xmlns:p14="http://schemas.microsoft.com/office/powerpoint/2010/main" val="153091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Experiment: KITTI Road/Lane Dataset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Efficient Model for Road Segmentation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31051"/>
          <a:stretch/>
        </p:blipFill>
        <p:spPr>
          <a:xfrm>
            <a:off x="1025616" y="1268254"/>
            <a:ext cx="7129908" cy="3266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383" y="4577625"/>
            <a:ext cx="6474941" cy="157641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59643" y="1367109"/>
            <a:ext cx="3484600" cy="15243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47285" y="2926305"/>
            <a:ext cx="3490813" cy="15243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16198" y="2926305"/>
            <a:ext cx="3455802" cy="15243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008752" y="1326929"/>
            <a:ext cx="10737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Training: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Testing: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08753" y="2999936"/>
            <a:ext cx="10737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Training: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Testing: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514" y="2991695"/>
            <a:ext cx="10737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Training: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Testing: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</a:p>
        </p:txBody>
      </p:sp>
    </p:spTree>
    <p:extLst>
      <p:ext uri="{BB962C8B-B14F-4D97-AF65-F5344CB8AC3E}">
        <p14:creationId xmlns:p14="http://schemas.microsoft.com/office/powerpoint/2010/main" val="95182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Experiment: KITTI Road/Lane Dataset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Efficient Model for Road Segmentation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31051"/>
          <a:stretch/>
        </p:blipFill>
        <p:spPr>
          <a:xfrm>
            <a:off x="963831" y="1268254"/>
            <a:ext cx="7129908" cy="32666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49430" y="1324039"/>
            <a:ext cx="3558742" cy="15243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747" y="4504216"/>
            <a:ext cx="6722076" cy="165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8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Experiment: Performance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Efficient Model for Road Segmentation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228" y="1242630"/>
            <a:ext cx="6073962" cy="49387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50760" y="1459287"/>
            <a:ext cx="196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(300x300 image)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03846" y="4515531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(Titan X GPU)</a:t>
            </a:r>
          </a:p>
        </p:txBody>
      </p:sp>
    </p:spTree>
    <p:extLst>
      <p:ext uri="{BB962C8B-B14F-4D97-AF65-F5344CB8AC3E}">
        <p14:creationId xmlns:p14="http://schemas.microsoft.com/office/powerpoint/2010/main" val="376356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Experiment: Impact of Parameter Reduction and New Refinement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Efficient Model for Road Segmentation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4913" y="1606378"/>
            <a:ext cx="5812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performed on PASCAL Parts dataset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(due to restriction on number of submissions to KITTI)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94" y="2512203"/>
            <a:ext cx="8019535" cy="252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2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changing filter size of fully convolutional layers dramatically improves performance, as long as new parameters are introduced elsewhere (scalar “C” increased filter space of intermediate up-convolutional layers) to preserve network accuracy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training up-convolutional networks can be painful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Efficient Model for Road Segmentation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85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Fully Convolutional Network (FCN):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- take feature extractor layers of a classification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network such as VGG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- attach up-convolution layers that create coarse score 	maps for pixel-level classification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- successive up-convolution “refinements” increase 	resolution of these score maps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Efficient Model for Road Segmentation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960" y="4022174"/>
            <a:ext cx="4419788" cy="234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8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Methodology: Architecture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Efficient Model for Road Segmentation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406" y="1151790"/>
            <a:ext cx="4120917" cy="535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3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Methodology: Architecture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Efficient Model for Road Segmentation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4568"/>
            <a:ext cx="9144000" cy="26087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139" y="4714193"/>
            <a:ext cx="4889430" cy="113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Methodology: Parameter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parameter reduction: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- base FC-conv layers have 4096 filters of 7x7 size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- this paper proposes 1024 filters of 3x3 size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parameters in the up-conv layers: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- substantial reduction in FC-conv layers means 	parameters needed elsewhere to preserve accuracy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- an empirical scalar C is introduced in all intermediate 	up-conv layers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Efficient Model for Road Segmentation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669" y="4739276"/>
            <a:ext cx="6969211" cy="121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Methodology: Data Augmentation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scaling: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- training images scaled by a factor between 0.7 and 1.4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color: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- value between -0.1 and 0.1 added to the hue channel 	of the input images’ HSV representation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rotation and cropping: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- NOT used because these potentially reduce network’s 	learning of spatial priors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Efficient Model for Road Segmentation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5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Methodology: Hyper-parameters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weights initialization: Xavier (mean = 0; variance = 1/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momentum: 0.95 (effect of previous state of weights)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C: 5 (empirical parameter; problem dependent)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3 (output classes: road, fake road, non-road)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learning rate: 1e-9 (size of jump towards gradient descent)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learning rate decay policy: poly (reduction in jump size as learning progresses)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power: 0.9 (decay factor of learning rate)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Efficient Model for Road Segmentation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05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Methodology: Hyper-parameters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Efficient Model for Road Segmentation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1000" contrast="8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3578" y="2273464"/>
            <a:ext cx="6808633" cy="35381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266382" y="5833082"/>
            <a:ext cx="5605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https://github.com/BVLC/caffe/blob/master/src/caffe/proto/caffe.proto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055" y="1289421"/>
            <a:ext cx="4944165" cy="97168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5692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ofWaterloo_WhiteBkgrd">
  <a:themeElements>
    <a:clrScheme name="Waterloo2016">
      <a:dk1>
        <a:sysClr val="windowText" lastClr="000000"/>
      </a:dk1>
      <a:lt1>
        <a:sysClr val="window" lastClr="FFFFFF"/>
      </a:lt1>
      <a:dk2>
        <a:srgbClr val="757575"/>
      </a:dk2>
      <a:lt2>
        <a:srgbClr val="D6D6D6"/>
      </a:lt2>
      <a:accent1>
        <a:srgbClr val="FFD54F"/>
      </a:accent1>
      <a:accent2>
        <a:srgbClr val="0C0C0C"/>
      </a:accent2>
      <a:accent3>
        <a:srgbClr val="AEAEAE"/>
      </a:accent3>
      <a:accent4>
        <a:srgbClr val="B71233"/>
      </a:accent4>
      <a:accent5>
        <a:srgbClr val="7F7F7F"/>
      </a:accent5>
      <a:accent6>
        <a:srgbClr val="0073CE"/>
      </a:accent6>
      <a:hlink>
        <a:srgbClr val="353535"/>
      </a:hlink>
      <a:folHlink>
        <a:srgbClr val="595959"/>
      </a:folHlink>
    </a:clrScheme>
    <a:fontScheme name="Impact + Georgia">
      <a:majorFont>
        <a:latin typeface="Impact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aterloo_4x3" id="{BA8D503C-C11A-9648-BFE2-F41EE48FC381}" vid="{57895F78-9C0E-DA4A-9824-24573322C3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uwaterloo_4x3</Template>
  <TotalTime>1293</TotalTime>
  <Words>767</Words>
  <Application>Microsoft Office PowerPoint</Application>
  <PresentationFormat>On-screen Show (4:3)</PresentationFormat>
  <Paragraphs>266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Georgia</vt:lpstr>
      <vt:lpstr>Impact</vt:lpstr>
      <vt:lpstr>Times New Roman</vt:lpstr>
      <vt:lpstr>Verdana</vt:lpstr>
      <vt:lpstr>Wingdings</vt:lpstr>
      <vt:lpstr>UofWaterloo_WhiteBkgrd</vt:lpstr>
      <vt:lpstr>Efficient Deep Model for Monocular Road Segmentation</vt:lpstr>
      <vt:lpstr>Intro</vt:lpstr>
      <vt:lpstr>Related Work</vt:lpstr>
      <vt:lpstr>Methodology: Architecture</vt:lpstr>
      <vt:lpstr>Methodology: Architecture</vt:lpstr>
      <vt:lpstr>Methodology: Parameter Optimization</vt:lpstr>
      <vt:lpstr>Methodology: Data Augmentation</vt:lpstr>
      <vt:lpstr>Methodology: Hyper-parameters</vt:lpstr>
      <vt:lpstr>Methodology: Hyper-parameters</vt:lpstr>
      <vt:lpstr>Methodology: Architecture</vt:lpstr>
      <vt:lpstr>Methodology: Architecture</vt:lpstr>
      <vt:lpstr>Methodology: Training</vt:lpstr>
      <vt:lpstr>Methodology: Training</vt:lpstr>
      <vt:lpstr>Methodology: Training</vt:lpstr>
      <vt:lpstr>Methodology: Training</vt:lpstr>
      <vt:lpstr>Methodology: Training</vt:lpstr>
      <vt:lpstr>Methodology: Training</vt:lpstr>
      <vt:lpstr>Methodology: Training</vt:lpstr>
      <vt:lpstr>Experiment: KITTI Road/Lane Dataset</vt:lpstr>
      <vt:lpstr>Experiment: KITTI Road/Lane Dataset</vt:lpstr>
      <vt:lpstr>Experiment: KITTI Road/Lane Dataset</vt:lpstr>
      <vt:lpstr>Experiment: KITTI Road/Lane Dataset</vt:lpstr>
      <vt:lpstr>Experiment: KITTI Road/Lane Dataset</vt:lpstr>
      <vt:lpstr>Experiment: KITTI Road/Lane Dataset</vt:lpstr>
      <vt:lpstr>Experiment: Performance</vt:lpstr>
      <vt:lpstr>Experiment: Impact of Parameter Reduction and New Refinement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IN THIS SPACE HERE</dc:title>
  <dc:creator>Samin Khan</dc:creator>
  <cp:lastModifiedBy>Samin Khan</cp:lastModifiedBy>
  <cp:revision>34</cp:revision>
  <dcterms:created xsi:type="dcterms:W3CDTF">2017-05-16T23:04:28Z</dcterms:created>
  <dcterms:modified xsi:type="dcterms:W3CDTF">2017-05-17T20:38:24Z</dcterms:modified>
</cp:coreProperties>
</file>