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0"/>
  </p:notesMasterIdLst>
  <p:sldIdLst>
    <p:sldId id="256" r:id="rId2"/>
    <p:sldId id="257" r:id="rId3"/>
    <p:sldId id="270" r:id="rId4"/>
    <p:sldId id="261" r:id="rId5"/>
    <p:sldId id="262" r:id="rId6"/>
    <p:sldId id="263" r:id="rId7"/>
    <p:sldId id="273" r:id="rId8"/>
    <p:sldId id="266" r:id="rId9"/>
    <p:sldId id="264" r:id="rId10"/>
    <p:sldId id="265" r:id="rId11"/>
    <p:sldId id="267" r:id="rId12"/>
    <p:sldId id="269" r:id="rId13"/>
    <p:sldId id="271" r:id="rId14"/>
    <p:sldId id="268" r:id="rId15"/>
    <p:sldId id="258" r:id="rId16"/>
    <p:sldId id="260"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8467" autoAdjust="0"/>
  </p:normalViewPr>
  <p:slideViewPr>
    <p:cSldViewPr snapToGrid="0">
      <p:cViewPr varScale="1">
        <p:scale>
          <a:sx n="61" d="100"/>
          <a:sy n="61" d="100"/>
        </p:scale>
        <p:origin x="12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DA840-924F-4AEF-BDA7-DD379AB6EBD5}" type="datetimeFigureOut">
              <a:rPr lang="en-CA" smtClean="0"/>
              <a:t>14/06/2017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E602C-C18A-4BF0-B0C6-E1F1FD986BBA}" type="slidenum">
              <a:rPr lang="en-CA" smtClean="0"/>
              <a:t>‹#›</a:t>
            </a:fld>
            <a:endParaRPr lang="en-CA"/>
          </a:p>
        </p:txBody>
      </p:sp>
    </p:spTree>
    <p:extLst>
      <p:ext uri="{BB962C8B-B14F-4D97-AF65-F5344CB8AC3E}">
        <p14:creationId xmlns:p14="http://schemas.microsoft.com/office/powerpoint/2010/main" val="248614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STUFF TO DO:</a:t>
            </a:r>
          </a:p>
          <a:p>
            <a:r>
              <a:rPr lang="en-CA" dirty="0"/>
              <a:t>Fix overview</a:t>
            </a:r>
          </a:p>
          <a:p>
            <a:r>
              <a:rPr lang="en-CA" dirty="0"/>
              <a:t>Proofread and review!!</a:t>
            </a:r>
          </a:p>
        </p:txBody>
      </p:sp>
      <p:sp>
        <p:nvSpPr>
          <p:cNvPr id="4" name="Slide Number Placeholder 3"/>
          <p:cNvSpPr>
            <a:spLocks noGrp="1"/>
          </p:cNvSpPr>
          <p:nvPr>
            <p:ph type="sldNum" sz="quarter" idx="10"/>
          </p:nvPr>
        </p:nvSpPr>
        <p:spPr/>
        <p:txBody>
          <a:bodyPr/>
          <a:lstStyle/>
          <a:p>
            <a:fld id="{E95E602C-C18A-4BF0-B0C6-E1F1FD986BBA}" type="slidenum">
              <a:rPr lang="en-CA" smtClean="0"/>
              <a:t>1</a:t>
            </a:fld>
            <a:endParaRPr lang="en-CA"/>
          </a:p>
        </p:txBody>
      </p:sp>
    </p:spTree>
    <p:extLst>
      <p:ext uri="{BB962C8B-B14F-4D97-AF65-F5344CB8AC3E}">
        <p14:creationId xmlns:p14="http://schemas.microsoft.com/office/powerpoint/2010/main" val="347178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mention</a:t>
            </a:r>
            <a:r>
              <a:rPr lang="en-US" baseline="0" dirty="0"/>
              <a:t> of offset transformations being down on object proposals from the first and second level before being sent to the next level. This is however not explained or brought up aside from a single sentence. The code is also not available to verify this</a:t>
            </a:r>
            <a:r>
              <a:rPr lang="en-US" baseline="0" dirty="0" smtClean="0"/>
              <a:t>.</a:t>
            </a:r>
          </a:p>
          <a:p>
            <a:endParaRPr lang="en-US" baseline="0" dirty="0" smtClean="0"/>
          </a:p>
          <a:p>
            <a:r>
              <a:rPr lang="en-US" baseline="0" dirty="0" smtClean="0"/>
              <a:t>Light Blue – Shareable Layers 13 for VGG16</a:t>
            </a:r>
          </a:p>
          <a:p>
            <a:r>
              <a:rPr lang="en-US" baseline="0" dirty="0" smtClean="0"/>
              <a:t>Blue – Shared Layers – Unsure of purpose, possibly small convolutional network from RPN but RPN is the green box so can’t be sure if those are shared.</a:t>
            </a:r>
          </a:p>
          <a:p>
            <a:r>
              <a:rPr lang="en-US" baseline="0" dirty="0" smtClean="0"/>
              <a:t>Orange – Other Layers of Network (VGG16, </a:t>
            </a:r>
            <a:r>
              <a:rPr lang="en-US" baseline="0" dirty="0" err="1" smtClean="0"/>
              <a:t>GoogLeNet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95E602C-C18A-4BF0-B0C6-E1F1FD986BBA}" type="slidenum">
              <a:rPr lang="en-CA" smtClean="0"/>
              <a:t>4</a:t>
            </a:fld>
            <a:endParaRPr lang="en-CA"/>
          </a:p>
        </p:txBody>
      </p:sp>
    </p:spTree>
    <p:extLst>
      <p:ext uri="{BB962C8B-B14F-4D97-AF65-F5344CB8AC3E}">
        <p14:creationId xmlns:p14="http://schemas.microsoft.com/office/powerpoint/2010/main" val="18112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E602C-C18A-4BF0-B0C6-E1F1FD986BBA}" type="slidenum">
              <a:rPr lang="en-CA" smtClean="0"/>
              <a:t>9</a:t>
            </a:fld>
            <a:endParaRPr lang="en-CA"/>
          </a:p>
        </p:txBody>
      </p:sp>
    </p:spTree>
    <p:extLst>
      <p:ext uri="{BB962C8B-B14F-4D97-AF65-F5344CB8AC3E}">
        <p14:creationId xmlns:p14="http://schemas.microsoft.com/office/powerpoint/2010/main" val="259038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that</a:t>
            </a:r>
            <a:r>
              <a:rPr lang="en-US" baseline="0" dirty="0"/>
              <a:t> the Parts loss in layer two may not exist. There is no mention of a parts output being extracted at the second layer within the paper. It also seems like a waste of computational power to calculate an output that will not be used. Though it is possible that this is used during training and the layers are disabled at run time. However again this is not mentioned.</a:t>
            </a:r>
            <a:endParaRPr lang="en-US" dirty="0"/>
          </a:p>
        </p:txBody>
      </p:sp>
      <p:sp>
        <p:nvSpPr>
          <p:cNvPr id="4" name="Slide Number Placeholder 3"/>
          <p:cNvSpPr>
            <a:spLocks noGrp="1"/>
          </p:cNvSpPr>
          <p:nvPr>
            <p:ph type="sldNum" sz="quarter" idx="10"/>
          </p:nvPr>
        </p:nvSpPr>
        <p:spPr/>
        <p:txBody>
          <a:bodyPr/>
          <a:lstStyle/>
          <a:p>
            <a:fld id="{E95E602C-C18A-4BF0-B0C6-E1F1FD986BBA}" type="slidenum">
              <a:rPr lang="en-CA" smtClean="0"/>
              <a:t>10</a:t>
            </a:fld>
            <a:endParaRPr lang="en-CA"/>
          </a:p>
        </p:txBody>
      </p:sp>
    </p:spTree>
    <p:extLst>
      <p:ext uri="{BB962C8B-B14F-4D97-AF65-F5344CB8AC3E}">
        <p14:creationId xmlns:p14="http://schemas.microsoft.com/office/powerpoint/2010/main" val="259020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Pi is not positive or negative then it will not be chosen for training</a:t>
            </a:r>
            <a:endParaRPr lang="en-US" dirty="0"/>
          </a:p>
        </p:txBody>
      </p:sp>
      <p:sp>
        <p:nvSpPr>
          <p:cNvPr id="4" name="Slide Number Placeholder 3"/>
          <p:cNvSpPr>
            <a:spLocks noGrp="1"/>
          </p:cNvSpPr>
          <p:nvPr>
            <p:ph type="sldNum" sz="quarter" idx="10"/>
          </p:nvPr>
        </p:nvSpPr>
        <p:spPr/>
        <p:txBody>
          <a:bodyPr/>
          <a:lstStyle/>
          <a:p>
            <a:fld id="{E95E602C-C18A-4BF0-B0C6-E1F1FD986BBA}" type="slidenum">
              <a:rPr lang="en-CA" smtClean="0"/>
              <a:t>11</a:t>
            </a:fld>
            <a:endParaRPr lang="en-CA"/>
          </a:p>
        </p:txBody>
      </p:sp>
    </p:spTree>
    <p:extLst>
      <p:ext uri="{BB962C8B-B14F-4D97-AF65-F5344CB8AC3E}">
        <p14:creationId xmlns:p14="http://schemas.microsoft.com/office/powerpoint/2010/main" val="376322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E5F91E-B7FF-42B4-A702-7819AFC1257C}"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72939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F91E-B7FF-42B4-A702-7819AFC1257C}"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224186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F91E-B7FF-42B4-A702-7819AFC1257C}"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136466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F91E-B7FF-42B4-A702-7819AFC1257C}"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310297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E5F91E-B7FF-42B4-A702-7819AFC1257C}"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84050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E5F91E-B7FF-42B4-A702-7819AFC1257C}"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242193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E5F91E-B7FF-42B4-A702-7819AFC1257C}"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220926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E5F91E-B7FF-42B4-A702-7819AFC1257C}"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251132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5F91E-B7FF-42B4-A702-7819AFC1257C}"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349483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5F91E-B7FF-42B4-A702-7819AFC1257C}"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403210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5F91E-B7FF-42B4-A702-7819AFC1257C}"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93195-72FF-4936-84A7-C70F00441675}" type="slidenum">
              <a:rPr lang="en-US" smtClean="0"/>
              <a:t>‹#›</a:t>
            </a:fld>
            <a:endParaRPr lang="en-US"/>
          </a:p>
        </p:txBody>
      </p:sp>
    </p:spTree>
    <p:extLst>
      <p:ext uri="{BB962C8B-B14F-4D97-AF65-F5344CB8AC3E}">
        <p14:creationId xmlns:p14="http://schemas.microsoft.com/office/powerpoint/2010/main" val="354747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5F91E-B7FF-42B4-A702-7819AFC1257C}" type="datetimeFigureOut">
              <a:rPr lang="en-US" smtClean="0"/>
              <a:t>6/14/2017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93195-72FF-4936-84A7-C70F00441675}" type="slidenum">
              <a:rPr lang="en-US" smtClean="0"/>
              <a:t>‹#›</a:t>
            </a:fld>
            <a:endParaRPr lang="en-US"/>
          </a:p>
        </p:txBody>
      </p:sp>
    </p:spTree>
    <p:extLst>
      <p:ext uri="{BB962C8B-B14F-4D97-AF65-F5344CB8AC3E}">
        <p14:creationId xmlns:p14="http://schemas.microsoft.com/office/powerpoint/2010/main" val="4035440525"/>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4.xml"/><Relationship Id="rId5" Type="http://schemas.openxmlformats.org/officeDocument/2006/relationships/image" Target="../media/image16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79432"/>
          </a:xfrm>
        </p:spPr>
        <p:txBody>
          <a:bodyPr>
            <a:normAutofit fontScale="90000"/>
          </a:bodyPr>
          <a:lstStyle/>
          <a:p>
            <a:r>
              <a:rPr lang="en-US" dirty="0"/>
              <a:t>Deep MANTA</a:t>
            </a:r>
          </a:p>
        </p:txBody>
      </p:sp>
      <p:sp>
        <p:nvSpPr>
          <p:cNvPr id="3" name="Subtitle 2"/>
          <p:cNvSpPr>
            <a:spLocks noGrp="1"/>
          </p:cNvSpPr>
          <p:nvPr>
            <p:ph type="subTitle" idx="1"/>
          </p:nvPr>
        </p:nvSpPr>
        <p:spPr>
          <a:xfrm>
            <a:off x="1524000" y="4184822"/>
            <a:ext cx="9144000" cy="1072978"/>
          </a:xfrm>
        </p:spPr>
        <p:txBody>
          <a:bodyPr/>
          <a:lstStyle/>
          <a:p>
            <a:r>
              <a:rPr lang="en-US" dirty="0"/>
              <a:t>Presented By: Adam Sanderson</a:t>
            </a:r>
          </a:p>
        </p:txBody>
      </p:sp>
      <p:sp>
        <p:nvSpPr>
          <p:cNvPr id="5" name="Subtitle 2"/>
          <p:cNvSpPr txBox="1">
            <a:spLocks/>
          </p:cNvSpPr>
          <p:nvPr/>
        </p:nvSpPr>
        <p:spPr>
          <a:xfrm>
            <a:off x="1524000" y="2001795"/>
            <a:ext cx="9144000" cy="14169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 Coarse-to-fine Many-Task Network for joint 2D and 3D vehicle analysis from monocular image </a:t>
            </a:r>
          </a:p>
        </p:txBody>
      </p:sp>
      <p:sp>
        <p:nvSpPr>
          <p:cNvPr id="6" name="Subtitle 2"/>
          <p:cNvSpPr txBox="1">
            <a:spLocks/>
          </p:cNvSpPr>
          <p:nvPr/>
        </p:nvSpPr>
        <p:spPr>
          <a:xfrm>
            <a:off x="1524000" y="5257800"/>
            <a:ext cx="9144000" cy="5169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June 14</a:t>
            </a:r>
            <a:r>
              <a:rPr lang="en-US" baseline="30000" dirty="0"/>
              <a:t>th</a:t>
            </a:r>
            <a:r>
              <a:rPr lang="en-US" dirty="0"/>
              <a:t> 2017</a:t>
            </a:r>
          </a:p>
        </p:txBody>
      </p:sp>
    </p:spTree>
    <p:extLst>
      <p:ext uri="{BB962C8B-B14F-4D97-AF65-F5344CB8AC3E}">
        <p14:creationId xmlns:p14="http://schemas.microsoft.com/office/powerpoint/2010/main" val="3436780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Functions - General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90688"/>
                <a:ext cx="10515600" cy="4575175"/>
              </a:xfrm>
            </p:spPr>
            <p:txBody>
              <a:bodyPr>
                <a:normAutofit/>
              </a:bodyPr>
              <a:lstStyle/>
              <a:p>
                <a:pPr marL="0" indent="0">
                  <a:buNone/>
                </a:pPr>
                <a:r>
                  <a:rPr lang="en-US" sz="2400" u="sng" dirty="0"/>
                  <a:t>Global</a:t>
                </a:r>
              </a:p>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ℒ</m:t>
                      </m:r>
                      <m:r>
                        <a:rPr lang="en-CA" sz="2400" b="0" i="1" smtClean="0">
                          <a:latin typeface="Cambria Math" panose="02040503050406030204" pitchFamily="18" charset="0"/>
                          <a:ea typeface="Cambria Math" panose="02040503050406030204" pitchFamily="18" charset="0"/>
                        </a:rPr>
                        <m:t>= </m:t>
                      </m:r>
                      <m:sSup>
                        <m:sSupPr>
                          <m:ctrlPr>
                            <a:rPr lang="en-CA" sz="2400" b="0" i="1" smtClean="0">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ℒ</m:t>
                          </m:r>
                        </m:e>
                        <m:sup>
                          <m:r>
                            <a:rPr lang="en-CA" sz="2400" b="0" i="1" smtClean="0">
                              <a:latin typeface="Cambria Math" panose="02040503050406030204" pitchFamily="18" charset="0"/>
                              <a:ea typeface="Cambria Math" panose="02040503050406030204" pitchFamily="18" charset="0"/>
                            </a:rPr>
                            <m:t>1</m:t>
                          </m:r>
                        </m:sup>
                      </m:sSup>
                      <m:r>
                        <a:rPr lang="en-CA" sz="2400" b="0" i="1" smtClean="0">
                          <a:latin typeface="Cambria Math" panose="02040503050406030204" pitchFamily="18" charset="0"/>
                          <a:ea typeface="Cambria Math" panose="02040503050406030204" pitchFamily="18" charset="0"/>
                        </a:rPr>
                        <m:t>+</m:t>
                      </m:r>
                      <m:sSup>
                        <m:sSupPr>
                          <m:ctrlPr>
                            <a:rPr lang="en-CA"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ℒ</m:t>
                          </m:r>
                        </m:e>
                        <m:sup>
                          <m:r>
                            <a:rPr lang="en-CA" sz="2400" b="0" i="1" smtClean="0">
                              <a:latin typeface="Cambria Math" panose="02040503050406030204" pitchFamily="18" charset="0"/>
                              <a:ea typeface="Cambria Math" panose="02040503050406030204" pitchFamily="18" charset="0"/>
                            </a:rPr>
                            <m:t>2</m:t>
                          </m:r>
                        </m:sup>
                      </m:sSup>
                      <m:r>
                        <a:rPr lang="en-CA" sz="2400" b="0" i="1" smtClean="0">
                          <a:latin typeface="Cambria Math" panose="02040503050406030204" pitchFamily="18" charset="0"/>
                          <a:ea typeface="Cambria Math" panose="02040503050406030204" pitchFamily="18" charset="0"/>
                        </a:rPr>
                        <m:t>+</m:t>
                      </m:r>
                      <m:sSup>
                        <m:sSupPr>
                          <m:ctrlPr>
                            <a:rPr lang="en-CA"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ℒ</m:t>
                          </m:r>
                        </m:e>
                        <m:sup>
                          <m:r>
                            <a:rPr lang="en-CA" sz="2400" b="0" i="1" smtClean="0">
                              <a:latin typeface="Cambria Math" panose="02040503050406030204" pitchFamily="18" charset="0"/>
                              <a:ea typeface="Cambria Math" panose="02040503050406030204" pitchFamily="18" charset="0"/>
                            </a:rPr>
                            <m:t>3</m:t>
                          </m:r>
                        </m:sup>
                      </m:sSup>
                    </m:oMath>
                  </m:oMathPara>
                </a14:m>
                <a:endParaRPr lang="en-US" sz="2400" dirty="0"/>
              </a:p>
              <a:p>
                <a:pPr marL="0" indent="0">
                  <a:buNone/>
                </a:pPr>
                <a:r>
                  <a:rPr lang="en-US" sz="2400" u="sng" dirty="0"/>
                  <a:t>Layer 1</a:t>
                </a:r>
              </a:p>
              <a:p>
                <a:pPr marL="0" indent="0">
                  <a:buNone/>
                </a:pPr>
                <a14:m>
                  <m:oMathPara xmlns:m="http://schemas.openxmlformats.org/officeDocument/2006/math">
                    <m:oMathParaPr>
                      <m:jc m:val="centerGroup"/>
                    </m:oMathParaPr>
                    <m:oMath xmlns:m="http://schemas.openxmlformats.org/officeDocument/2006/math">
                      <m:sSup>
                        <m:sSupPr>
                          <m:ctrlPr>
                            <a:rPr lang="en-CA"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ℒ</m:t>
                          </m:r>
                        </m:e>
                        <m:sup>
                          <m:r>
                            <a:rPr lang="en-CA" sz="2400" b="0" i="1" smtClean="0">
                              <a:latin typeface="Cambria Math" panose="02040503050406030204" pitchFamily="18" charset="0"/>
                              <a:ea typeface="Cambria Math" panose="02040503050406030204" pitchFamily="18" charset="0"/>
                            </a:rPr>
                            <m:t>1</m:t>
                          </m:r>
                        </m:sup>
                      </m:sSup>
                      <m:r>
                        <a:rPr lang="en-CA" sz="2400" b="0" i="1" smtClean="0">
                          <a:latin typeface="Cambria Math" panose="02040503050406030204" pitchFamily="18" charset="0"/>
                          <a:ea typeface="Cambria Math" panose="02040503050406030204" pitchFamily="18" charset="0"/>
                        </a:rPr>
                        <m:t>=</m:t>
                      </m:r>
                      <m:sSub>
                        <m:sSubPr>
                          <m:ctrlPr>
                            <a:rPr lang="en-CA"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CA" sz="2400" b="0" i="1" smtClean="0">
                              <a:latin typeface="Cambria Math" panose="02040503050406030204" pitchFamily="18" charset="0"/>
                              <a:ea typeface="Cambria Math" panose="02040503050406030204" pitchFamily="18" charset="0"/>
                            </a:rPr>
                            <m:t>𝑟𝑝𝑛</m:t>
                          </m:r>
                        </m:sub>
                      </m:sSub>
                    </m:oMath>
                  </m:oMathPara>
                </a14:m>
                <a:endParaRPr lang="en-US" sz="2400" dirty="0"/>
              </a:p>
              <a:p>
                <a:pPr marL="0" indent="0">
                  <a:buNone/>
                </a:pPr>
                <a:r>
                  <a:rPr lang="en-US" sz="2400" u="sng" dirty="0"/>
                  <a:t>Layer 2</a:t>
                </a:r>
              </a:p>
              <a:p>
                <a:pPr marL="0" indent="0">
                  <a:buNone/>
                </a:pPr>
                <a14:m>
                  <m:oMathPara xmlns:m="http://schemas.openxmlformats.org/officeDocument/2006/math">
                    <m:oMathParaPr>
                      <m:jc m:val="centerGroup"/>
                    </m:oMathParaPr>
                    <m:oMath xmlns:m="http://schemas.openxmlformats.org/officeDocument/2006/math">
                      <m:sSup>
                        <m:sSupPr>
                          <m:ctrlPr>
                            <a:rPr lang="en-CA"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ℒ</m:t>
                          </m:r>
                        </m:e>
                        <m:sup>
                          <m:r>
                            <a:rPr lang="en-CA" sz="2400" b="0" i="1" smtClean="0">
                              <a:latin typeface="Cambria Math" panose="02040503050406030204" pitchFamily="18" charset="0"/>
                              <a:ea typeface="Cambria Math" panose="02040503050406030204" pitchFamily="18" charset="0"/>
                            </a:rPr>
                            <m:t>2</m:t>
                          </m:r>
                        </m:sup>
                      </m:sSup>
                      <m:r>
                        <a:rPr lang="en-CA" sz="2400" b="0" i="1" smtClean="0">
                          <a:latin typeface="Cambria Math" panose="02040503050406030204" pitchFamily="18" charset="0"/>
                          <a:ea typeface="Cambria Math" panose="02040503050406030204" pitchFamily="18" charset="0"/>
                        </a:rPr>
                        <m:t>=</m:t>
                      </m:r>
                      <m:nary>
                        <m:naryPr>
                          <m:chr m:val="∑"/>
                          <m:supHide m:val="on"/>
                          <m:ctrlPr>
                            <a:rPr lang="en-CA" sz="2400" b="0" i="1" smtClean="0">
                              <a:latin typeface="Cambria Math" panose="02040503050406030204" pitchFamily="18" charset="0"/>
                              <a:ea typeface="Cambria Math" panose="02040503050406030204" pitchFamily="18" charset="0"/>
                            </a:rPr>
                          </m:ctrlPr>
                        </m:naryPr>
                        <m:sub>
                          <m:r>
                            <m:rPr>
                              <m:brk m:alnAt="7"/>
                            </m:rPr>
                            <a:rPr lang="en-CA" sz="2400" b="0" i="1" smtClean="0">
                              <a:latin typeface="Cambria Math" panose="02040503050406030204" pitchFamily="18" charset="0"/>
                              <a:ea typeface="Cambria Math" panose="02040503050406030204" pitchFamily="18" charset="0"/>
                            </a:rPr>
                            <m:t>𝑖</m:t>
                          </m:r>
                        </m:sub>
                        <m:sup/>
                        <m:e>
                          <m:sSubSup>
                            <m:sSubSupPr>
                              <m:ctrlPr>
                                <a:rPr lang="en-CA" sz="2400" b="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ℒ</m:t>
                              </m:r>
                            </m:e>
                            <m:sub>
                              <m:r>
                                <a:rPr lang="en-CA" sz="2400" b="0" i="1" smtClean="0">
                                  <a:latin typeface="Cambria Math" panose="02040503050406030204" pitchFamily="18" charset="0"/>
                                  <a:ea typeface="Cambria Math" panose="02040503050406030204" pitchFamily="18" charset="0"/>
                                </a:rPr>
                                <m:t>𝑑𝑒𝑡</m:t>
                              </m:r>
                            </m:sub>
                            <m:sup>
                              <m:r>
                                <a:rPr lang="en-CA" sz="2400" b="0" i="1" smtClean="0">
                                  <a:latin typeface="Cambria Math" panose="02040503050406030204" pitchFamily="18" charset="0"/>
                                  <a:ea typeface="Cambria Math" panose="02040503050406030204" pitchFamily="18" charset="0"/>
                                </a:rPr>
                                <m:t>2</m:t>
                              </m:r>
                            </m:sup>
                          </m:sSubSup>
                          <m:d>
                            <m:dPr>
                              <m:ctrlPr>
                                <a:rPr lang="en-CA" sz="2400" b="0" i="1" smtClean="0">
                                  <a:latin typeface="Cambria Math" panose="02040503050406030204" pitchFamily="18" charset="0"/>
                                  <a:ea typeface="Cambria Math" panose="02040503050406030204" pitchFamily="18" charset="0"/>
                                </a:rPr>
                              </m:ctrlPr>
                            </m:dPr>
                            <m:e>
                              <m:r>
                                <a:rPr lang="en-CA" sz="2400" b="0" i="1" smtClean="0">
                                  <a:latin typeface="Cambria Math" panose="02040503050406030204" pitchFamily="18" charset="0"/>
                                  <a:ea typeface="Cambria Math" panose="02040503050406030204" pitchFamily="18" charset="0"/>
                                </a:rPr>
                                <m:t>𝑖</m:t>
                              </m:r>
                            </m:e>
                          </m:d>
                          <m:r>
                            <a:rPr lang="en-CA" sz="2400" b="0" i="1" smtClean="0">
                              <a:latin typeface="Cambria Math" panose="02040503050406030204" pitchFamily="18" charset="0"/>
                              <a:ea typeface="Cambria Math" panose="02040503050406030204" pitchFamily="18" charset="0"/>
                            </a:rPr>
                            <m:t>+</m:t>
                          </m:r>
                          <m:sSubSup>
                            <m:sSubSupPr>
                              <m:ctrlPr>
                                <a:rPr lang="en-CA"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ℒ</m:t>
                              </m:r>
                            </m:e>
                            <m:sub>
                              <m:r>
                                <a:rPr lang="en-CA" sz="2400" b="0" i="1" smtClean="0">
                                  <a:latin typeface="Cambria Math" panose="02040503050406030204" pitchFamily="18" charset="0"/>
                                  <a:ea typeface="Cambria Math" panose="02040503050406030204" pitchFamily="18" charset="0"/>
                                </a:rPr>
                                <m:t>𝑝𝑎𝑟𝑡𝑠</m:t>
                              </m:r>
                            </m:sub>
                            <m:sup>
                              <m:r>
                                <a:rPr lang="en-CA" sz="2400" i="1">
                                  <a:latin typeface="Cambria Math" panose="02040503050406030204" pitchFamily="18" charset="0"/>
                                  <a:ea typeface="Cambria Math" panose="02040503050406030204" pitchFamily="18" charset="0"/>
                                </a:rPr>
                                <m:t>2</m:t>
                              </m:r>
                            </m:sup>
                          </m:sSubSup>
                          <m:d>
                            <m:dPr>
                              <m:ctrlPr>
                                <a:rPr lang="en-CA" sz="2400" i="1">
                                  <a:latin typeface="Cambria Math" panose="02040503050406030204" pitchFamily="18" charset="0"/>
                                  <a:ea typeface="Cambria Math" panose="02040503050406030204" pitchFamily="18" charset="0"/>
                                </a:rPr>
                              </m:ctrlPr>
                            </m:dPr>
                            <m:e>
                              <m:r>
                                <a:rPr lang="en-CA" sz="2400" i="1">
                                  <a:latin typeface="Cambria Math" panose="02040503050406030204" pitchFamily="18" charset="0"/>
                                  <a:ea typeface="Cambria Math" panose="02040503050406030204" pitchFamily="18" charset="0"/>
                                </a:rPr>
                                <m:t>𝑖</m:t>
                              </m:r>
                            </m:e>
                          </m:d>
                        </m:e>
                      </m:nary>
                    </m:oMath>
                  </m:oMathPara>
                </a14:m>
                <a:endParaRPr lang="en-US" sz="2400" dirty="0"/>
              </a:p>
              <a:p>
                <a:pPr marL="0" indent="0">
                  <a:buNone/>
                </a:pPr>
                <a:r>
                  <a:rPr lang="en-US" sz="2400" u="sng" dirty="0"/>
                  <a:t>Layer 3</a:t>
                </a:r>
              </a:p>
              <a:p>
                <a:pPr marL="0" indent="0">
                  <a:buNone/>
                </a:pPr>
                <a14:m>
                  <m:oMathPara xmlns:m="http://schemas.openxmlformats.org/officeDocument/2006/math">
                    <m:oMathParaPr>
                      <m:jc m:val="centerGroup"/>
                    </m:oMathParaPr>
                    <m:oMath xmlns:m="http://schemas.openxmlformats.org/officeDocument/2006/math">
                      <m:sSup>
                        <m:sSupPr>
                          <m:ctrlPr>
                            <a:rPr lang="en-CA"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ℒ</m:t>
                          </m:r>
                        </m:e>
                        <m:sup>
                          <m:r>
                            <a:rPr lang="en-CA" sz="2400" b="0" i="1" smtClean="0">
                              <a:latin typeface="Cambria Math" panose="02040503050406030204" pitchFamily="18" charset="0"/>
                              <a:ea typeface="Cambria Math" panose="02040503050406030204" pitchFamily="18" charset="0"/>
                            </a:rPr>
                            <m:t>3</m:t>
                          </m:r>
                        </m:sup>
                      </m:sSup>
                      <m:r>
                        <a:rPr lang="en-CA" sz="2400" i="1">
                          <a:latin typeface="Cambria Math" panose="02040503050406030204" pitchFamily="18" charset="0"/>
                          <a:ea typeface="Cambria Math" panose="02040503050406030204" pitchFamily="18" charset="0"/>
                        </a:rPr>
                        <m:t>=</m:t>
                      </m:r>
                      <m:nary>
                        <m:naryPr>
                          <m:chr m:val="∑"/>
                          <m:supHide m:val="on"/>
                          <m:ctrlPr>
                            <a:rPr lang="en-CA" sz="2400" i="1">
                              <a:latin typeface="Cambria Math" panose="02040503050406030204" pitchFamily="18" charset="0"/>
                              <a:ea typeface="Cambria Math" panose="02040503050406030204" pitchFamily="18" charset="0"/>
                            </a:rPr>
                          </m:ctrlPr>
                        </m:naryPr>
                        <m:sub>
                          <m:r>
                            <m:rPr>
                              <m:brk m:alnAt="7"/>
                            </m:rPr>
                            <a:rPr lang="en-CA" sz="2400" i="1">
                              <a:latin typeface="Cambria Math" panose="02040503050406030204" pitchFamily="18" charset="0"/>
                              <a:ea typeface="Cambria Math" panose="02040503050406030204" pitchFamily="18" charset="0"/>
                            </a:rPr>
                            <m:t>𝑖</m:t>
                          </m:r>
                        </m:sub>
                        <m:sup/>
                        <m:e>
                          <m:sSubSup>
                            <m:sSubSupPr>
                              <m:ctrlPr>
                                <a:rPr lang="en-CA"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ℒ</m:t>
                              </m:r>
                            </m:e>
                            <m:sub>
                              <m:r>
                                <a:rPr lang="en-CA" sz="2400" i="1">
                                  <a:latin typeface="Cambria Math" panose="02040503050406030204" pitchFamily="18" charset="0"/>
                                  <a:ea typeface="Cambria Math" panose="02040503050406030204" pitchFamily="18" charset="0"/>
                                </a:rPr>
                                <m:t>𝑑𝑒𝑡</m:t>
                              </m:r>
                            </m:sub>
                            <m:sup>
                              <m:r>
                                <a:rPr lang="en-CA" sz="2400" b="0" i="1" smtClean="0">
                                  <a:latin typeface="Cambria Math" panose="02040503050406030204" pitchFamily="18" charset="0"/>
                                  <a:ea typeface="Cambria Math" panose="02040503050406030204" pitchFamily="18" charset="0"/>
                                </a:rPr>
                                <m:t>3</m:t>
                              </m:r>
                            </m:sup>
                          </m:sSubSup>
                          <m:d>
                            <m:dPr>
                              <m:ctrlPr>
                                <a:rPr lang="en-CA" sz="2400" i="1">
                                  <a:latin typeface="Cambria Math" panose="02040503050406030204" pitchFamily="18" charset="0"/>
                                  <a:ea typeface="Cambria Math" panose="02040503050406030204" pitchFamily="18" charset="0"/>
                                </a:rPr>
                              </m:ctrlPr>
                            </m:dPr>
                            <m:e>
                              <m:r>
                                <a:rPr lang="en-CA" sz="2400" i="1">
                                  <a:latin typeface="Cambria Math" panose="02040503050406030204" pitchFamily="18" charset="0"/>
                                  <a:ea typeface="Cambria Math" panose="02040503050406030204" pitchFamily="18" charset="0"/>
                                </a:rPr>
                                <m:t>𝑖</m:t>
                              </m:r>
                            </m:e>
                          </m:d>
                          <m:r>
                            <a:rPr lang="en-CA" sz="2400" i="1">
                              <a:latin typeface="Cambria Math" panose="02040503050406030204" pitchFamily="18" charset="0"/>
                              <a:ea typeface="Cambria Math" panose="02040503050406030204" pitchFamily="18" charset="0"/>
                            </a:rPr>
                            <m:t>+</m:t>
                          </m:r>
                          <m:sSubSup>
                            <m:sSubSupPr>
                              <m:ctrlPr>
                                <a:rPr lang="en-CA"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ℒ</m:t>
                              </m:r>
                            </m:e>
                            <m:sub>
                              <m:r>
                                <a:rPr lang="en-CA" sz="2400" i="1">
                                  <a:latin typeface="Cambria Math" panose="02040503050406030204" pitchFamily="18" charset="0"/>
                                  <a:ea typeface="Cambria Math" panose="02040503050406030204" pitchFamily="18" charset="0"/>
                                </a:rPr>
                                <m:t>𝑝𝑎𝑟𝑡𝑠</m:t>
                              </m:r>
                            </m:sub>
                            <m:sup>
                              <m:r>
                                <a:rPr lang="en-CA" sz="2400" b="0" i="1" smtClean="0">
                                  <a:latin typeface="Cambria Math" panose="02040503050406030204" pitchFamily="18" charset="0"/>
                                  <a:ea typeface="Cambria Math" panose="02040503050406030204" pitchFamily="18" charset="0"/>
                                </a:rPr>
                                <m:t>3</m:t>
                              </m:r>
                            </m:sup>
                          </m:sSubSup>
                          <m:d>
                            <m:dPr>
                              <m:ctrlPr>
                                <a:rPr lang="en-CA" sz="2400" i="1">
                                  <a:latin typeface="Cambria Math" panose="02040503050406030204" pitchFamily="18" charset="0"/>
                                  <a:ea typeface="Cambria Math" panose="02040503050406030204" pitchFamily="18" charset="0"/>
                                </a:rPr>
                              </m:ctrlPr>
                            </m:dPr>
                            <m:e>
                              <m:r>
                                <a:rPr lang="en-CA" sz="2400" i="1">
                                  <a:latin typeface="Cambria Math" panose="02040503050406030204" pitchFamily="18" charset="0"/>
                                  <a:ea typeface="Cambria Math" panose="02040503050406030204" pitchFamily="18" charset="0"/>
                                </a:rPr>
                                <m:t>𝑖</m:t>
                              </m:r>
                            </m:e>
                          </m:d>
                          <m:r>
                            <a:rPr lang="en-CA" sz="2400" b="0" i="1" smtClean="0">
                              <a:latin typeface="Cambria Math" panose="02040503050406030204" pitchFamily="18" charset="0"/>
                              <a:ea typeface="Cambria Math" panose="02040503050406030204" pitchFamily="18" charset="0"/>
                            </a:rPr>
                            <m:t>+</m:t>
                          </m:r>
                          <m:sSub>
                            <m:sSubPr>
                              <m:ctrlPr>
                                <a:rPr lang="en-CA"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CA" sz="2400" b="0" i="1" smtClean="0">
                                  <a:latin typeface="Cambria Math" panose="02040503050406030204" pitchFamily="18" charset="0"/>
                                  <a:ea typeface="Cambria Math" panose="02040503050406030204" pitchFamily="18" charset="0"/>
                                </a:rPr>
                                <m:t>𝑣𝑖𝑠</m:t>
                              </m:r>
                            </m:sub>
                          </m:sSub>
                          <m:d>
                            <m:dPr>
                              <m:ctrlPr>
                                <a:rPr lang="en-CA" sz="2400" b="0" i="1" smtClean="0">
                                  <a:latin typeface="Cambria Math" panose="02040503050406030204" pitchFamily="18" charset="0"/>
                                  <a:ea typeface="Cambria Math" panose="02040503050406030204" pitchFamily="18" charset="0"/>
                                </a:rPr>
                              </m:ctrlPr>
                            </m:dPr>
                            <m:e>
                              <m:r>
                                <a:rPr lang="en-CA" sz="2400" b="0" i="1" smtClean="0">
                                  <a:latin typeface="Cambria Math" panose="02040503050406030204" pitchFamily="18" charset="0"/>
                                  <a:ea typeface="Cambria Math" panose="02040503050406030204" pitchFamily="18" charset="0"/>
                                </a:rPr>
                                <m:t>𝑖</m:t>
                              </m:r>
                            </m:e>
                          </m:d>
                          <m:r>
                            <a:rPr lang="en-CA" sz="2400" b="0" i="1" smtClean="0">
                              <a:latin typeface="Cambria Math" panose="02040503050406030204" pitchFamily="18" charset="0"/>
                              <a:ea typeface="Cambria Math" panose="02040503050406030204" pitchFamily="18" charset="0"/>
                            </a:rPr>
                            <m:t>+</m:t>
                          </m:r>
                          <m:sSub>
                            <m:sSubPr>
                              <m:ctrlPr>
                                <a:rPr lang="en-CA"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CA" sz="2400" b="0" i="1" smtClean="0">
                                  <a:latin typeface="Cambria Math" panose="02040503050406030204" pitchFamily="18" charset="0"/>
                                  <a:ea typeface="Cambria Math" panose="02040503050406030204" pitchFamily="18" charset="0"/>
                                </a:rPr>
                                <m:t>𝑡𝑒𝑚𝑝</m:t>
                              </m:r>
                            </m:sub>
                          </m:sSub>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𝑖</m:t>
                          </m:r>
                          <m:r>
                            <a:rPr lang="en-CA" sz="2400" b="0" i="1" smtClean="0">
                              <a:latin typeface="Cambria Math" panose="02040503050406030204" pitchFamily="18" charset="0"/>
                              <a:ea typeface="Cambria Math" panose="02040503050406030204" pitchFamily="18" charset="0"/>
                            </a:rPr>
                            <m:t>)</m:t>
                          </m:r>
                        </m:e>
                      </m:nary>
                    </m:oMath>
                  </m:oMathPara>
                </a14:m>
                <a:endParaRPr lang="en-US" sz="2400" dirty="0"/>
              </a:p>
              <a:p>
                <a:pPr marL="0" indent="0">
                  <a:buNone/>
                </a:pPr>
                <a:r>
                  <a:rPr lang="en-US" sz="2400" dirty="0"/>
                  <a:t>Where i is the index of the proposed region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90688"/>
                <a:ext cx="10515600" cy="4575175"/>
              </a:xfrm>
              <a:blipFill rotWithShape="0">
                <a:blip r:embed="rId3"/>
                <a:stretch>
                  <a:fillRect l="-928" t="-1864" b="-1997"/>
                </a:stretch>
              </a:blipFill>
            </p:spPr>
            <p:txBody>
              <a:bodyPr/>
              <a:lstStyle/>
              <a:p>
                <a:r>
                  <a:rPr lang="en-US">
                    <a:noFill/>
                  </a:rPr>
                  <a:t> </a:t>
                </a:r>
              </a:p>
            </p:txBody>
          </p:sp>
        </mc:Fallback>
      </mc:AlternateContent>
    </p:spTree>
    <p:extLst>
      <p:ext uri="{BB962C8B-B14F-4D97-AF65-F5344CB8AC3E}">
        <p14:creationId xmlns:p14="http://schemas.microsoft.com/office/powerpoint/2010/main" val="304467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Loss Functions – Specifics - RPN</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838200" y="1825625"/>
                <a:ext cx="5181600" cy="2271362"/>
              </a:xfrm>
            </p:spPr>
            <p:txBody>
              <a:bodyPr>
                <a:normAutofit fontScale="62500" lnSpcReduction="20000"/>
              </a:bodyPr>
              <a:lstStyle/>
              <a:p>
                <a:pPr marL="0" indent="0">
                  <a:buNone/>
                </a:pPr>
                <a:r>
                  <a:rPr lang="en-CA" u="sng" dirty="0" smtClean="0"/>
                  <a:t>RPN Loss – From Faster RCNN</a:t>
                </a:r>
              </a:p>
              <a:p>
                <a:pPr marL="0" indent="0">
                  <a:buNone/>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CA" i="1">
                              <a:latin typeface="Cambria Math" panose="02040503050406030204" pitchFamily="18" charset="0"/>
                              <a:ea typeface="Cambria Math" panose="02040503050406030204" pitchFamily="18" charset="0"/>
                            </a:rPr>
                            <m:t>𝑟𝑝𝑛</m:t>
                          </m:r>
                        </m:sub>
                      </m:sSub>
                      <m:d>
                        <m:dPr>
                          <m:ctrlPr>
                            <a:rPr lang="en-CA" b="0" i="1" smtClean="0">
                              <a:latin typeface="Cambria Math" panose="02040503050406030204" pitchFamily="18" charset="0"/>
                              <a:ea typeface="Cambria Math" panose="02040503050406030204" pitchFamily="18" charset="0"/>
                            </a:rPr>
                          </m:ctrlPr>
                        </m:dPr>
                        <m:e>
                          <m:d>
                            <m:dPr>
                              <m:begChr m:val="{"/>
                              <m:endChr m:val="}"/>
                              <m:ctrlPr>
                                <a:rPr lang="en-CA" b="0" i="1" smtClean="0">
                                  <a:latin typeface="Cambria Math" panose="02040503050406030204" pitchFamily="18" charset="0"/>
                                  <a:ea typeface="Cambria Math" panose="02040503050406030204" pitchFamily="18" charset="0"/>
                                </a:rPr>
                              </m:ctrlPr>
                            </m:dPr>
                            <m:e>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𝑝</m:t>
                                  </m:r>
                                </m:e>
                                <m:sub>
                                  <m:r>
                                    <a:rPr lang="en-CA" b="0" i="1" smtClean="0">
                                      <a:latin typeface="Cambria Math" panose="02040503050406030204" pitchFamily="18" charset="0"/>
                                      <a:ea typeface="Cambria Math" panose="02040503050406030204" pitchFamily="18" charset="0"/>
                                    </a:rPr>
                                    <m:t>𝑖</m:t>
                                  </m:r>
                                </m:sub>
                              </m:sSub>
                            </m:e>
                          </m:d>
                          <m:r>
                            <a:rPr lang="en-CA" b="0" i="1" smtClean="0">
                              <a:latin typeface="Cambria Math" panose="02040503050406030204" pitchFamily="18" charset="0"/>
                              <a:ea typeface="Cambria Math" panose="02040503050406030204" pitchFamily="18" charset="0"/>
                            </a:rPr>
                            <m:t>,</m:t>
                          </m:r>
                          <m:d>
                            <m:dPr>
                              <m:begChr m:val="{"/>
                              <m:endChr m:val="}"/>
                              <m:ctrlPr>
                                <a:rPr lang="en-CA" b="0" i="1" smtClean="0">
                                  <a:latin typeface="Cambria Math" panose="02040503050406030204" pitchFamily="18" charset="0"/>
                                  <a:ea typeface="Cambria Math" panose="02040503050406030204" pitchFamily="18" charset="0"/>
                                </a:rPr>
                              </m:ctrlPr>
                            </m:dPr>
                            <m:e>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𝑡</m:t>
                                  </m:r>
                                </m:e>
                                <m:sub>
                                  <m:r>
                                    <a:rPr lang="en-CA" b="0" i="1" smtClean="0">
                                      <a:latin typeface="Cambria Math" panose="02040503050406030204" pitchFamily="18" charset="0"/>
                                      <a:ea typeface="Cambria Math" panose="02040503050406030204" pitchFamily="18" charset="0"/>
                                    </a:rPr>
                                    <m:t>𝑖</m:t>
                                  </m:r>
                                </m:sub>
                              </m:sSub>
                            </m:e>
                          </m:d>
                        </m:e>
                      </m:d>
                      <m:r>
                        <a:rPr lang="en-CA" b="0" i="1" smtClean="0">
                          <a:latin typeface="Cambria Math" panose="02040503050406030204" pitchFamily="18" charset="0"/>
                          <a:ea typeface="Cambria Math" panose="02040503050406030204" pitchFamily="18" charset="0"/>
                        </a:rPr>
                        <m:t>= </m:t>
                      </m:r>
                      <m:f>
                        <m:fPr>
                          <m:ctrlPr>
                            <a:rPr lang="en-CA" b="0" i="1" smtClean="0">
                              <a:latin typeface="Cambria Math" panose="02040503050406030204" pitchFamily="18" charset="0"/>
                              <a:ea typeface="Cambria Math" panose="02040503050406030204" pitchFamily="18" charset="0"/>
                            </a:rPr>
                          </m:ctrlPr>
                        </m:fPr>
                        <m:num>
                          <m:r>
                            <a:rPr lang="en-CA" b="0" i="1" smtClean="0">
                              <a:latin typeface="Cambria Math" panose="02040503050406030204" pitchFamily="18" charset="0"/>
                              <a:ea typeface="Cambria Math" panose="02040503050406030204" pitchFamily="18" charset="0"/>
                            </a:rPr>
                            <m:t>1</m:t>
                          </m:r>
                        </m:num>
                        <m:den>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𝑁</m:t>
                              </m:r>
                            </m:e>
                            <m:sub>
                              <m:r>
                                <a:rPr lang="en-CA" b="0" i="1" smtClean="0">
                                  <a:latin typeface="Cambria Math" panose="02040503050406030204" pitchFamily="18" charset="0"/>
                                  <a:ea typeface="Cambria Math" panose="02040503050406030204" pitchFamily="18" charset="0"/>
                                </a:rPr>
                                <m:t>𝑐𝑙𝑠</m:t>
                              </m:r>
                            </m:sub>
                          </m:sSub>
                        </m:den>
                      </m:f>
                      <m:nary>
                        <m:naryPr>
                          <m:chr m:val="∑"/>
                          <m:supHide m:val="on"/>
                          <m:ctrlPr>
                            <a:rPr lang="en-CA" i="1" smtClean="0">
                              <a:latin typeface="Cambria Math" panose="02040503050406030204" pitchFamily="18" charset="0"/>
                              <a:ea typeface="Cambria Math" panose="02040503050406030204" pitchFamily="18" charset="0"/>
                            </a:rPr>
                          </m:ctrlPr>
                        </m:naryPr>
                        <m:sub>
                          <m:r>
                            <m:rPr>
                              <m:brk m:alnAt="7"/>
                            </m:rPr>
                            <a:rPr lang="en-CA" i="1">
                              <a:latin typeface="Cambria Math" panose="02040503050406030204" pitchFamily="18" charset="0"/>
                              <a:ea typeface="Cambria Math" panose="02040503050406030204" pitchFamily="18" charset="0"/>
                            </a:rPr>
                            <m:t>𝑖</m:t>
                          </m:r>
                        </m:sub>
                        <m:sup/>
                        <m:e>
                          <m:sSub>
                            <m:sSubPr>
                              <m:ctrlPr>
                                <a:rPr lang="en-CA"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CA" b="0" i="1" smtClean="0">
                                  <a:latin typeface="Cambria Math" panose="02040503050406030204" pitchFamily="18" charset="0"/>
                                  <a:ea typeface="Cambria Math" panose="02040503050406030204" pitchFamily="18" charset="0"/>
                                </a:rPr>
                                <m:t>𝑐𝑙𝑠</m:t>
                              </m:r>
                            </m:sub>
                          </m:sSub>
                          <m:r>
                            <a:rPr lang="en-CA" b="0" i="1" smtClean="0">
                              <a:latin typeface="Cambria Math" panose="02040503050406030204" pitchFamily="18" charset="0"/>
                              <a:ea typeface="Cambria Math" panose="02040503050406030204" pitchFamily="18" charset="0"/>
                            </a:rPr>
                            <m:t>(</m:t>
                          </m:r>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Sub>
                          <m:r>
                            <a:rPr lang="en-CA" b="0" i="1" smtClean="0">
                              <a:latin typeface="Cambria Math" panose="02040503050406030204" pitchFamily="18" charset="0"/>
                              <a:ea typeface="Cambria Math" panose="02040503050406030204" pitchFamily="18" charset="0"/>
                            </a:rPr>
                            <m:t>,</m:t>
                          </m:r>
                          <m:r>
                            <a:rPr lang="en-CA" i="1" smtClean="0">
                              <a:latin typeface="Cambria Math" panose="02040503050406030204" pitchFamily="18" charset="0"/>
                              <a:ea typeface="Cambria Math" panose="02040503050406030204" pitchFamily="18" charset="0"/>
                            </a:rPr>
                            <m:t> </m:t>
                          </m:r>
                          <m:sSubSup>
                            <m:sSubSupPr>
                              <m:ctrlPr>
                                <a:rPr lang="en-CA"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𝑝</m:t>
                              </m:r>
                            </m:e>
                            <m:sub>
                              <m:r>
                                <a:rPr lang="en-CA" b="0" i="1" smtClean="0">
                                  <a:latin typeface="Cambria Math" panose="02040503050406030204" pitchFamily="18" charset="0"/>
                                  <a:ea typeface="Cambria Math" panose="02040503050406030204" pitchFamily="18" charset="0"/>
                                </a:rPr>
                                <m:t>𝑖</m:t>
                              </m:r>
                            </m:sub>
                            <m:sup>
                              <m:r>
                                <a:rPr lang="en-CA" i="1" smtClean="0">
                                  <a:latin typeface="Cambria Math" panose="02040503050406030204" pitchFamily="18" charset="0"/>
                                  <a:ea typeface="Cambria Math" panose="02040503050406030204" pitchFamily="18" charset="0"/>
                                </a:rPr>
                                <m:t>∗</m:t>
                              </m:r>
                            </m:sup>
                          </m:sSubSup>
                          <m:r>
                            <a:rPr lang="en-CA" b="0" i="1" smtClean="0">
                              <a:latin typeface="Cambria Math" panose="02040503050406030204" pitchFamily="18" charset="0"/>
                              <a:ea typeface="Cambria Math" panose="02040503050406030204" pitchFamily="18" charset="0"/>
                            </a:rPr>
                            <m:t>)</m:t>
                          </m:r>
                          <m:r>
                            <a:rPr lang="en-CA" i="1" smtClean="0">
                              <a:latin typeface="Cambria Math" panose="02040503050406030204" pitchFamily="18" charset="0"/>
                              <a:ea typeface="Cambria Math" panose="02040503050406030204" pitchFamily="18" charset="0"/>
                            </a:rPr>
                            <m:t> </m:t>
                          </m:r>
                        </m:e>
                      </m:nary>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𝜆</m:t>
                      </m:r>
                      <m:f>
                        <m:fPr>
                          <m:ctrlPr>
                            <a:rPr lang="en-CA" i="1">
                              <a:latin typeface="Cambria Math" panose="02040503050406030204" pitchFamily="18" charset="0"/>
                              <a:ea typeface="Cambria Math" panose="02040503050406030204" pitchFamily="18" charset="0"/>
                            </a:rPr>
                          </m:ctrlPr>
                        </m:fPr>
                        <m:num>
                          <m:r>
                            <a:rPr lang="en-CA" i="1">
                              <a:latin typeface="Cambria Math" panose="02040503050406030204" pitchFamily="18" charset="0"/>
                              <a:ea typeface="Cambria Math" panose="02040503050406030204" pitchFamily="18" charset="0"/>
                            </a:rPr>
                            <m:t>1</m:t>
                          </m:r>
                        </m:num>
                        <m:den>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𝑁</m:t>
                              </m:r>
                            </m:e>
                            <m:sub>
                              <m:r>
                                <a:rPr lang="en-CA" i="1">
                                  <a:latin typeface="Cambria Math" panose="02040503050406030204" pitchFamily="18" charset="0"/>
                                  <a:ea typeface="Cambria Math" panose="02040503050406030204" pitchFamily="18" charset="0"/>
                                </a:rPr>
                                <m:t>𝑟𝑒𝑔</m:t>
                              </m:r>
                            </m:sub>
                          </m:sSub>
                        </m:den>
                      </m:f>
                      <m:nary>
                        <m:naryPr>
                          <m:chr m:val="∑"/>
                          <m:supHide m:val="on"/>
                          <m:ctrlPr>
                            <a:rPr lang="en-CA" i="1">
                              <a:latin typeface="Cambria Math" panose="02040503050406030204" pitchFamily="18" charset="0"/>
                              <a:ea typeface="Cambria Math" panose="02040503050406030204" pitchFamily="18" charset="0"/>
                            </a:rPr>
                          </m:ctrlPr>
                        </m:naryPr>
                        <m:sub>
                          <m:r>
                            <m:rPr>
                              <m:brk m:alnAt="7"/>
                            </m:rPr>
                            <a:rPr lang="en-CA" i="1">
                              <a:latin typeface="Cambria Math" panose="02040503050406030204" pitchFamily="18" charset="0"/>
                              <a:ea typeface="Cambria Math" panose="02040503050406030204" pitchFamily="18" charset="0"/>
                            </a:rPr>
                            <m:t>𝑖</m:t>
                          </m:r>
                        </m:sub>
                        <m:sup/>
                        <m:e>
                          <m:sSubSup>
                            <m:sSubSupPr>
                              <m:ctrlPr>
                                <a:rPr lang="en-CA" i="1">
                                  <a:latin typeface="Cambria Math" panose="02040503050406030204" pitchFamily="18" charset="0"/>
                                  <a:ea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up>
                              <m:r>
                                <a:rPr lang="en-CA" i="1">
                                  <a:latin typeface="Cambria Math" panose="02040503050406030204" pitchFamily="18" charset="0"/>
                                  <a:ea typeface="Cambria Math" panose="02040503050406030204" pitchFamily="18" charset="0"/>
                                </a:rPr>
                                <m:t>∗</m:t>
                              </m:r>
                            </m:sup>
                          </m:sSubSup>
                          <m:sSub>
                            <m:sSubPr>
                              <m:ctrlPr>
                                <a:rPr lang="en-CA"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CA" i="1">
                                  <a:latin typeface="Cambria Math" panose="02040503050406030204" pitchFamily="18" charset="0"/>
                                  <a:ea typeface="Cambria Math" panose="02040503050406030204" pitchFamily="18" charset="0"/>
                                </a:rPr>
                                <m:t>𝑟𝑒𝑔</m:t>
                              </m:r>
                            </m:sub>
                          </m:sSub>
                          <m:r>
                            <a:rPr lang="en-CA" i="1">
                              <a:latin typeface="Cambria Math" panose="02040503050406030204" pitchFamily="18" charset="0"/>
                              <a:ea typeface="Cambria Math" panose="02040503050406030204" pitchFamily="18" charset="0"/>
                            </a:rPr>
                            <m:t>(</m:t>
                          </m:r>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𝑡</m:t>
                              </m:r>
                            </m:e>
                            <m:sub>
                              <m:r>
                                <a:rPr lang="en-CA" i="1">
                                  <a:latin typeface="Cambria Math" panose="02040503050406030204" pitchFamily="18" charset="0"/>
                                  <a:ea typeface="Cambria Math" panose="02040503050406030204" pitchFamily="18" charset="0"/>
                                </a:rPr>
                                <m:t>𝑖</m:t>
                              </m:r>
                            </m:sub>
                          </m:sSub>
                          <m:r>
                            <a:rPr lang="en-CA" i="1">
                              <a:latin typeface="Cambria Math" panose="02040503050406030204" pitchFamily="18" charset="0"/>
                              <a:ea typeface="Cambria Math" panose="02040503050406030204" pitchFamily="18" charset="0"/>
                            </a:rPr>
                            <m:t>, </m:t>
                          </m:r>
                          <m:sSubSup>
                            <m:sSubSupPr>
                              <m:ctrlPr>
                                <a:rPr lang="en-CA" i="1">
                                  <a:latin typeface="Cambria Math" panose="02040503050406030204" pitchFamily="18" charset="0"/>
                                  <a:ea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𝑡</m:t>
                              </m:r>
                            </m:e>
                            <m:sub>
                              <m:r>
                                <a:rPr lang="en-CA" i="1">
                                  <a:latin typeface="Cambria Math" panose="02040503050406030204" pitchFamily="18" charset="0"/>
                                  <a:ea typeface="Cambria Math" panose="02040503050406030204" pitchFamily="18" charset="0"/>
                                </a:rPr>
                                <m:t>𝑖</m:t>
                              </m:r>
                            </m:sub>
                            <m:sup>
                              <m:r>
                                <a:rPr lang="en-CA" i="1">
                                  <a:latin typeface="Cambria Math" panose="02040503050406030204" pitchFamily="18" charset="0"/>
                                  <a:ea typeface="Cambria Math" panose="02040503050406030204" pitchFamily="18" charset="0"/>
                                </a:rPr>
                                <m:t>∗</m:t>
                              </m:r>
                            </m:sup>
                          </m:sSubSup>
                          <m:r>
                            <a:rPr lang="en-CA" i="1">
                              <a:latin typeface="Cambria Math" panose="02040503050406030204" pitchFamily="18" charset="0"/>
                              <a:ea typeface="Cambria Math" panose="02040503050406030204" pitchFamily="18" charset="0"/>
                            </a:rPr>
                            <m:t>)</m:t>
                          </m:r>
                        </m:e>
                      </m:nary>
                    </m:oMath>
                  </m:oMathPara>
                </a14:m>
                <a:endParaRPr lang="en-CA" dirty="0"/>
              </a:p>
              <a:p>
                <a:pPr marL="0" indent="0">
                  <a:buNone/>
                </a:pPr>
                <a14:m>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Sub>
                  </m:oMath>
                </a14:m>
                <a:r>
                  <a:rPr lang="en-CA" dirty="0"/>
                  <a:t> and </a:t>
                </a:r>
                <a14:m>
                  <m:oMath xmlns:m="http://schemas.openxmlformats.org/officeDocument/2006/math">
                    <m:sSubSup>
                      <m:sSubSupPr>
                        <m:ctrlPr>
                          <a:rPr lang="en-CA" i="1">
                            <a:latin typeface="Cambria Math" panose="02040503050406030204" pitchFamily="18" charset="0"/>
                            <a:ea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up>
                        <m:r>
                          <a:rPr lang="en-CA" i="1">
                            <a:latin typeface="Cambria Math" panose="02040503050406030204" pitchFamily="18" charset="0"/>
                            <a:ea typeface="Cambria Math" panose="02040503050406030204" pitchFamily="18" charset="0"/>
                          </a:rPr>
                          <m:t>∗</m:t>
                        </m:r>
                      </m:sup>
                    </m:sSubSup>
                  </m:oMath>
                </a14:m>
                <a:r>
                  <a:rPr lang="en-CA" dirty="0"/>
                  <a:t> </a:t>
                </a:r>
                <a:r>
                  <a:rPr lang="en-CA" dirty="0" smtClean="0"/>
                  <a:t>are the prediction and the ground truth of </a:t>
                </a:r>
                <a:r>
                  <a:rPr lang="en-CA" dirty="0" err="1" smtClean="0"/>
                  <a:t>wether</a:t>
                </a:r>
                <a:r>
                  <a:rPr lang="en-CA" dirty="0" smtClean="0"/>
                  <a:t>  the box </a:t>
                </a:r>
                <a14:m>
                  <m:oMath xmlns:m="http://schemas.openxmlformats.org/officeDocument/2006/math">
                    <m:r>
                      <a:rPr lang="en-US" b="0" i="1" smtClean="0">
                        <a:latin typeface="Cambria Math" panose="02040503050406030204" pitchFamily="18" charset="0"/>
                      </a:rPr>
                      <m:t>𝑖</m:t>
                    </m:r>
                  </m:oMath>
                </a14:m>
                <a:r>
                  <a:rPr lang="en-CA" dirty="0" smtClean="0"/>
                  <a:t> is a positive detection.</a:t>
                </a:r>
              </a:p>
              <a:p>
                <a:pPr marL="0" indent="0">
                  <a:buNone/>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CA" i="1">
                              <a:latin typeface="Cambria Math" panose="02040503050406030204" pitchFamily="18" charset="0"/>
                              <a:ea typeface="Cambria Math" panose="02040503050406030204" pitchFamily="18" charset="0"/>
                            </a:rPr>
                            <m:t>𝑟𝑒𝑔</m:t>
                          </m:r>
                        </m:sub>
                      </m:sSub>
                      <m:d>
                        <m:dPr>
                          <m:ctrlPr>
                            <a:rPr lang="en-CA" i="1">
                              <a:latin typeface="Cambria Math" panose="02040503050406030204" pitchFamily="18" charset="0"/>
                              <a:ea typeface="Cambria Math" panose="02040503050406030204" pitchFamily="18" charset="0"/>
                            </a:rPr>
                          </m:ctrlPr>
                        </m:dPr>
                        <m:e>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𝑡</m:t>
                              </m:r>
                            </m:e>
                            <m:sub>
                              <m:r>
                                <a:rPr lang="en-CA" i="1">
                                  <a:latin typeface="Cambria Math" panose="02040503050406030204" pitchFamily="18" charset="0"/>
                                  <a:ea typeface="Cambria Math" panose="02040503050406030204" pitchFamily="18" charset="0"/>
                                </a:rPr>
                                <m:t>𝑖</m:t>
                              </m:r>
                            </m:sub>
                          </m:sSub>
                          <m:r>
                            <a:rPr lang="en-CA" i="1">
                              <a:latin typeface="Cambria Math" panose="02040503050406030204" pitchFamily="18" charset="0"/>
                              <a:ea typeface="Cambria Math" panose="02040503050406030204" pitchFamily="18" charset="0"/>
                            </a:rPr>
                            <m:t>, </m:t>
                          </m:r>
                          <m:sSubSup>
                            <m:sSubSupPr>
                              <m:ctrlPr>
                                <a:rPr lang="en-CA" i="1">
                                  <a:latin typeface="Cambria Math" panose="02040503050406030204" pitchFamily="18" charset="0"/>
                                  <a:ea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𝑡</m:t>
                              </m:r>
                            </m:e>
                            <m:sub>
                              <m:r>
                                <a:rPr lang="en-CA" i="1">
                                  <a:latin typeface="Cambria Math" panose="02040503050406030204" pitchFamily="18" charset="0"/>
                                  <a:ea typeface="Cambria Math" panose="02040503050406030204" pitchFamily="18" charset="0"/>
                                </a:rPr>
                                <m:t>𝑖</m:t>
                              </m:r>
                            </m:sub>
                            <m:sup>
                              <m:r>
                                <a:rPr lang="en-CA" i="1">
                                  <a:latin typeface="Cambria Math" panose="02040503050406030204" pitchFamily="18" charset="0"/>
                                  <a:ea typeface="Cambria Math" panose="02040503050406030204" pitchFamily="18" charset="0"/>
                                </a:rPr>
                                <m:t>∗</m:t>
                              </m:r>
                            </m:sup>
                          </m:sSubSup>
                        </m:e>
                      </m:d>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𝑅</m:t>
                      </m:r>
                      <m:r>
                        <a:rPr lang="en-CA" b="0" i="1" smtClean="0">
                          <a:latin typeface="Cambria Math" panose="02040503050406030204" pitchFamily="18" charset="0"/>
                          <a:ea typeface="Cambria Math" panose="02040503050406030204" pitchFamily="18" charset="0"/>
                        </a:rPr>
                        <m:t>(</m:t>
                      </m:r>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𝑡</m:t>
                          </m:r>
                        </m:e>
                        <m:sub>
                          <m:r>
                            <a:rPr lang="en-CA" i="1">
                              <a:latin typeface="Cambria Math" panose="02040503050406030204" pitchFamily="18" charset="0"/>
                              <a:ea typeface="Cambria Math" panose="02040503050406030204" pitchFamily="18" charset="0"/>
                            </a:rPr>
                            <m:t>𝑖</m:t>
                          </m:r>
                        </m:sub>
                      </m:sSub>
                      <m:r>
                        <a:rPr lang="en-CA" b="0" i="1" smtClean="0">
                          <a:latin typeface="Cambria Math" panose="02040503050406030204" pitchFamily="18" charset="0"/>
                          <a:ea typeface="Cambria Math" panose="02040503050406030204" pitchFamily="18" charset="0"/>
                        </a:rPr>
                        <m:t>−</m:t>
                      </m:r>
                      <m:sSubSup>
                        <m:sSubSupPr>
                          <m:ctrlPr>
                            <a:rPr lang="en-CA" i="1">
                              <a:latin typeface="Cambria Math" panose="02040503050406030204" pitchFamily="18" charset="0"/>
                              <a:ea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𝑡</m:t>
                          </m:r>
                        </m:e>
                        <m:sub>
                          <m:r>
                            <a:rPr lang="en-CA" i="1">
                              <a:latin typeface="Cambria Math" panose="02040503050406030204" pitchFamily="18" charset="0"/>
                              <a:ea typeface="Cambria Math" panose="02040503050406030204" pitchFamily="18" charset="0"/>
                            </a:rPr>
                            <m:t>𝑖</m:t>
                          </m:r>
                        </m:sub>
                        <m:sup>
                          <m:r>
                            <a:rPr lang="en-CA" i="1">
                              <a:latin typeface="Cambria Math" panose="02040503050406030204" pitchFamily="18" charset="0"/>
                              <a:ea typeface="Cambria Math" panose="02040503050406030204" pitchFamily="18" charset="0"/>
                            </a:rPr>
                            <m:t>∗</m:t>
                          </m:r>
                        </m:sup>
                      </m:sSubSup>
                      <m:r>
                        <a:rPr lang="en-CA" b="0" i="1" smtClean="0">
                          <a:latin typeface="Cambria Math" panose="02040503050406030204" pitchFamily="18" charset="0"/>
                          <a:ea typeface="Cambria Math" panose="02040503050406030204" pitchFamily="18" charset="0"/>
                        </a:rPr>
                        <m:t>)</m:t>
                      </m:r>
                    </m:oMath>
                  </m:oMathPara>
                </a14:m>
                <a:endParaRPr lang="en-CA" dirty="0"/>
              </a:p>
              <a:p>
                <a:pPr marL="0" indent="0">
                  <a:buNone/>
                </a:pPr>
                <a14:m>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𝑐𝑙𝑠</m:t>
                        </m:r>
                      </m:sub>
                    </m:sSub>
                    <m:d>
                      <m:dPr>
                        <m:ctrlPr>
                          <a:rPr lang="en-CA" i="1">
                            <a:latin typeface="Cambria Math" panose="02040503050406030204" pitchFamily="18" charset="0"/>
                            <a:ea typeface="Cambria Math" panose="02040503050406030204" pitchFamily="18" charset="0"/>
                          </a:rPr>
                        </m:ctrlPr>
                      </m:dPr>
                      <m:e>
                        <m:sSub>
                          <m:sSubPr>
                            <m:ctrlPr>
                              <a:rPr lang="en-CA"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Sub>
                        <m:r>
                          <a:rPr lang="en-CA" i="1">
                            <a:latin typeface="Cambria Math" panose="02040503050406030204" pitchFamily="18" charset="0"/>
                            <a:ea typeface="Cambria Math" panose="02040503050406030204" pitchFamily="18" charset="0"/>
                          </a:rPr>
                          <m:t>, </m:t>
                        </m:r>
                        <m:sSubSup>
                          <m:sSubSupPr>
                            <m:ctrlPr>
                              <a:rPr lang="en-CA"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up>
                            <m:r>
                              <a:rPr lang="en-CA" i="1">
                                <a:latin typeface="Cambria Math" panose="02040503050406030204" pitchFamily="18" charset="0"/>
                                <a:ea typeface="Cambria Math" panose="02040503050406030204" pitchFamily="18" charset="0"/>
                              </a:rPr>
                              <m:t>∗</m:t>
                            </m:r>
                          </m:sup>
                        </m:sSubSup>
                      </m:e>
                    </m:d>
                  </m:oMath>
                </a14:m>
                <a:r>
                  <a:rPr lang="en-CA" dirty="0"/>
                  <a:t> is the log loss over 2 classes or </a:t>
                </a:r>
                <a14:m>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CA" i="1">
                            <a:latin typeface="Cambria Math" panose="02040503050406030204" pitchFamily="18" charset="0"/>
                            <a:ea typeface="Cambria Math" panose="02040503050406030204" pitchFamily="18" charset="0"/>
                          </a:rPr>
                        </m:ctrlPr>
                      </m:dPr>
                      <m:e>
                        <m:sSub>
                          <m:sSubPr>
                            <m:ctrlPr>
                              <a:rPr lang="en-CA"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Sub>
                        <m:r>
                          <a:rPr lang="en-CA" i="1">
                            <a:latin typeface="Cambria Math" panose="02040503050406030204" pitchFamily="18" charset="0"/>
                            <a:ea typeface="Cambria Math" panose="02040503050406030204" pitchFamily="18" charset="0"/>
                          </a:rPr>
                          <m:t>, </m:t>
                        </m:r>
                        <m:sSubSup>
                          <m:sSubSupPr>
                            <m:ctrlPr>
                              <a:rPr lang="en-CA"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up>
                            <m:r>
                              <a:rPr lang="en-CA" i="1">
                                <a:latin typeface="Cambria Math" panose="02040503050406030204" pitchFamily="18" charset="0"/>
                                <a:ea typeface="Cambria Math" panose="02040503050406030204" pitchFamily="18" charset="0"/>
                              </a:rPr>
                              <m:t>∗</m:t>
                            </m:r>
                          </m:sup>
                        </m:sSubSup>
                      </m:e>
                    </m:d>
                  </m:oMath>
                </a14:m>
                <a:endParaRPr lang="en-CA" dirty="0"/>
              </a:p>
              <a:p>
                <a:pPr marL="0" indent="0">
                  <a:buNone/>
                </a:pPr>
                <a:endParaRPr lang="en-CA"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838200" y="1825625"/>
                <a:ext cx="5181600" cy="2271362"/>
              </a:xfrm>
              <a:blipFill rotWithShape="0">
                <a:blip r:embed="rId3"/>
                <a:stretch>
                  <a:fillRect l="-1059" t="-4290" r="-1412" b="-37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6172200" y="1825624"/>
                <a:ext cx="5181600" cy="4848307"/>
              </a:xfrm>
            </p:spPr>
            <p:txBody>
              <a:bodyPr>
                <a:normAutofit fontScale="62500" lnSpcReduction="20000"/>
              </a:bodyPr>
              <a:lstStyle/>
              <a:p>
                <a:pPr marL="0" indent="0">
                  <a:buNone/>
                </a:pPr>
                <a:r>
                  <a:rPr lang="en-CA" u="sng" dirty="0" smtClean="0"/>
                  <a:t>Value of </a:t>
                </a:r>
                <a14:m>
                  <m:oMath xmlns:m="http://schemas.openxmlformats.org/officeDocument/2006/math">
                    <m:sSub>
                      <m:sSubPr>
                        <m:ctrlPr>
                          <a:rPr lang="en-CA" i="1" u="sng">
                            <a:latin typeface="Cambria Math" panose="02040503050406030204" pitchFamily="18" charset="0"/>
                            <a:ea typeface="Cambria Math" panose="02040503050406030204" pitchFamily="18" charset="0"/>
                          </a:rPr>
                        </m:ctrlPr>
                      </m:sSubPr>
                      <m:e>
                        <m:r>
                          <a:rPr lang="en-CA" i="1" u="sng">
                            <a:latin typeface="Cambria Math" panose="02040503050406030204" pitchFamily="18" charset="0"/>
                            <a:ea typeface="Cambria Math" panose="02040503050406030204" pitchFamily="18" charset="0"/>
                          </a:rPr>
                          <m:t>𝑝</m:t>
                        </m:r>
                      </m:e>
                      <m:sub>
                        <m:r>
                          <a:rPr lang="en-CA" i="1" u="sng">
                            <a:latin typeface="Cambria Math" panose="02040503050406030204" pitchFamily="18" charset="0"/>
                            <a:ea typeface="Cambria Math" panose="02040503050406030204" pitchFamily="18" charset="0"/>
                          </a:rPr>
                          <m:t>𝑖</m:t>
                        </m:r>
                      </m:sub>
                    </m:sSub>
                  </m:oMath>
                </a14:m>
                <a:r>
                  <a:rPr lang="en-CA" u="sng" dirty="0" smtClean="0"/>
                  <a:t>?</a:t>
                </a:r>
              </a:p>
              <a:p>
                <a:pPr marL="0" indent="0">
                  <a:buNone/>
                </a:pPr>
                <a14:m>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Sub>
                  </m:oMath>
                </a14:m>
                <a:r>
                  <a:rPr lang="en-CA" dirty="0"/>
                  <a:t> is positive when…</a:t>
                </a:r>
              </a:p>
              <a:p>
                <a:pPr marL="514350" indent="-514350">
                  <a:buFont typeface="+mj-lt"/>
                  <a:buAutoNum type="arabicPeriod"/>
                </a:pPr>
                <a:r>
                  <a:rPr lang="en-CA" dirty="0"/>
                  <a:t>Highest intersection-over-Union(</a:t>
                </a:r>
                <a:r>
                  <a:rPr lang="en-CA" dirty="0" err="1"/>
                  <a:t>IoU</a:t>
                </a:r>
                <a:r>
                  <a:rPr lang="en-CA" dirty="0"/>
                  <a:t>) overlap with the ground truth</a:t>
                </a:r>
              </a:p>
              <a:p>
                <a:pPr marL="514350" indent="-514350">
                  <a:buFont typeface="+mj-lt"/>
                  <a:buAutoNum type="arabicPeriod"/>
                </a:pPr>
                <a:r>
                  <a:rPr lang="en-CA" dirty="0" err="1"/>
                  <a:t>IoU</a:t>
                </a:r>
                <a:r>
                  <a:rPr lang="en-CA" dirty="0"/>
                  <a:t> overlap higher than 0.7 with any ground truth</a:t>
                </a:r>
              </a:p>
              <a:p>
                <a:pPr marL="0" indent="0">
                  <a:buNone/>
                </a:pPr>
                <a14:m>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m:t>
                        </m:r>
                      </m:sub>
                    </m:sSub>
                  </m:oMath>
                </a14:m>
                <a:r>
                  <a:rPr lang="en-CA" dirty="0"/>
                  <a:t> is </a:t>
                </a:r>
                <a:r>
                  <a:rPr lang="en-CA" dirty="0" smtClean="0"/>
                  <a:t>negative </a:t>
                </a:r>
                <a:r>
                  <a:rPr lang="en-CA" dirty="0"/>
                  <a:t>when…</a:t>
                </a:r>
              </a:p>
              <a:p>
                <a:pPr marL="0" indent="0">
                  <a:buNone/>
                </a:pPr>
                <a:r>
                  <a:rPr lang="en-CA" dirty="0" err="1" smtClean="0"/>
                  <a:t>IoU</a:t>
                </a:r>
                <a:r>
                  <a:rPr lang="en-CA" dirty="0" smtClean="0"/>
                  <a:t> is less than 0.3 for all ground truths.</a:t>
                </a:r>
              </a:p>
              <a:p>
                <a:pPr marL="0" indent="0">
                  <a:buNone/>
                </a:pPr>
                <a:r>
                  <a:rPr lang="en-CA" u="sng" dirty="0" smtClean="0"/>
                  <a:t>Robust Smooth L1 Loss</a:t>
                </a:r>
              </a:p>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𝑅</m:t>
                      </m:r>
                      <m:d>
                        <m:dPr>
                          <m:ctrlPr>
                            <a:rPr lang="en-CA" b="0" i="1" smtClean="0">
                              <a:latin typeface="Cambria Math" panose="02040503050406030204" pitchFamily="18" charset="0"/>
                            </a:rPr>
                          </m:ctrlPr>
                        </m:dPr>
                        <m:e>
                          <m:r>
                            <a:rPr lang="en-CA" b="0" i="1" smtClean="0">
                              <a:latin typeface="Cambria Math" panose="02040503050406030204" pitchFamily="18" charset="0"/>
                            </a:rPr>
                            <m:t>𝑥</m:t>
                          </m:r>
                        </m:e>
                      </m:d>
                      <m:r>
                        <a:rPr lang="en-CA" b="0" i="1" smtClean="0">
                          <a:latin typeface="Cambria Math" panose="02040503050406030204" pitchFamily="18" charset="0"/>
                          <a:ea typeface="Cambria Math" panose="02040503050406030204" pitchFamily="18" charset="0"/>
                        </a:rPr>
                        <m:t>= </m:t>
                      </m:r>
                      <m:d>
                        <m:dPr>
                          <m:begChr m:val="{"/>
                          <m:endChr m:val=""/>
                          <m:ctrlPr>
                            <a:rPr lang="en-CA" b="0" i="1" smtClean="0">
                              <a:latin typeface="Cambria Math" panose="02040503050406030204" pitchFamily="18" charset="0"/>
                              <a:ea typeface="Cambria Math" panose="02040503050406030204" pitchFamily="18" charset="0"/>
                            </a:rPr>
                          </m:ctrlPr>
                        </m:dPr>
                        <m:e>
                          <m:eqArr>
                            <m:eqArrPr>
                              <m:ctrlPr>
                                <a:rPr lang="en-CA" b="0" i="1" smtClean="0">
                                  <a:latin typeface="Cambria Math" panose="02040503050406030204" pitchFamily="18" charset="0"/>
                                  <a:ea typeface="Cambria Math" panose="02040503050406030204" pitchFamily="18" charset="0"/>
                                </a:rPr>
                              </m:ctrlPr>
                            </m:eqArrPr>
                            <m:e>
                              <m:r>
                                <a:rPr lang="en-CA" b="0" i="1" smtClean="0">
                                  <a:latin typeface="Cambria Math" panose="02040503050406030204" pitchFamily="18" charset="0"/>
                                  <a:ea typeface="Cambria Math" panose="02040503050406030204" pitchFamily="18" charset="0"/>
                                </a:rPr>
                                <m:t>0.5</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𝑥</m:t>
                                  </m:r>
                                </m:e>
                                <m:sup>
                                  <m:r>
                                    <a:rPr lang="en-CA" b="0" i="1" smtClean="0">
                                      <a:latin typeface="Cambria Math" panose="02040503050406030204" pitchFamily="18" charset="0"/>
                                      <a:ea typeface="Cambria Math" panose="02040503050406030204" pitchFamily="18" charset="0"/>
                                    </a:rPr>
                                    <m:t>2</m:t>
                                  </m:r>
                                </m:sup>
                              </m:sSup>
                            </m:e>
                            <m:e>
                              <m:d>
                                <m:dPr>
                                  <m:begChr m:val="|"/>
                                  <m:endChr m:val="|"/>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𝑥</m:t>
                                  </m:r>
                                </m:e>
                              </m:d>
                              <m:r>
                                <a:rPr lang="en-CA" b="0" i="1" smtClean="0">
                                  <a:latin typeface="Cambria Math" panose="02040503050406030204" pitchFamily="18" charset="0"/>
                                  <a:ea typeface="Cambria Math" panose="02040503050406030204" pitchFamily="18" charset="0"/>
                                </a:rPr>
                                <m:t>−0.5</m:t>
                              </m:r>
                            </m:e>
                          </m:eqArr>
                        </m:e>
                      </m:d>
                      <m:r>
                        <a:rPr lang="en-CA" b="0" i="1" smtClean="0">
                          <a:latin typeface="Cambria Math" panose="02040503050406030204" pitchFamily="18" charset="0"/>
                          <a:ea typeface="Cambria Math" panose="02040503050406030204" pitchFamily="18" charset="0"/>
                        </a:rPr>
                        <m:t>     </m:t>
                      </m:r>
                      <m:m>
                        <m:mPr>
                          <m:mcs>
                            <m:mc>
                              <m:mcPr>
                                <m:count m:val="1"/>
                                <m:mcJc m:val="center"/>
                              </m:mcPr>
                            </m:mc>
                          </m:mcs>
                          <m:ctrlPr>
                            <a:rPr lang="en-CA" b="0" i="1" smtClean="0">
                              <a:latin typeface="Cambria Math" panose="02040503050406030204" pitchFamily="18" charset="0"/>
                              <a:ea typeface="Cambria Math" panose="02040503050406030204" pitchFamily="18" charset="0"/>
                            </a:rPr>
                          </m:ctrlPr>
                        </m:mPr>
                        <m:mr>
                          <m:e>
                            <m:r>
                              <m:rPr>
                                <m:brk m:alnAt="7"/>
                              </m:rPr>
                              <a:rPr lang="en-CA" b="0" i="1" smtClean="0">
                                <a:latin typeface="Cambria Math" panose="02040503050406030204" pitchFamily="18" charset="0"/>
                                <a:ea typeface="Cambria Math" panose="02040503050406030204" pitchFamily="18" charset="0"/>
                              </a:rPr>
                              <m:t>𝑖</m:t>
                            </m:r>
                            <m:r>
                              <a:rPr lang="en-CA" b="0" i="1" smtClean="0">
                                <a:latin typeface="Cambria Math" panose="02040503050406030204" pitchFamily="18" charset="0"/>
                                <a:ea typeface="Cambria Math" panose="02040503050406030204" pitchFamily="18" charset="0"/>
                              </a:rPr>
                              <m:t>𝑓</m:t>
                            </m:r>
                            <m:r>
                              <a:rPr lang="en-CA" b="0" i="1" smtClean="0">
                                <a:latin typeface="Cambria Math" panose="02040503050406030204" pitchFamily="18" charset="0"/>
                                <a:ea typeface="Cambria Math" panose="02040503050406030204" pitchFamily="18" charset="0"/>
                              </a:rPr>
                              <m:t> </m:t>
                            </m:r>
                            <m:d>
                              <m:dPr>
                                <m:begChr m:val="|"/>
                                <m:endChr m:val="|"/>
                                <m:ctrlPr>
                                  <a:rPr lang="en-CA" b="0" i="1" smtClean="0">
                                    <a:latin typeface="Cambria Math" panose="02040503050406030204" pitchFamily="18" charset="0"/>
                                    <a:ea typeface="Cambria Math" panose="02040503050406030204" pitchFamily="18" charset="0"/>
                                  </a:rPr>
                                </m:ctrlPr>
                              </m:dPr>
                              <m:e>
                                <m:r>
                                  <m:rPr>
                                    <m:brk m:alnAt="7"/>
                                  </m:rPr>
                                  <a:rPr lang="en-CA" b="0" i="1" smtClean="0">
                                    <a:latin typeface="Cambria Math" panose="02040503050406030204" pitchFamily="18" charset="0"/>
                                    <a:ea typeface="Cambria Math" panose="02040503050406030204" pitchFamily="18" charset="0"/>
                                  </a:rPr>
                                  <m:t>𝑥</m:t>
                                </m:r>
                              </m:e>
                            </m:d>
                            <m:r>
                              <m:rPr>
                                <m:brk m:alnAt="7"/>
                              </m:rPr>
                              <a:rPr lang="en-CA" b="0" i="1" smtClean="0">
                                <a:latin typeface="Cambria Math" panose="02040503050406030204" pitchFamily="18" charset="0"/>
                                <a:ea typeface="Cambria Math" panose="02040503050406030204" pitchFamily="18" charset="0"/>
                              </a:rPr>
                              <m:t>&lt;</m:t>
                            </m:r>
                            <m:r>
                              <a:rPr lang="en-CA" b="0" i="1" smtClean="0">
                                <a:latin typeface="Cambria Math" panose="02040503050406030204" pitchFamily="18" charset="0"/>
                                <a:ea typeface="Cambria Math" panose="02040503050406030204" pitchFamily="18" charset="0"/>
                              </a:rPr>
                              <m:t>1</m:t>
                            </m:r>
                          </m:e>
                        </m:mr>
                        <m:mr>
                          <m:e>
                            <m:r>
                              <a:rPr lang="en-CA" b="0" i="1" smtClean="0">
                                <a:latin typeface="Cambria Math" panose="02040503050406030204" pitchFamily="18" charset="0"/>
                                <a:ea typeface="Cambria Math" panose="02040503050406030204" pitchFamily="18" charset="0"/>
                              </a:rPr>
                              <m:t>𝑜𝑡h𝑒𝑟𝑤𝑖𝑠𝑒</m:t>
                            </m:r>
                            <m:r>
                              <a:rPr lang="en-CA" b="0" i="1" smtClean="0">
                                <a:latin typeface="Cambria Math" panose="02040503050406030204" pitchFamily="18" charset="0"/>
                                <a:ea typeface="Cambria Math" panose="02040503050406030204" pitchFamily="18" charset="0"/>
                              </a:rPr>
                              <m:t>,</m:t>
                            </m:r>
                          </m:e>
                        </m:mr>
                      </m:m>
                    </m:oMath>
                  </m:oMathPara>
                </a14:m>
                <a:endParaRPr lang="en-CA" dirty="0"/>
              </a:p>
              <a:p>
                <a:pPr marL="0" indent="0">
                  <a:buNone/>
                </a:pPr>
                <a:endParaRPr lang="en-CA" dirty="0"/>
              </a:p>
              <a:p>
                <a:pPr marL="0" indent="0">
                  <a:buNone/>
                </a:pPr>
                <a14:m>
                  <m:oMath xmlns:m="http://schemas.openxmlformats.org/officeDocument/2006/math">
                    <m:r>
                      <a:rPr lang="en-CA" b="0" i="1" smtClean="0">
                        <a:latin typeface="Cambria Math" panose="02040503050406030204" pitchFamily="18" charset="0"/>
                      </a:rPr>
                      <m:t>𝑃</m:t>
                    </m:r>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CA" b="0" i="1" smtClean="0">
                            <a:latin typeface="Cambria Math" panose="02040503050406030204" pitchFamily="18" charset="0"/>
                          </a:rPr>
                          <m:t>,</m:t>
                        </m:r>
                        <m:r>
                          <a:rPr lang="en-US" b="0" i="1" smtClean="0">
                            <a:latin typeface="Cambria Math" panose="02040503050406030204" pitchFamily="18" charset="0"/>
                          </a:rPr>
                          <m:t>𝑧</m:t>
                        </m:r>
                      </m:e>
                    </m:d>
                  </m:oMath>
                </a14:m>
                <a:r>
                  <a:rPr lang="en-CA" dirty="0"/>
                  <a:t> is the standard log </a:t>
                </a:r>
                <a:r>
                  <a:rPr lang="en-CA" dirty="0" err="1"/>
                  <a:t>softmax</a:t>
                </a:r>
                <a:r>
                  <a:rPr lang="en-CA" dirty="0"/>
                  <a:t>/cross-entropy </a:t>
                </a:r>
                <a:r>
                  <a:rPr lang="en-CA" dirty="0" smtClean="0"/>
                  <a:t>loss</a:t>
                </a:r>
              </a:p>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𝑃</m:t>
                      </m:r>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CA"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𝑙𝑜𝑔</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sup>
                          </m:sSup>
                        </m:e>
                      </m:nary>
                    </m:oMath>
                  </m:oMathPara>
                </a14:m>
                <a:endParaRPr lang="en-CA"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6172200" y="1825624"/>
                <a:ext cx="5181600" cy="4848307"/>
              </a:xfrm>
              <a:blipFill rotWithShape="0">
                <a:blip r:embed="rId4"/>
                <a:stretch>
                  <a:fillRect l="-1059" t="-2010" r="-1294" b="-22236"/>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435768" y="4096987"/>
            <a:ext cx="3986463" cy="1551218"/>
          </a:xfrm>
          <a:prstGeom prst="rect">
            <a:avLst/>
          </a:prstGeom>
        </p:spPr>
      </p:pic>
      <p:sp>
        <p:nvSpPr>
          <p:cNvPr id="9" name="Content Placeholder 3"/>
          <p:cNvSpPr txBox="1">
            <a:spLocks/>
          </p:cNvSpPr>
          <p:nvPr/>
        </p:nvSpPr>
        <p:spPr>
          <a:xfrm>
            <a:off x="838200" y="5648205"/>
            <a:ext cx="5181600" cy="11570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dirty="0"/>
              <a:t>x, y, w and h are the bounding boxes center coordinates, width and height respectively.</a:t>
            </a:r>
          </a:p>
          <a:p>
            <a:pPr marL="0" indent="0">
              <a:buFont typeface="Arial" panose="020B0604020202020204" pitchFamily="34" charset="0"/>
              <a:buNone/>
            </a:pPr>
            <a:r>
              <a:rPr lang="en-CA" sz="1800" dirty="0"/>
              <a:t>x, </a:t>
            </a:r>
            <a:r>
              <a:rPr lang="en-CA" sz="1800" dirty="0" err="1"/>
              <a:t>x</a:t>
            </a:r>
            <a:r>
              <a:rPr lang="en-CA" sz="1800" baseline="-25000" dirty="0" err="1"/>
              <a:t>a</a:t>
            </a:r>
            <a:r>
              <a:rPr lang="en-CA" sz="1800" dirty="0"/>
              <a:t> and x</a:t>
            </a:r>
            <a:r>
              <a:rPr lang="en-CA" sz="1800" baseline="30000" dirty="0"/>
              <a:t>*</a:t>
            </a:r>
            <a:r>
              <a:rPr lang="en-CA" sz="1800" dirty="0"/>
              <a:t> are for the predicted, anchor and ground truth boxes respectively.</a:t>
            </a:r>
          </a:p>
        </p:txBody>
      </p:sp>
    </p:spTree>
    <p:extLst>
      <p:ext uri="{BB962C8B-B14F-4D97-AF65-F5344CB8AC3E}">
        <p14:creationId xmlns:p14="http://schemas.microsoft.com/office/powerpoint/2010/main" val="49921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Loss Functions – Specifics – Deep Manta</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838200" y="1690688"/>
                <a:ext cx="5181600" cy="2513178"/>
              </a:xfrm>
            </p:spPr>
            <p:txBody>
              <a:bodyPr>
                <a:normAutofit/>
              </a:bodyPr>
              <a:lstStyle/>
              <a:p>
                <a:pPr marL="0" indent="0">
                  <a:buNone/>
                </a:pPr>
                <a14:m>
                  <m:oMath xmlns:m="http://schemas.openxmlformats.org/officeDocument/2006/math">
                    <m:sSubSup>
                      <m:sSubSupPr>
                        <m:ctrlPr>
                          <a:rPr lang="en-CA" sz="1800" i="1" smtClean="0">
                            <a:solidFill>
                              <a:schemeClr val="tx1"/>
                            </a:solidFill>
                            <a:latin typeface="Cambria Math" panose="02040503050406030204" pitchFamily="18" charset="0"/>
                          </a:rPr>
                        </m:ctrlPr>
                      </m:sSubSupPr>
                      <m:e>
                        <m:r>
                          <a:rPr lang="en-US" sz="1800" b="0" i="1" smtClean="0">
                            <a:solidFill>
                              <a:schemeClr val="tx1"/>
                            </a:solidFill>
                            <a:latin typeface="Cambria Math" panose="02040503050406030204" pitchFamily="18" charset="0"/>
                          </a:rPr>
                          <m:t>𝐶</m:t>
                        </m:r>
                      </m:e>
                      <m:sub>
                        <m:r>
                          <a:rPr lang="en-US" sz="1800" b="0" i="1" smtClean="0">
                            <a:solidFill>
                              <a:schemeClr val="tx1"/>
                            </a:solidFill>
                            <a:latin typeface="Cambria Math" panose="02040503050406030204" pitchFamily="18" charset="0"/>
                          </a:rPr>
                          <m:t>𝑖</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𝑙</m:t>
                        </m:r>
                      </m:sub>
                      <m:sup>
                        <m:r>
                          <a:rPr lang="en-US" sz="1800" b="0" i="1" smtClean="0">
                            <a:solidFill>
                              <a:schemeClr val="tx1"/>
                            </a:solidFill>
                            <a:latin typeface="Cambria Math" panose="02040503050406030204" pitchFamily="18" charset="0"/>
                          </a:rPr>
                          <m:t>∗</m:t>
                        </m:r>
                      </m:sup>
                    </m:sSubSup>
                  </m:oMath>
                </a14:m>
                <a:r>
                  <a:rPr lang="en-CA" sz="1800" dirty="0">
                    <a:solidFill>
                      <a:schemeClr val="tx1"/>
                    </a:solidFill>
                  </a:rPr>
                  <a:t> and </a:t>
                </a:r>
                <a14:m>
                  <m:oMath xmlns:m="http://schemas.openxmlformats.org/officeDocument/2006/math">
                    <m:sSub>
                      <m:sSubPr>
                        <m:ctrlPr>
                          <a:rPr lang="en-CA" sz="180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𝐶</m:t>
                        </m:r>
                      </m:e>
                      <m:sub>
                        <m:r>
                          <a:rPr lang="en-US" sz="1800" b="0" i="1" smtClean="0">
                            <a:solidFill>
                              <a:schemeClr val="tx1"/>
                            </a:solidFill>
                            <a:latin typeface="Cambria Math" panose="02040503050406030204" pitchFamily="18" charset="0"/>
                          </a:rPr>
                          <m:t>𝑖</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𝑙</m:t>
                        </m:r>
                      </m:sub>
                    </m:sSub>
                  </m:oMath>
                </a14:m>
                <a:r>
                  <a:rPr lang="en-CA" sz="1800" dirty="0">
                    <a:solidFill>
                      <a:schemeClr val="tx1"/>
                    </a:solidFill>
                  </a:rPr>
                  <a:t> are the predicted and true class labels for a proposal. (This is the opposite of the RPN loss where * denotes the true label). This is either 1 or 0 for an object or not an object respectively.</a:t>
                </a:r>
              </a:p>
              <a:p>
                <a:pPr marL="0" indent="0">
                  <a:buNone/>
                </a:pPr>
                <a:endParaRPr lang="en-CA" sz="1800" dirty="0"/>
              </a:p>
              <a:p>
                <a:pPr marL="0" indent="0">
                  <a:buNone/>
                </a:pPr>
                <a:r>
                  <a:rPr lang="en-CA" sz="1800" u="sng" dirty="0">
                    <a:solidFill>
                      <a:schemeClr val="tx1"/>
                    </a:solidFill>
                  </a:rPr>
                  <a:t>Detection Loss</a:t>
                </a:r>
              </a:p>
              <a:p>
                <a:pPr marL="0" indent="0">
                  <a:buNone/>
                </a:pPr>
                <a14:m>
                  <m:oMathPara xmlns:m="http://schemas.openxmlformats.org/officeDocument/2006/math">
                    <m:oMathParaPr>
                      <m:jc m:val="centerGroup"/>
                    </m:oMathParaPr>
                    <m:oMath xmlns:m="http://schemas.openxmlformats.org/officeDocument/2006/math">
                      <m:sSubSup>
                        <m:sSubSupPr>
                          <m:ctrlPr>
                            <a:rPr lang="en-CA" sz="1800" i="1">
                              <a:solidFill>
                                <a:schemeClr val="tx1"/>
                              </a:solidFill>
                              <a:latin typeface="Cambria Math" panose="02040503050406030204" pitchFamily="18" charset="0"/>
                              <a:ea typeface="Cambria Math" panose="02040503050406030204" pitchFamily="18" charset="0"/>
                            </a:rPr>
                          </m:ctrlPr>
                        </m:sSubSupPr>
                        <m:e>
                          <m:r>
                            <a:rPr lang="en-US" sz="1800" i="1">
                              <a:solidFill>
                                <a:schemeClr val="tx1"/>
                              </a:solidFill>
                              <a:latin typeface="Cambria Math" panose="02040503050406030204" pitchFamily="18" charset="0"/>
                              <a:ea typeface="Cambria Math" panose="02040503050406030204" pitchFamily="18" charset="0"/>
                            </a:rPr>
                            <m:t>ℒ</m:t>
                          </m:r>
                        </m:e>
                        <m:sub>
                          <m:r>
                            <a:rPr lang="en-CA" sz="1800" i="1">
                              <a:solidFill>
                                <a:schemeClr val="tx1"/>
                              </a:solidFill>
                              <a:latin typeface="Cambria Math" panose="02040503050406030204" pitchFamily="18" charset="0"/>
                              <a:ea typeface="Cambria Math" panose="02040503050406030204" pitchFamily="18" charset="0"/>
                            </a:rPr>
                            <m:t>𝑑𝑒𝑡</m:t>
                          </m:r>
                        </m:sub>
                        <m:sup>
                          <m:r>
                            <a:rPr lang="en-US" sz="1800" b="0" i="1" smtClean="0">
                              <a:solidFill>
                                <a:schemeClr val="tx1"/>
                              </a:solidFill>
                              <a:latin typeface="Cambria Math" panose="02040503050406030204" pitchFamily="18" charset="0"/>
                              <a:ea typeface="Cambria Math" panose="02040503050406030204" pitchFamily="18" charset="0"/>
                            </a:rPr>
                            <m:t>𝑙</m:t>
                          </m:r>
                        </m:sup>
                      </m:sSubSup>
                      <m:d>
                        <m:dPr>
                          <m:ctrlPr>
                            <a:rPr lang="en-CA" sz="1800" i="1">
                              <a:solidFill>
                                <a:schemeClr val="tx1"/>
                              </a:solidFill>
                              <a:latin typeface="Cambria Math" panose="02040503050406030204" pitchFamily="18" charset="0"/>
                              <a:ea typeface="Cambria Math" panose="02040503050406030204" pitchFamily="18" charset="0"/>
                            </a:rPr>
                          </m:ctrlPr>
                        </m:dPr>
                        <m:e>
                          <m:r>
                            <a:rPr lang="en-CA" sz="1800" i="1">
                              <a:solidFill>
                                <a:schemeClr val="tx1"/>
                              </a:solidFill>
                              <a:latin typeface="Cambria Math" panose="02040503050406030204" pitchFamily="18" charset="0"/>
                              <a:ea typeface="Cambria Math" panose="02040503050406030204" pitchFamily="18" charset="0"/>
                            </a:rPr>
                            <m:t>𝑖</m:t>
                          </m:r>
                        </m:e>
                      </m:d>
                      <m:r>
                        <a:rPr lang="en-US" sz="1800" b="0" i="1" smtClean="0">
                          <a:solidFill>
                            <a:schemeClr val="tx1"/>
                          </a:solidFill>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𝜆</m:t>
                          </m:r>
                        </m:e>
                        <m:sub>
                          <m:r>
                            <a:rPr lang="en-CA" sz="1800" i="1">
                              <a:latin typeface="Cambria Math" panose="02040503050406030204" pitchFamily="18" charset="0"/>
                              <a:ea typeface="Cambria Math" panose="02040503050406030204" pitchFamily="18" charset="0"/>
                            </a:rPr>
                            <m:t>𝑐𝑙𝑠</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CA"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𝐶</m:t>
                              </m:r>
                            </m:e>
                            <m:sub>
                              <m:r>
                                <a:rPr lang="en-CA"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m:t>
                              </m:r>
                            </m:sub>
                            <m:sup>
                              <m:r>
                                <a:rPr lang="en-CA" sz="1800" i="1">
                                  <a:latin typeface="Cambria Math" panose="02040503050406030204" pitchFamily="18" charset="0"/>
                                  <a:ea typeface="Cambria Math" panose="02040503050406030204" pitchFamily="18" charset="0"/>
                                </a:rPr>
                                <m:t>∗</m:t>
                              </m:r>
                            </m:sup>
                          </m:sSubSup>
                          <m:r>
                            <a:rPr lang="en-US" sz="1800" b="0" i="1" smtClean="0">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𝐶</m:t>
                              </m:r>
                            </m:e>
                            <m:sub>
                              <m:r>
                                <a:rPr lang="en-CA"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m:t>
                              </m:r>
                            </m:sub>
                          </m:sSub>
                        </m:e>
                      </m:d>
                      <m:r>
                        <a:rPr lang="en-US" sz="1800" b="0" i="1" smtClean="0">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ea typeface="Cambria Math" panose="02040503050406030204" pitchFamily="18" charset="0"/>
                            </a:rPr>
                            <m:t>𝑟𝑒𝑔</m:t>
                          </m:r>
                        </m:sub>
                      </m:sSub>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𝐶</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Sub>
                      <m:r>
                        <a:rPr lang="en-US" sz="1800" b="0" i="1" smtClean="0">
                          <a:latin typeface="Cambria Math" panose="02040503050406030204" pitchFamily="18" charset="0"/>
                          <a:ea typeface="Cambria Math" panose="02040503050406030204" pitchFamily="18" charset="0"/>
                        </a:rPr>
                        <m:t>𝑅</m:t>
                      </m:r>
                      <m:d>
                        <m:dPr>
                          <m:ctrlPr>
                            <a:rPr lang="en-US" sz="1800" i="1">
                              <a:latin typeface="Cambria Math" panose="02040503050406030204" pitchFamily="18" charset="0"/>
                              <a:ea typeface="Cambria Math" panose="02040503050406030204" pitchFamily="18" charset="0"/>
                            </a:rPr>
                          </m:ctrlPr>
                        </m:dPr>
                        <m:e>
                          <m:sSubSup>
                            <m:sSubSupPr>
                              <m:ctrlPr>
                                <a:rPr lang="en-CA" sz="1800" i="1">
                                  <a:latin typeface="Cambria Math" panose="02040503050406030204" pitchFamily="18" charset="0"/>
                                  <a:ea typeface="Cambria Math" panose="02040503050406030204" pitchFamily="18" charset="0"/>
                                </a:rPr>
                              </m:ctrlPr>
                            </m:sSubSupPr>
                            <m:e>
                              <m:r>
                                <m:rPr>
                                  <m:sty m:val="p"/>
                                </m:rPr>
                                <a:rPr lang="el-GR" sz="1800" i="1" smtClean="0">
                                  <a:latin typeface="Cambria Math" panose="02040503050406030204" pitchFamily="18" charset="0"/>
                                  <a:ea typeface="Cambria Math" panose="02040503050406030204" pitchFamily="18" charset="0"/>
                                </a:rPr>
                                <m:t>Δ</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up>
                              <m:r>
                                <a:rPr lang="en-CA" sz="1800" i="1">
                                  <a:latin typeface="Cambria Math" panose="02040503050406030204" pitchFamily="18" charset="0"/>
                                  <a:ea typeface="Cambria Math" panose="02040503050406030204" pitchFamily="18" charset="0"/>
                                </a:rPr>
                                <m:t>∗</m:t>
                              </m:r>
                            </m:sup>
                          </m:sSubSup>
                          <m:r>
                            <a:rPr lang="en-US" sz="1800" b="0" i="1" smtClean="0">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Δ</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Sub>
                        </m:e>
                      </m:d>
                    </m:oMath>
                  </m:oMathPara>
                </a14:m>
                <a:endParaRPr lang="en-CA" sz="18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CA"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Δ</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Sub>
                      <m:r>
                        <a:rPr lang="en-US" sz="1800" b="0" i="1" smtClean="0">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sSub>
                            <m:sSubPr>
                              <m:ctrlPr>
                                <a:rPr lang="en-CA"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𝛿</m:t>
                              </m:r>
                            </m:e>
                            <m:sub>
                              <m:r>
                                <a:rPr lang="en-US" sz="1800" b="0" i="1" smtClean="0">
                                  <a:latin typeface="Cambria Math" panose="02040503050406030204" pitchFamily="18" charset="0"/>
                                  <a:ea typeface="Cambria Math" panose="02040503050406030204" pitchFamily="18" charset="0"/>
                                </a:rPr>
                                <m:t>𝑥</m:t>
                              </m:r>
                            </m:sub>
                          </m:sSub>
                          <m:r>
                            <a:rPr lang="en-US" sz="1800" b="0" i="1" smtClean="0">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𝛿</m:t>
                              </m:r>
                            </m:e>
                            <m:sub>
                              <m:r>
                                <a:rPr lang="en-US" sz="1800" b="0" i="1" smtClean="0">
                                  <a:latin typeface="Cambria Math" panose="02040503050406030204" pitchFamily="18" charset="0"/>
                                  <a:ea typeface="Cambria Math" panose="02040503050406030204" pitchFamily="18" charset="0"/>
                                </a:rPr>
                                <m:t>𝑦</m:t>
                              </m:r>
                            </m:sub>
                          </m:sSub>
                          <m:r>
                            <a:rPr lang="en-US" sz="1800" i="1">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𝛿</m:t>
                              </m:r>
                            </m:e>
                            <m:sub>
                              <m:r>
                                <a:rPr lang="en-US" sz="1800" b="0" i="1" smtClean="0">
                                  <a:latin typeface="Cambria Math" panose="02040503050406030204" pitchFamily="18" charset="0"/>
                                  <a:ea typeface="Cambria Math" panose="02040503050406030204" pitchFamily="18" charset="0"/>
                                </a:rPr>
                                <m:t>𝑤</m:t>
                              </m:r>
                            </m:sub>
                          </m:sSub>
                          <m:r>
                            <a:rPr lang="en-US" sz="1800" i="1">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l-GR" sz="1800" i="1">
                                  <a:latin typeface="Cambria Math" panose="02040503050406030204" pitchFamily="18" charset="0"/>
                                  <a:ea typeface="Cambria Math" panose="02040503050406030204" pitchFamily="18" charset="0"/>
                                </a:rPr>
                                <m:t>𝛿</m:t>
                              </m:r>
                            </m:e>
                            <m:sub>
                              <m:r>
                                <a:rPr lang="en-US" sz="1800" b="0" i="1" smtClean="0">
                                  <a:latin typeface="Cambria Math" panose="02040503050406030204" pitchFamily="18" charset="0"/>
                                  <a:ea typeface="Cambria Math" panose="02040503050406030204" pitchFamily="18" charset="0"/>
                                </a:rPr>
                                <m:t>h</m:t>
                              </m:r>
                            </m:sub>
                          </m:sSub>
                        </m:e>
                      </m:d>
                    </m:oMath>
                  </m:oMathPara>
                </a14:m>
                <a:endParaRPr lang="en-CA" sz="1800" dirty="0">
                  <a:solidFill>
                    <a:schemeClr val="tx1"/>
                  </a:solidFill>
                </a:endParaRPr>
              </a:p>
              <a:p>
                <a:pPr marL="0" indent="0">
                  <a:buNone/>
                </a:pPr>
                <a:endParaRPr lang="en-CA" sz="1800"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838200" y="1690688"/>
                <a:ext cx="5181600" cy="2513178"/>
              </a:xfrm>
              <a:blipFill>
                <a:blip r:embed="rId2"/>
                <a:stretch>
                  <a:fillRect l="-1059" t="-193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6172200" y="1825625"/>
                <a:ext cx="5181600" cy="4351338"/>
              </a:xfrm>
            </p:spPr>
            <p:txBody>
              <a:bodyPr>
                <a:normAutofit lnSpcReduction="10000"/>
              </a:bodyPr>
              <a:lstStyle/>
              <a:p>
                <a:pPr marL="0" indent="0">
                  <a:buNone/>
                </a:pPr>
                <a:r>
                  <a:rPr lang="en-CA" sz="1800" u="sng" dirty="0"/>
                  <a:t>Part Loss</a:t>
                </a:r>
              </a:p>
              <a:p>
                <a:pPr marL="0" indent="0">
                  <a:buNone/>
                </a:pPr>
                <a14:m>
                  <m:oMathPara xmlns:m="http://schemas.openxmlformats.org/officeDocument/2006/math">
                    <m:oMathParaPr>
                      <m:jc m:val="centerGroup"/>
                    </m:oMathParaPr>
                    <m:oMath xmlns:m="http://schemas.openxmlformats.org/officeDocument/2006/math">
                      <m:sSubSup>
                        <m:sSubSupPr>
                          <m:ctrlPr>
                            <a:rPr lang="en-CA"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ℒ</m:t>
                          </m:r>
                        </m:e>
                        <m:sub>
                          <m:r>
                            <a:rPr lang="en-US" sz="1800" b="0" i="1" smtClean="0">
                              <a:latin typeface="Cambria Math" panose="02040503050406030204" pitchFamily="18" charset="0"/>
                              <a:ea typeface="Cambria Math" panose="02040503050406030204" pitchFamily="18" charset="0"/>
                            </a:rPr>
                            <m:t>𝑝𝑎𝑟𝑡𝑠</m:t>
                          </m:r>
                        </m:sub>
                        <m:sup>
                          <m:r>
                            <a:rPr lang="en-US" sz="1800" i="1">
                              <a:latin typeface="Cambria Math" panose="02040503050406030204" pitchFamily="18" charset="0"/>
                              <a:ea typeface="Cambria Math" panose="02040503050406030204" pitchFamily="18" charset="0"/>
                            </a:rPr>
                            <m:t>𝑙</m:t>
                          </m:r>
                        </m:sup>
                      </m:sSubSup>
                      <m:d>
                        <m:dPr>
                          <m:ctrlPr>
                            <a:rPr lang="en-CA" sz="1800" i="1">
                              <a:latin typeface="Cambria Math" panose="02040503050406030204" pitchFamily="18" charset="0"/>
                              <a:ea typeface="Cambria Math" panose="02040503050406030204" pitchFamily="18" charset="0"/>
                            </a:rPr>
                          </m:ctrlPr>
                        </m:dPr>
                        <m:e>
                          <m:r>
                            <a:rPr lang="en-CA" sz="1800" i="1">
                              <a:latin typeface="Cambria Math" panose="02040503050406030204" pitchFamily="18" charset="0"/>
                              <a:ea typeface="Cambria Math" panose="02040503050406030204" pitchFamily="18" charset="0"/>
                            </a:rPr>
                            <m:t>𝑖</m:t>
                          </m:r>
                        </m:e>
                      </m:d>
                      <m:r>
                        <a:rPr lang="en-US" sz="1800" i="1">
                          <a:latin typeface="Cambria Math" panose="02040503050406030204" pitchFamily="18" charset="0"/>
                          <a:ea typeface="Cambria Math" panose="02040503050406030204" pitchFamily="18" charset="0"/>
                        </a:rPr>
                        <m:t>=</m:t>
                      </m:r>
                      <m:sSub>
                        <m:sSubPr>
                          <m:ctrlPr>
                            <a:rPr lang="en-CA"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ea typeface="Cambria Math" panose="02040503050406030204" pitchFamily="18" charset="0"/>
                            </a:rPr>
                            <m:t>𝑝𝑎𝑟𝑡𝑠</m:t>
                          </m:r>
                        </m:sub>
                      </m:sSub>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𝐶</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Sub>
                      <m:r>
                        <a:rPr lang="en-US" sz="1800" i="1">
                          <a:latin typeface="Cambria Math" panose="02040503050406030204" pitchFamily="18" charset="0"/>
                          <a:ea typeface="Cambria Math" panose="02040503050406030204" pitchFamily="18" charset="0"/>
                        </a:rPr>
                        <m:t>𝑅</m:t>
                      </m:r>
                      <m:d>
                        <m:dPr>
                          <m:ctrlPr>
                            <a:rPr lang="en-US" sz="1800" i="1">
                              <a:latin typeface="Cambria Math" panose="02040503050406030204" pitchFamily="18" charset="0"/>
                              <a:ea typeface="Cambria Math" panose="02040503050406030204" pitchFamily="18" charset="0"/>
                            </a:rPr>
                          </m:ctrlPr>
                        </m:dPr>
                        <m:e>
                          <m:sSubSup>
                            <m:sSubSupPr>
                              <m:ctrlPr>
                                <a:rPr lang="en-CA"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𝑆</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up>
                              <m:r>
                                <a:rPr lang="en-CA" sz="1800" i="1">
                                  <a:latin typeface="Cambria Math" panose="02040503050406030204" pitchFamily="18" charset="0"/>
                                  <a:ea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𝑆</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Sub>
                        </m:e>
                      </m:d>
                    </m:oMath>
                  </m:oMathPara>
                </a14:m>
                <a:endParaRPr lang="en-US" sz="1800" i="1" dirty="0">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Sub>
                    <m:r>
                      <a:rPr lang="en-US" sz="1800" b="0" i="1" smtClean="0">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𝑞</m:t>
                                </m:r>
                              </m:e>
                            </m:acc>
                          </m:e>
                          <m:sub>
                            <m:r>
                              <a:rPr lang="en-US" sz="1800" b="0" i="1" smtClean="0">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𝑞</m:t>
                                </m:r>
                              </m:e>
                            </m:acc>
                          </m:e>
                          <m:sub>
                            <m:r>
                              <a:rPr lang="en-US" sz="1800" b="0" i="1" smtClean="0">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𝑞</m:t>
                                </m:r>
                              </m:e>
                            </m:acc>
                          </m:e>
                          <m:sub>
                            <m:r>
                              <a:rPr lang="en-US" sz="1800" b="0" i="1" smtClean="0">
                                <a:latin typeface="Cambria Math" panose="02040503050406030204" pitchFamily="18" charset="0"/>
                                <a:ea typeface="Cambria Math" panose="02040503050406030204" pitchFamily="18" charset="0"/>
                              </a:rPr>
                              <m:t>𝑁</m:t>
                            </m:r>
                          </m:sub>
                        </m:sSub>
                      </m:e>
                    </m:d>
                  </m:oMath>
                </a14:m>
                <a:r>
                  <a:rPr lang="en-CA" sz="1800" dirty="0"/>
                  <a:t> </a:t>
                </a:r>
              </a:p>
              <a:p>
                <a:pPr marL="0" indent="0" algn="ctr">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𝑞</m:t>
                              </m:r>
                            </m:e>
                          </m:acc>
                        </m:e>
                        <m:sub>
                          <m:r>
                            <a:rPr lang="en-US" sz="1800" b="0" i="1" smtClean="0">
                              <a:latin typeface="Cambria Math" panose="02040503050406030204" pitchFamily="18" charset="0"/>
                              <a:ea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f>
                            <m:fPr>
                              <m:ctrlPr>
                                <a:rPr lang="en-US" sz="1800" b="0" i="1" smtClean="0">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𝑘</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𝑙</m:t>
                                      </m:r>
                                    </m:sub>
                                  </m:sSub>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𝑤</m:t>
                                  </m:r>
                                </m:e>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𝑙</m:t>
                                  </m:r>
                                </m:sub>
                              </m:sSub>
                            </m:den>
                          </m:f>
                          <m:r>
                            <a:rPr lang="en-US" sz="1800" b="0" i="1" smtClean="0">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𝑣</m:t>
                                  </m:r>
                                </m:e>
                                <m:sub>
                                  <m:r>
                                    <a:rPr lang="en-US" sz="1800" i="1">
                                      <a:latin typeface="Cambria Math" panose="02040503050406030204" pitchFamily="18" charset="0"/>
                                    </a:rPr>
                                    <m:t>𝑘</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𝑙</m:t>
                                      </m:r>
                                    </m:sub>
                                  </m:sSub>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h</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𝑙</m:t>
                                  </m:r>
                                </m:sub>
                              </m:sSub>
                            </m:den>
                          </m:f>
                        </m:e>
                      </m:d>
                    </m:oMath>
                  </m:oMathPara>
                </a14:m>
                <a:endParaRPr lang="en-CA" sz="1800" dirty="0"/>
              </a:p>
              <a:p>
                <a:pPr marL="0" indent="0">
                  <a:buNone/>
                </a:pPr>
                <a14:m>
                  <m:oMath xmlns:m="http://schemas.openxmlformats.org/officeDocument/2006/math">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𝑙</m:t>
                        </m:r>
                      </m:sub>
                    </m:sSub>
                  </m:oMath>
                </a14:m>
                <a:r>
                  <a:rPr lang="en-CA" sz="1800" dirty="0"/>
                  <a:t> is the scaled part output of level l and proposal </a:t>
                </a:r>
                <a:r>
                  <a:rPr lang="en-CA" sz="1800" dirty="0" err="1"/>
                  <a:t>i</a:t>
                </a:r>
                <a:endParaRPr lang="en-CA" sz="1800" dirty="0"/>
              </a:p>
              <a:p>
                <a:pPr marL="0" indent="0">
                  <a:buNone/>
                </a:pPr>
                <a:r>
                  <a:rPr lang="en-CA" sz="1800" u="sng" dirty="0"/>
                  <a:t>Visibility Loss</a:t>
                </a:r>
              </a:p>
              <a:p>
                <a:pPr marL="0" indent="0">
                  <a:buNone/>
                </a:pPr>
                <a:r>
                  <a:rPr lang="en-CA" sz="1800" dirty="0"/>
                  <a:t>	</a:t>
                </a:r>
                <a14:m>
                  <m:oMath xmlns:m="http://schemas.openxmlformats.org/officeDocument/2006/math">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ℒ</m:t>
                        </m:r>
                      </m:e>
                      <m:sub>
                        <m:r>
                          <a:rPr lang="en-US" sz="1800" b="0" i="1" smtClean="0">
                            <a:latin typeface="Cambria Math" panose="02040503050406030204" pitchFamily="18" charset="0"/>
                            <a:ea typeface="Cambria Math" panose="02040503050406030204" pitchFamily="18" charset="0"/>
                          </a:rPr>
                          <m:t>𝑣𝑖𝑠</m:t>
                        </m:r>
                      </m:sub>
                    </m:sSub>
                    <m:d>
                      <m:dPr>
                        <m:ctrlPr>
                          <a:rPr lang="en-CA" sz="1800" i="1">
                            <a:latin typeface="Cambria Math" panose="02040503050406030204" pitchFamily="18" charset="0"/>
                            <a:ea typeface="Cambria Math" panose="02040503050406030204" pitchFamily="18" charset="0"/>
                          </a:rPr>
                        </m:ctrlPr>
                      </m:dPr>
                      <m:e>
                        <m:r>
                          <a:rPr lang="en-CA" sz="1800" i="1">
                            <a:latin typeface="Cambria Math" panose="02040503050406030204" pitchFamily="18" charset="0"/>
                            <a:ea typeface="Cambria Math" panose="02040503050406030204" pitchFamily="18" charset="0"/>
                          </a:rPr>
                          <m:t>𝑖</m:t>
                        </m:r>
                      </m:e>
                    </m:d>
                    <m:r>
                      <a:rPr lang="en-US" sz="1800" i="1">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ea typeface="Cambria Math" panose="02040503050406030204" pitchFamily="18" charset="0"/>
                          </a:rPr>
                          <m:t>𝑣𝑖𝑠</m:t>
                        </m:r>
                      </m:sub>
                    </m:sSub>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𝐶</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m:t>
                        </m:r>
                      </m:sub>
                    </m:sSub>
                    <m:r>
                      <a:rPr lang="en-US" sz="1800" b="0" i="1" smtClean="0">
                        <a:latin typeface="Cambria Math" panose="02040503050406030204" pitchFamily="18" charset="0"/>
                        <a:ea typeface="Cambria Math" panose="02040503050406030204" pitchFamily="18" charset="0"/>
                      </a:rPr>
                      <m:t>𝑃</m:t>
                    </m:r>
                    <m:d>
                      <m:dPr>
                        <m:ctrlPr>
                          <a:rPr lang="en-US" sz="1800" i="1">
                            <a:latin typeface="Cambria Math" panose="02040503050406030204" pitchFamily="18" charset="0"/>
                            <a:ea typeface="Cambria Math" panose="02040503050406030204" pitchFamily="18" charset="0"/>
                          </a:rPr>
                        </m:ctrlPr>
                      </m:dPr>
                      <m:e>
                        <m:sSubSup>
                          <m:sSubSupPr>
                            <m:ctrlPr>
                              <a:rPr lang="en-CA"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𝑉</m:t>
                            </m:r>
                          </m:e>
                          <m:sub>
                            <m:r>
                              <a:rPr lang="en-CA" sz="1800" i="1">
                                <a:latin typeface="Cambria Math" panose="02040503050406030204" pitchFamily="18" charset="0"/>
                                <a:ea typeface="Cambria Math" panose="02040503050406030204" pitchFamily="18" charset="0"/>
                              </a:rPr>
                              <m:t>𝑖</m:t>
                            </m:r>
                          </m:sub>
                          <m:sup>
                            <m:r>
                              <a:rPr lang="en-CA" sz="1800" i="1">
                                <a:latin typeface="Cambria Math" panose="02040503050406030204" pitchFamily="18" charset="0"/>
                                <a:ea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r>
                              <a:rPr lang="en-CA" sz="1800" i="1">
                                <a:latin typeface="Cambria Math" panose="02040503050406030204" pitchFamily="18" charset="0"/>
                                <a:ea typeface="Cambria Math" panose="02040503050406030204" pitchFamily="18" charset="0"/>
                              </a:rPr>
                              <m:t>𝑖</m:t>
                            </m:r>
                          </m:sub>
                        </m:sSub>
                      </m:e>
                    </m:d>
                  </m:oMath>
                </a14:m>
                <a:endParaRPr lang="en-CA" sz="1800" dirty="0"/>
              </a:p>
              <a:p>
                <a:pPr marL="0" indent="0">
                  <a:buNone/>
                </a:pPr>
                <a:r>
                  <a:rPr lang="en-CA" sz="1800" u="sng" dirty="0"/>
                  <a:t>Template Similarity Loss</a:t>
                </a:r>
              </a:p>
              <a:p>
                <a:pPr marL="0" indent="0">
                  <a:buNone/>
                </a:pPr>
                <a14:m>
                  <m:oMathPara xmlns:m="http://schemas.openxmlformats.org/officeDocument/2006/math">
                    <m:oMathParaPr>
                      <m:jc m:val="centerGroup"/>
                    </m:oMathParaPr>
                    <m:oMath xmlns:m="http://schemas.openxmlformats.org/officeDocument/2006/math">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ℒ</m:t>
                          </m:r>
                        </m:e>
                        <m:sub>
                          <m:r>
                            <a:rPr lang="en-US" sz="1800" b="0" i="1" smtClean="0">
                              <a:latin typeface="Cambria Math" panose="02040503050406030204" pitchFamily="18" charset="0"/>
                              <a:ea typeface="Cambria Math" panose="02040503050406030204" pitchFamily="18" charset="0"/>
                            </a:rPr>
                            <m:t>𝑡𝑒𝑚𝑝</m:t>
                          </m:r>
                        </m:sub>
                      </m:sSub>
                      <m:d>
                        <m:dPr>
                          <m:ctrlPr>
                            <a:rPr lang="en-CA" sz="1800" i="1">
                              <a:latin typeface="Cambria Math" panose="02040503050406030204" pitchFamily="18" charset="0"/>
                              <a:ea typeface="Cambria Math" panose="02040503050406030204" pitchFamily="18" charset="0"/>
                            </a:rPr>
                          </m:ctrlPr>
                        </m:dPr>
                        <m:e>
                          <m:r>
                            <a:rPr lang="en-CA" sz="1800" i="1">
                              <a:latin typeface="Cambria Math" panose="02040503050406030204" pitchFamily="18" charset="0"/>
                              <a:ea typeface="Cambria Math" panose="02040503050406030204" pitchFamily="18" charset="0"/>
                            </a:rPr>
                            <m:t>𝑖</m:t>
                          </m:r>
                        </m:e>
                      </m:d>
                      <m:r>
                        <a:rPr lang="en-US" sz="1800" i="1">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b="0" i="1" smtClean="0">
                              <a:latin typeface="Cambria Math" panose="02040503050406030204" pitchFamily="18" charset="0"/>
                              <a:ea typeface="Cambria Math" panose="02040503050406030204" pitchFamily="18" charset="0"/>
                            </a:rPr>
                            <m:t>𝑡𝑒𝑚𝑝</m:t>
                          </m:r>
                        </m:sub>
                      </m:sSub>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𝐶</m:t>
                          </m:r>
                        </m:e>
                        <m:sub>
                          <m:r>
                            <a:rPr lang="en-CA"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,3</m:t>
                          </m:r>
                        </m:sub>
                      </m:sSub>
                      <m:r>
                        <a:rPr lang="en-US" sz="1800" b="0" i="1" smtClean="0">
                          <a:latin typeface="Cambria Math" panose="02040503050406030204" pitchFamily="18" charset="0"/>
                          <a:ea typeface="Cambria Math" panose="02040503050406030204" pitchFamily="18" charset="0"/>
                        </a:rPr>
                        <m:t>𝑅</m:t>
                      </m:r>
                      <m:d>
                        <m:dPr>
                          <m:ctrlPr>
                            <a:rPr lang="en-US" sz="1800" i="1">
                              <a:latin typeface="Cambria Math" panose="02040503050406030204" pitchFamily="18" charset="0"/>
                              <a:ea typeface="Cambria Math" panose="02040503050406030204" pitchFamily="18" charset="0"/>
                            </a:rPr>
                          </m:ctrlPr>
                        </m:dPr>
                        <m:e>
                          <m:sSubSup>
                            <m:sSubSupPr>
                              <m:ctrlPr>
                                <a:rPr lang="en-CA"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𝑇</m:t>
                              </m:r>
                            </m:e>
                            <m:sub>
                              <m:r>
                                <a:rPr lang="en-CA" sz="1800" i="1">
                                  <a:latin typeface="Cambria Math" panose="02040503050406030204" pitchFamily="18" charset="0"/>
                                  <a:ea typeface="Cambria Math" panose="02040503050406030204" pitchFamily="18" charset="0"/>
                                </a:rPr>
                                <m:t>𝑖</m:t>
                              </m:r>
                            </m:sub>
                            <m:sup>
                              <m:r>
                                <a:rPr lang="en-CA" sz="1800" i="1">
                                  <a:latin typeface="Cambria Math" panose="02040503050406030204" pitchFamily="18" charset="0"/>
                                  <a:ea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m:t>
                          </m:r>
                          <m:sSub>
                            <m:sSubPr>
                              <m:ctrlPr>
                                <a:rPr lang="en-CA"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𝑇</m:t>
                              </m:r>
                            </m:e>
                            <m:sub>
                              <m:r>
                                <a:rPr lang="en-CA" sz="1800" i="1">
                                  <a:latin typeface="Cambria Math" panose="02040503050406030204" pitchFamily="18" charset="0"/>
                                  <a:ea typeface="Cambria Math" panose="02040503050406030204" pitchFamily="18" charset="0"/>
                                </a:rPr>
                                <m:t>𝑖</m:t>
                              </m:r>
                            </m:sub>
                          </m:sSub>
                        </m:e>
                      </m:d>
                    </m:oMath>
                  </m:oMathPara>
                </a14:m>
                <a:endParaRPr lang="en-CA" sz="1800" dirty="0"/>
              </a:p>
              <a:p>
                <a:pPr marL="0" indent="0">
                  <a:buNone/>
                </a:pPr>
                <a:r>
                  <a:rPr lang="en-CA" sz="1800" u="sng" dirty="0"/>
                  <a:t>Parameters</a:t>
                </a:r>
              </a:p>
              <a:p>
                <a:pPr marL="0" indent="0">
                  <a:buNone/>
                </a:pPr>
                <a:r>
                  <a:rPr lang="en-CA" sz="1800" dirty="0"/>
                  <a:t>In their tests they set all </a:t>
                </a:r>
                <a14:m>
                  <m:oMath xmlns:m="http://schemas.openxmlformats.org/officeDocument/2006/math">
                    <m:r>
                      <a:rPr lang="en-US" sz="1800" i="1">
                        <a:latin typeface="Cambria Math" panose="02040503050406030204" pitchFamily="18" charset="0"/>
                        <a:ea typeface="Cambria Math" panose="02040503050406030204" pitchFamily="18" charset="0"/>
                      </a:rPr>
                      <m:t>𝜆</m:t>
                    </m:r>
                  </m:oMath>
                </a14:m>
                <a:r>
                  <a:rPr lang="en-CA" sz="1800" dirty="0"/>
                  <a:t> values to 1 except for </a:t>
                </a:r>
                <a14:m>
                  <m:oMath xmlns:m="http://schemas.openxmlformats.org/officeDocument/2006/math">
                    <m:sSub>
                      <m:sSubPr>
                        <m:ctrlPr>
                          <a:rPr lang="en-CA"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𝜆</m:t>
                        </m:r>
                      </m:e>
                      <m:sub>
                        <m:r>
                          <a:rPr lang="en-US" sz="1800" i="1">
                            <a:latin typeface="Cambria Math" panose="02040503050406030204" pitchFamily="18" charset="0"/>
                            <a:ea typeface="Cambria Math" panose="02040503050406030204" pitchFamily="18" charset="0"/>
                          </a:rPr>
                          <m:t>𝑝𝑎𝑟𝑡𝑠</m:t>
                        </m:r>
                      </m:sub>
                    </m:sSub>
                  </m:oMath>
                </a14:m>
                <a:r>
                  <a:rPr lang="en-CA" sz="1800" dirty="0"/>
                  <a:t> which was set to 3.</a:t>
                </a:r>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6172200" y="1825625"/>
                <a:ext cx="5181600" cy="4351338"/>
              </a:xfrm>
              <a:blipFill rotWithShape="0">
                <a:blip r:embed="rId3"/>
                <a:stretch>
                  <a:fillRect l="-1059" t="-1821"/>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1446614" y="4203866"/>
            <a:ext cx="3964771" cy="760020"/>
          </a:xfrm>
          <a:prstGeom prst="rect">
            <a:avLst/>
          </a:prstGeom>
        </p:spPr>
      </p:pic>
      <mc:AlternateContent xmlns:mc="http://schemas.openxmlformats.org/markup-compatibility/2006" xmlns:a14="http://schemas.microsoft.com/office/drawing/2010/main">
        <mc:Choice Requires="a14">
          <p:sp>
            <p:nvSpPr>
              <p:cNvPr id="6" name="Content Placeholder 3"/>
              <p:cNvSpPr txBox="1">
                <a:spLocks/>
              </p:cNvSpPr>
              <p:nvPr/>
            </p:nvSpPr>
            <p:spPr>
              <a:xfrm>
                <a:off x="838200" y="4963886"/>
                <a:ext cx="5181600" cy="12130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dirty="0"/>
                  <a:t>Where the predicted bounding box is…</a:t>
                </a:r>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𝑖</m:t>
                          </m:r>
                          <m:r>
                            <a:rPr lang="en-US" sz="1800" i="1">
                              <a:latin typeface="Cambria Math" panose="02040503050406030204" pitchFamily="18" charset="0"/>
                            </a:rPr>
                            <m:t>,</m:t>
                          </m:r>
                          <m:r>
                            <a:rPr lang="en-US" sz="1800" b="0" i="1" smtClean="0">
                              <a:latin typeface="Cambria Math" panose="02040503050406030204" pitchFamily="18" charset="0"/>
                            </a:rPr>
                            <m:t>𝑙</m:t>
                          </m:r>
                        </m:sub>
                      </m:sSub>
                      <m:r>
                        <a:rPr lang="en-US" sz="1800" i="1">
                          <a:latin typeface="Cambria Math" panose="02040503050406030204" pitchFamily="18" charset="0"/>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𝑙</m:t>
                                  </m:r>
                                </m:sub>
                              </m:sSub>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𝑙</m:t>
                                  </m:r>
                                </m:sub>
                              </m:sSub>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𝑤</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𝑙</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h</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𝑙</m:t>
                              </m:r>
                            </m:sub>
                          </m:sSub>
                        </m:e>
                      </m:d>
                    </m:oMath>
                  </m:oMathPara>
                </a14:m>
                <a:endParaRPr lang="en-CA" sz="1800" dirty="0"/>
              </a:p>
              <a:p>
                <a:pPr marL="0" indent="0">
                  <a:buNone/>
                </a:pPr>
                <a:r>
                  <a:rPr lang="en-CA" sz="1800" dirty="0"/>
                  <a:t>and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𝑥</m:t>
                        </m:r>
                      </m:sub>
                    </m:sSub>
                  </m:oMath>
                </a14:m>
                <a:r>
                  <a:rPr lang="en-CA"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b="0" i="1" smtClean="0">
                            <a:latin typeface="Cambria Math" panose="02040503050406030204" pitchFamily="18" charset="0"/>
                          </a:rPr>
                          <m:t>𝑦</m:t>
                        </m:r>
                      </m:sub>
                    </m:sSub>
                  </m:oMath>
                </a14:m>
                <a:r>
                  <a:rPr lang="en-CA" sz="1800" dirty="0"/>
                  <a:t>, w, and h are from the ground truth bounding box</a:t>
                </a:r>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838200" y="4963886"/>
                <a:ext cx="5181600" cy="1213077"/>
              </a:xfrm>
              <a:prstGeom prst="rect">
                <a:avLst/>
              </a:prstGeom>
              <a:blipFill rotWithShape="0">
                <a:blip r:embed="rId5"/>
                <a:stretch>
                  <a:fillRect l="-1059" t="-6533" b="-7538"/>
                </a:stretch>
              </a:blipFill>
            </p:spPr>
            <p:txBody>
              <a:bodyPr/>
              <a:lstStyle/>
              <a:p>
                <a:r>
                  <a:rPr lang="en-US">
                    <a:noFill/>
                  </a:rPr>
                  <a:t> </a:t>
                </a:r>
              </a:p>
            </p:txBody>
          </p:sp>
        </mc:Fallback>
      </mc:AlternateContent>
    </p:spTree>
    <p:extLst>
      <p:ext uri="{BB962C8B-B14F-4D97-AF65-F5344CB8AC3E}">
        <p14:creationId xmlns:p14="http://schemas.microsoft.com/office/powerpoint/2010/main" val="2577761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to 3D Matching</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Using Template similarity output from the network the proper CAD data is selected (CAD data associated to template similarity value closest to (1,1,1). The points from the chosen model are then scaled using the template similarity output.</a:t>
            </a:r>
          </a:p>
          <a:p>
            <a:pPr marL="0" indent="0">
              <a:buNone/>
            </a:pPr>
            <a:r>
              <a:rPr lang="en-US" dirty="0"/>
              <a:t>The 2D and scaled CAD data are then match using the algorithm from the following paper</a:t>
            </a:r>
          </a:p>
          <a:p>
            <a:pPr marL="0" indent="0">
              <a:buNone/>
            </a:pPr>
            <a:r>
              <a:rPr lang="en-US" sz="2000" dirty="0"/>
              <a:t>V. </a:t>
            </a:r>
            <a:r>
              <a:rPr lang="en-US" sz="2000" dirty="0" err="1"/>
              <a:t>Lepetit</a:t>
            </a:r>
            <a:r>
              <a:rPr lang="en-US" sz="2000" dirty="0"/>
              <a:t>, </a:t>
            </a:r>
            <a:r>
              <a:rPr lang="en-US" sz="2000" dirty="0" err="1"/>
              <a:t>F.Moreno-Noguer</a:t>
            </a:r>
            <a:r>
              <a:rPr lang="en-US" sz="2000" dirty="0"/>
              <a:t>, and </a:t>
            </a:r>
            <a:r>
              <a:rPr lang="en-US" sz="2000" dirty="0" err="1"/>
              <a:t>P.Fua</a:t>
            </a:r>
            <a:r>
              <a:rPr lang="en-US" sz="2000" dirty="0"/>
              <a:t>. </a:t>
            </a:r>
            <a:r>
              <a:rPr lang="en-US" sz="2000" dirty="0" err="1"/>
              <a:t>Epnp</a:t>
            </a:r>
            <a:r>
              <a:rPr lang="en-US" sz="2000" dirty="0"/>
              <a:t>: An accurate o(n) solution to the </a:t>
            </a:r>
            <a:r>
              <a:rPr lang="en-US" sz="2000" dirty="0" err="1"/>
              <a:t>pnp</a:t>
            </a:r>
            <a:r>
              <a:rPr lang="en-US" sz="2000" dirty="0"/>
              <a:t> problem. IJCV, 2009.</a:t>
            </a:r>
          </a:p>
        </p:txBody>
      </p:sp>
      <p:pic>
        <p:nvPicPr>
          <p:cNvPr id="4" name="Picture 3"/>
          <p:cNvPicPr>
            <a:picLocks noChangeAspect="1"/>
          </p:cNvPicPr>
          <p:nvPr/>
        </p:nvPicPr>
        <p:blipFill>
          <a:blip r:embed="rId2"/>
          <a:stretch>
            <a:fillRect/>
          </a:stretch>
        </p:blipFill>
        <p:spPr>
          <a:xfrm>
            <a:off x="5772150" y="4645025"/>
            <a:ext cx="5581650" cy="1666875"/>
          </a:xfrm>
          <a:prstGeom prst="rect">
            <a:avLst/>
          </a:prstGeom>
        </p:spPr>
      </p:pic>
    </p:spTree>
    <p:extLst>
      <p:ext uri="{BB962C8B-B14F-4D97-AF65-F5344CB8AC3E}">
        <p14:creationId xmlns:p14="http://schemas.microsoft.com/office/powerpoint/2010/main" val="136378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198" y="1370053"/>
            <a:ext cx="10515601" cy="4788950"/>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CA" dirty="0"/>
              <a:t>Performance - Paper</a:t>
            </a:r>
          </a:p>
        </p:txBody>
      </p:sp>
      <p:pic>
        <p:nvPicPr>
          <p:cNvPr id="4" name="Picture 3"/>
          <p:cNvPicPr>
            <a:picLocks noChangeAspect="1"/>
          </p:cNvPicPr>
          <p:nvPr/>
        </p:nvPicPr>
        <p:blipFill>
          <a:blip r:embed="rId2"/>
          <a:stretch>
            <a:fillRect/>
          </a:stretch>
        </p:blipFill>
        <p:spPr>
          <a:xfrm>
            <a:off x="838200" y="1370054"/>
            <a:ext cx="5194465" cy="1309324"/>
          </a:xfrm>
          <a:prstGeom prst="rect">
            <a:avLst/>
          </a:prstGeom>
        </p:spPr>
      </p:pic>
      <p:pic>
        <p:nvPicPr>
          <p:cNvPr id="5" name="Picture 4"/>
          <p:cNvPicPr>
            <a:picLocks noChangeAspect="1"/>
          </p:cNvPicPr>
          <p:nvPr/>
        </p:nvPicPr>
        <p:blipFill>
          <a:blip r:embed="rId3"/>
          <a:stretch>
            <a:fillRect/>
          </a:stretch>
        </p:blipFill>
        <p:spPr>
          <a:xfrm>
            <a:off x="6032664" y="1370053"/>
            <a:ext cx="5321136" cy="3589455"/>
          </a:xfrm>
          <a:prstGeom prst="rect">
            <a:avLst/>
          </a:prstGeom>
        </p:spPr>
      </p:pic>
      <p:pic>
        <p:nvPicPr>
          <p:cNvPr id="6" name="Picture 5"/>
          <p:cNvPicPr>
            <a:picLocks noChangeAspect="1"/>
          </p:cNvPicPr>
          <p:nvPr/>
        </p:nvPicPr>
        <p:blipFill>
          <a:blip r:embed="rId4"/>
          <a:stretch>
            <a:fillRect/>
          </a:stretch>
        </p:blipFill>
        <p:spPr>
          <a:xfrm>
            <a:off x="838200" y="2678419"/>
            <a:ext cx="5194465" cy="1068365"/>
          </a:xfrm>
          <a:prstGeom prst="rect">
            <a:avLst/>
          </a:prstGeom>
        </p:spPr>
      </p:pic>
      <p:pic>
        <p:nvPicPr>
          <p:cNvPr id="7" name="Picture 6"/>
          <p:cNvPicPr>
            <a:picLocks noChangeAspect="1"/>
          </p:cNvPicPr>
          <p:nvPr/>
        </p:nvPicPr>
        <p:blipFill rotWithShape="1">
          <a:blip r:embed="rId5"/>
          <a:srcRect l="1" r="1274"/>
          <a:stretch/>
        </p:blipFill>
        <p:spPr>
          <a:xfrm>
            <a:off x="6159337" y="4962922"/>
            <a:ext cx="5194463" cy="1196081"/>
          </a:xfrm>
          <a:prstGeom prst="rect">
            <a:avLst/>
          </a:prstGeom>
        </p:spPr>
      </p:pic>
      <p:pic>
        <p:nvPicPr>
          <p:cNvPr id="3" name="Picture 2"/>
          <p:cNvPicPr>
            <a:picLocks noChangeAspect="1"/>
          </p:cNvPicPr>
          <p:nvPr/>
        </p:nvPicPr>
        <p:blipFill>
          <a:blip r:embed="rId6"/>
          <a:stretch>
            <a:fillRect/>
          </a:stretch>
        </p:blipFill>
        <p:spPr>
          <a:xfrm>
            <a:off x="838201" y="3746784"/>
            <a:ext cx="4363192" cy="2212037"/>
          </a:xfrm>
          <a:prstGeom prst="rect">
            <a:avLst/>
          </a:prstGeom>
        </p:spPr>
      </p:pic>
      <p:sp>
        <p:nvSpPr>
          <p:cNvPr id="9" name="TextBox 8"/>
          <p:cNvSpPr txBox="1"/>
          <p:nvPr/>
        </p:nvSpPr>
        <p:spPr>
          <a:xfrm>
            <a:off x="1287592" y="5840161"/>
            <a:ext cx="3464410" cy="261610"/>
          </a:xfrm>
          <a:prstGeom prst="rect">
            <a:avLst/>
          </a:prstGeom>
          <a:noFill/>
        </p:spPr>
        <p:txBody>
          <a:bodyPr wrap="none" rtlCol="0">
            <a:spAutoFit/>
          </a:bodyPr>
          <a:lstStyle/>
          <a:p>
            <a:r>
              <a:rPr lang="en-US" sz="1100" dirty="0">
                <a:solidFill>
                  <a:schemeClr val="bg1"/>
                </a:solidFill>
              </a:rPr>
              <a:t>Recall/3D localization precision curves at 1 and 2 meters</a:t>
            </a:r>
          </a:p>
        </p:txBody>
      </p:sp>
    </p:spTree>
    <p:extLst>
      <p:ext uri="{BB962C8B-B14F-4D97-AF65-F5344CB8AC3E}">
        <p14:creationId xmlns:p14="http://schemas.microsoft.com/office/powerpoint/2010/main" val="2855113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KITTI Ranking</a:t>
            </a:r>
          </a:p>
        </p:txBody>
      </p:sp>
      <p:sp>
        <p:nvSpPr>
          <p:cNvPr id="3" name="Content Placeholder 2"/>
          <p:cNvSpPr>
            <a:spLocks noGrp="1"/>
          </p:cNvSpPr>
          <p:nvPr>
            <p:ph idx="1"/>
          </p:nvPr>
        </p:nvSpPr>
        <p:spPr>
          <a:xfrm>
            <a:off x="838200" y="1593978"/>
            <a:ext cx="10515600" cy="953316"/>
          </a:xfrm>
        </p:spPr>
        <p:txBody>
          <a:bodyPr>
            <a:normAutofit/>
          </a:bodyPr>
          <a:lstStyle/>
          <a:p>
            <a:r>
              <a:rPr lang="en-US" sz="2400" dirty="0"/>
              <a:t>11</a:t>
            </a:r>
            <a:r>
              <a:rPr lang="en-US" sz="2400" baseline="30000" dirty="0"/>
              <a:t>th</a:t>
            </a:r>
            <a:r>
              <a:rPr lang="en-US" sz="2400" dirty="0"/>
              <a:t> place in Object Detection Evaluation- Cars</a:t>
            </a:r>
          </a:p>
          <a:p>
            <a:r>
              <a:rPr lang="en-US" sz="2400" dirty="0"/>
              <a:t>1</a:t>
            </a:r>
            <a:r>
              <a:rPr lang="en-US" sz="2400" baseline="30000" dirty="0"/>
              <a:t>st</a:t>
            </a:r>
            <a:r>
              <a:rPr lang="en-US" sz="2400" dirty="0"/>
              <a:t> place in Object Detection and Orientation Estimation Evaluation - Cars</a:t>
            </a:r>
          </a:p>
        </p:txBody>
      </p:sp>
      <p:pic>
        <p:nvPicPr>
          <p:cNvPr id="4" name="Picture 3"/>
          <p:cNvPicPr>
            <a:picLocks noChangeAspect="1"/>
          </p:cNvPicPr>
          <p:nvPr/>
        </p:nvPicPr>
        <p:blipFill>
          <a:blip r:embed="rId2"/>
          <a:stretch>
            <a:fillRect/>
          </a:stretch>
        </p:blipFill>
        <p:spPr>
          <a:xfrm>
            <a:off x="6330511" y="2547293"/>
            <a:ext cx="5517390" cy="2914521"/>
          </a:xfrm>
          <a:prstGeom prst="rect">
            <a:avLst/>
          </a:prstGeom>
        </p:spPr>
      </p:pic>
      <p:pic>
        <p:nvPicPr>
          <p:cNvPr id="5" name="Picture 4"/>
          <p:cNvPicPr>
            <a:picLocks noChangeAspect="1"/>
          </p:cNvPicPr>
          <p:nvPr/>
        </p:nvPicPr>
        <p:blipFill>
          <a:blip r:embed="rId3"/>
          <a:stretch>
            <a:fillRect/>
          </a:stretch>
        </p:blipFill>
        <p:spPr>
          <a:xfrm>
            <a:off x="344099" y="2547293"/>
            <a:ext cx="5986412" cy="2914521"/>
          </a:xfrm>
          <a:prstGeom prst="rect">
            <a:avLst/>
          </a:prstGeom>
        </p:spPr>
      </p:pic>
      <p:sp>
        <p:nvSpPr>
          <p:cNvPr id="6" name="Content Placeholder 2"/>
          <p:cNvSpPr txBox="1">
            <a:spLocks/>
          </p:cNvSpPr>
          <p:nvPr/>
        </p:nvSpPr>
        <p:spPr>
          <a:xfrm>
            <a:off x="838200" y="5461815"/>
            <a:ext cx="10515600" cy="953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Screenshots taken on June 7</a:t>
            </a:r>
            <a:r>
              <a:rPr lang="en-US" sz="2400" baseline="30000" dirty="0"/>
              <a:t>th</a:t>
            </a:r>
            <a:r>
              <a:rPr lang="en-US" sz="2400" dirty="0"/>
              <a:t> 2017</a:t>
            </a:r>
          </a:p>
        </p:txBody>
      </p:sp>
    </p:spTree>
    <p:extLst>
      <p:ext uri="{BB962C8B-B14F-4D97-AF65-F5344CB8AC3E}">
        <p14:creationId xmlns:p14="http://schemas.microsoft.com/office/powerpoint/2010/main" val="225783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Contributions</a:t>
            </a:r>
          </a:p>
        </p:txBody>
      </p:sp>
      <p:sp>
        <p:nvSpPr>
          <p:cNvPr id="5" name="Content Placeholder 4"/>
          <p:cNvSpPr>
            <a:spLocks noGrp="1"/>
          </p:cNvSpPr>
          <p:nvPr>
            <p:ph idx="1"/>
          </p:nvPr>
        </p:nvSpPr>
        <p:spPr/>
        <p:txBody>
          <a:bodyPr/>
          <a:lstStyle/>
          <a:p>
            <a:r>
              <a:rPr lang="en-US" dirty="0"/>
              <a:t>Using CAD Data to modify training set and find 3D orientation</a:t>
            </a:r>
          </a:p>
          <a:p>
            <a:r>
              <a:rPr lang="en-US" dirty="0"/>
              <a:t>Point Estimation</a:t>
            </a:r>
          </a:p>
          <a:p>
            <a:pPr lvl="1"/>
            <a:r>
              <a:rPr lang="en-US" dirty="0"/>
              <a:t>Doesn’t just find bounding boxes</a:t>
            </a:r>
          </a:p>
          <a:p>
            <a:r>
              <a:rPr lang="en-US" dirty="0"/>
              <a:t>Quick Accurate Results in KITTI dataset</a:t>
            </a:r>
          </a:p>
        </p:txBody>
      </p:sp>
      <p:pic>
        <p:nvPicPr>
          <p:cNvPr id="2" name="Picture 1"/>
          <p:cNvPicPr>
            <a:picLocks noChangeAspect="1"/>
          </p:cNvPicPr>
          <p:nvPr/>
        </p:nvPicPr>
        <p:blipFill>
          <a:blip r:embed="rId2"/>
          <a:stretch>
            <a:fillRect/>
          </a:stretch>
        </p:blipFill>
        <p:spPr>
          <a:xfrm>
            <a:off x="838200" y="4000449"/>
            <a:ext cx="10515600" cy="2176514"/>
          </a:xfrm>
          <a:prstGeom prst="rect">
            <a:avLst/>
          </a:prstGeom>
        </p:spPr>
      </p:pic>
    </p:spTree>
    <p:extLst>
      <p:ext uri="{BB962C8B-B14F-4D97-AF65-F5344CB8AC3E}">
        <p14:creationId xmlns:p14="http://schemas.microsoft.com/office/powerpoint/2010/main" val="221519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Interesting approach to detection</a:t>
            </a:r>
          </a:p>
          <a:p>
            <a:r>
              <a:rPr lang="en-US" dirty="0"/>
              <a:t>Could easily add support for other types of objects</a:t>
            </a:r>
          </a:p>
          <a:p>
            <a:pPr lvl="1"/>
            <a:r>
              <a:rPr lang="en-US" dirty="0"/>
              <a:t>Pedestrian, Cyclist</a:t>
            </a:r>
          </a:p>
          <a:p>
            <a:r>
              <a:rPr lang="en-US" dirty="0"/>
              <a:t>Point/CAD data inclusion is interesting approach but relies on cars being somewhat consistently shaped for 3D matching</a:t>
            </a:r>
          </a:p>
          <a:p>
            <a:pPr lvl="1"/>
            <a:r>
              <a:rPr lang="en-US" dirty="0"/>
              <a:t>Odd vehicles may lead to odd results</a:t>
            </a:r>
          </a:p>
          <a:p>
            <a:pPr marL="0" indent="0">
              <a:buNone/>
            </a:pPr>
            <a:endParaRPr lang="en-US" dirty="0"/>
          </a:p>
        </p:txBody>
      </p:sp>
      <p:pic>
        <p:nvPicPr>
          <p:cNvPr id="1026" name="Picture 2" descr="Weird Upside-Down B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6871" y="4393869"/>
            <a:ext cx="2377457" cy="1783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ird Cars Pea 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4329" y="4158434"/>
            <a:ext cx="3052594" cy="201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314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a:t>Deep MANTA: A Coarse-to-fine Many-Task Network for joint 2D and 3D vehicle analysis from monocular image</a:t>
            </a:r>
          </a:p>
          <a:p>
            <a:pPr marL="514350" indent="-514350">
              <a:buFont typeface="+mj-lt"/>
              <a:buAutoNum type="arabicParenR"/>
            </a:pPr>
            <a:r>
              <a:rPr lang="en-US" dirty="0"/>
              <a:t>S. Ren, K. He, R. </a:t>
            </a:r>
            <a:r>
              <a:rPr lang="en-US" dirty="0" err="1"/>
              <a:t>Girshick</a:t>
            </a:r>
            <a:r>
              <a:rPr lang="en-US" dirty="0"/>
              <a:t> and J. Sun, "Faster R-CNN: Towards Real-Time Object Detection with Region Proposal Networks", </a:t>
            </a:r>
            <a:r>
              <a:rPr lang="en-US" i="1" dirty="0"/>
              <a:t>IEEE Transactions on Pattern Analysis and Machine Intelligence</a:t>
            </a:r>
            <a:r>
              <a:rPr lang="en-US" dirty="0"/>
              <a:t>, vol. 39, no. 6, pp. 1137-1149, 2017.</a:t>
            </a:r>
            <a:endParaRPr lang="en-US" dirty="0" smtClean="0"/>
          </a:p>
          <a:p>
            <a:pPr marL="514350" indent="-514350">
              <a:buFont typeface="+mj-lt"/>
              <a:buAutoNum type="arabicParenR"/>
            </a:pPr>
            <a:r>
              <a:rPr lang="en-US" dirty="0" smtClean="0"/>
              <a:t>V. </a:t>
            </a:r>
            <a:r>
              <a:rPr lang="en-US" dirty="0" err="1"/>
              <a:t>Lepetit</a:t>
            </a:r>
            <a:r>
              <a:rPr lang="en-US" dirty="0"/>
              <a:t>, F. Moreno-</a:t>
            </a:r>
            <a:r>
              <a:rPr lang="en-US" dirty="0" err="1"/>
              <a:t>Noguer</a:t>
            </a:r>
            <a:r>
              <a:rPr lang="en-US" dirty="0"/>
              <a:t> and P. </a:t>
            </a:r>
            <a:r>
              <a:rPr lang="en-US" dirty="0" err="1"/>
              <a:t>Fua</a:t>
            </a:r>
            <a:r>
              <a:rPr lang="en-US" dirty="0"/>
              <a:t>, "</a:t>
            </a:r>
            <a:r>
              <a:rPr lang="en-US" dirty="0" err="1"/>
              <a:t>EPnP</a:t>
            </a:r>
            <a:r>
              <a:rPr lang="en-US" dirty="0"/>
              <a:t>: An Accurate O(n) Solution to the PnP Problem", </a:t>
            </a:r>
            <a:r>
              <a:rPr lang="en-US" i="1" dirty="0"/>
              <a:t>International Journal of Computer Vision</a:t>
            </a:r>
            <a:r>
              <a:rPr lang="en-US" dirty="0"/>
              <a:t>, vol. 81, no. 2, pp. 155-166, 2008.</a:t>
            </a:r>
          </a:p>
        </p:txBody>
      </p:sp>
    </p:spTree>
    <p:extLst>
      <p:ext uri="{BB962C8B-B14F-4D97-AF65-F5344CB8AC3E}">
        <p14:creationId xmlns:p14="http://schemas.microsoft.com/office/powerpoint/2010/main" val="281848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Content Placeholder 4"/>
          <p:cNvSpPr>
            <a:spLocks noGrp="1"/>
          </p:cNvSpPr>
          <p:nvPr>
            <p:ph idx="1"/>
          </p:nvPr>
        </p:nvSpPr>
        <p:spPr/>
        <p:txBody>
          <a:bodyPr>
            <a:normAutofit fontScale="92500" lnSpcReduction="20000"/>
          </a:bodyPr>
          <a:lstStyle/>
          <a:p>
            <a:r>
              <a:rPr lang="en-US" dirty="0"/>
              <a:t>Purpose</a:t>
            </a:r>
          </a:p>
          <a:p>
            <a:r>
              <a:rPr lang="en-US" dirty="0"/>
              <a:t>Network Architecture</a:t>
            </a:r>
          </a:p>
          <a:p>
            <a:r>
              <a:rPr lang="en-US" dirty="0"/>
              <a:t>Data </a:t>
            </a:r>
            <a:r>
              <a:rPr lang="en-US" dirty="0" smtClean="0"/>
              <a:t>Types</a:t>
            </a:r>
          </a:p>
          <a:p>
            <a:r>
              <a:rPr lang="en-US" dirty="0" smtClean="0"/>
              <a:t>RPN</a:t>
            </a:r>
          </a:p>
          <a:p>
            <a:r>
              <a:rPr lang="en-US" dirty="0" smtClean="0"/>
              <a:t>Augmenting Training Data</a:t>
            </a:r>
            <a:endParaRPr lang="en-US" dirty="0"/>
          </a:p>
          <a:p>
            <a:r>
              <a:rPr lang="en-US" dirty="0"/>
              <a:t>Training and Losses</a:t>
            </a:r>
          </a:p>
          <a:p>
            <a:r>
              <a:rPr lang="en-US" dirty="0"/>
              <a:t>2D to 3D Part Matching</a:t>
            </a:r>
          </a:p>
          <a:p>
            <a:r>
              <a:rPr lang="en-US" dirty="0"/>
              <a:t>Performance</a:t>
            </a:r>
          </a:p>
          <a:p>
            <a:r>
              <a:rPr lang="en-US" dirty="0"/>
              <a:t>Contributions</a:t>
            </a:r>
          </a:p>
          <a:p>
            <a:r>
              <a:rPr lang="en-US" dirty="0"/>
              <a:t>Conclusions</a:t>
            </a:r>
          </a:p>
        </p:txBody>
      </p:sp>
    </p:spTree>
    <p:extLst>
      <p:ext uri="{BB962C8B-B14F-4D97-AF65-F5344CB8AC3E}">
        <p14:creationId xmlns:p14="http://schemas.microsoft.com/office/powerpoint/2010/main" val="4213656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Used for getting 2D bounding boxes and 3D orientation, bounding box and point features of cars</a:t>
            </a:r>
          </a:p>
          <a:p>
            <a:r>
              <a:rPr lang="en-US" dirty="0"/>
              <a:t>Only deals with finding cars. No pedestrian cyclists or other objects</a:t>
            </a:r>
          </a:p>
        </p:txBody>
      </p:sp>
      <p:pic>
        <p:nvPicPr>
          <p:cNvPr id="4" name="Picture 3"/>
          <p:cNvPicPr>
            <a:picLocks noChangeAspect="1"/>
          </p:cNvPicPr>
          <p:nvPr/>
        </p:nvPicPr>
        <p:blipFill rotWithShape="1">
          <a:blip r:embed="rId2"/>
          <a:srcRect b="54011"/>
          <a:stretch/>
        </p:blipFill>
        <p:spPr>
          <a:xfrm>
            <a:off x="838200" y="3978593"/>
            <a:ext cx="5669479" cy="1822518"/>
          </a:xfrm>
          <a:prstGeom prst="rect">
            <a:avLst/>
          </a:prstGeom>
        </p:spPr>
      </p:pic>
      <p:pic>
        <p:nvPicPr>
          <p:cNvPr id="5" name="Picture 4"/>
          <p:cNvPicPr>
            <a:picLocks noChangeAspect="1"/>
          </p:cNvPicPr>
          <p:nvPr/>
        </p:nvPicPr>
        <p:blipFill rotWithShape="1">
          <a:blip r:embed="rId2"/>
          <a:srcRect t="46443"/>
          <a:stretch/>
        </p:blipFill>
        <p:spPr>
          <a:xfrm>
            <a:off x="6485409" y="3978593"/>
            <a:ext cx="4868391" cy="1822518"/>
          </a:xfrm>
          <a:prstGeom prst="rect">
            <a:avLst/>
          </a:prstGeom>
        </p:spPr>
      </p:pic>
    </p:spTree>
    <p:extLst>
      <p:ext uri="{BB962C8B-B14F-4D97-AF65-F5344CB8AC3E}">
        <p14:creationId xmlns:p14="http://schemas.microsoft.com/office/powerpoint/2010/main" val="1445077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652"/>
            <a:ext cx="10515600" cy="1325563"/>
          </a:xfrm>
        </p:spPr>
        <p:txBody>
          <a:bodyPr/>
          <a:lstStyle/>
          <a:p>
            <a:r>
              <a:rPr lang="en-US" dirty="0"/>
              <a:t>Network Architecture</a:t>
            </a:r>
          </a:p>
        </p:txBody>
      </p:sp>
      <p:pic>
        <p:nvPicPr>
          <p:cNvPr id="1026" name="Picture 2" descr="https://chienyiwang.github.io/images/%E8%9E%A2%E5%B9%95%E6%88%AA%E5%9C%96%202017-03-23%2001.51.2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46134" y="891828"/>
            <a:ext cx="9015961" cy="5180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46134" y="6072694"/>
            <a:ext cx="9015961" cy="646331"/>
          </a:xfrm>
          <a:prstGeom prst="rect">
            <a:avLst/>
          </a:prstGeom>
          <a:noFill/>
        </p:spPr>
        <p:txBody>
          <a:bodyPr wrap="square" rtlCol="0">
            <a:spAutoFit/>
          </a:bodyPr>
          <a:lstStyle/>
          <a:p>
            <a:r>
              <a:rPr lang="en-US" dirty="0" smtClean="0"/>
              <a:t>“</a:t>
            </a:r>
            <a:r>
              <a:rPr lang="en-US" dirty="0" err="1" smtClean="0"/>
              <a:t>Conv</a:t>
            </a:r>
            <a:r>
              <a:rPr lang="en-US" dirty="0" smtClean="0"/>
              <a:t> </a:t>
            </a:r>
            <a:r>
              <a:rPr lang="en-US" dirty="0"/>
              <a:t>layers with the same color share the same weights. Moreover, these three convolutional blocks correspond to the split of existing CNN </a:t>
            </a:r>
            <a:r>
              <a:rPr lang="en-US" dirty="0" smtClean="0"/>
              <a:t>architecture”</a:t>
            </a:r>
            <a:endParaRPr lang="en-US" dirty="0"/>
          </a:p>
        </p:txBody>
      </p:sp>
    </p:spTree>
    <p:extLst>
      <p:ext uri="{BB962C8B-B14F-4D97-AF65-F5344CB8AC3E}">
        <p14:creationId xmlns:p14="http://schemas.microsoft.com/office/powerpoint/2010/main" val="57908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Types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90688"/>
                <a:ext cx="10515600" cy="4486275"/>
              </a:xfrm>
            </p:spPr>
            <p:txBody>
              <a:bodyPr/>
              <a:lstStyle/>
              <a:p>
                <a:pPr marL="0" indent="0">
                  <a:buNone/>
                </a:pPr>
                <a:r>
                  <a:rPr lang="en-US" u="sng" dirty="0"/>
                  <a:t>Car Template</a:t>
                </a:r>
              </a:p>
              <a:p>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𝑆</m:t>
                            </m:r>
                          </m:e>
                        </m:acc>
                      </m:e>
                      <m:sub>
                        <m:r>
                          <a:rPr lang="en-US" i="1">
                            <a:latin typeface="Cambria Math" panose="02040503050406030204" pitchFamily="18" charset="0"/>
                          </a:rPr>
                          <m:t>𝑚</m:t>
                        </m:r>
                      </m:sub>
                      <m:sup>
                        <m:r>
                          <a:rPr lang="en-US" i="1">
                            <a:latin typeface="Cambria Math" panose="02040503050406030204" pitchFamily="18" charset="0"/>
                          </a:rPr>
                          <m:t>3</m:t>
                        </m:r>
                        <m:r>
                          <a:rPr lang="en-US" i="1">
                            <a:latin typeface="Cambria Math" panose="02040503050406030204" pitchFamily="18" charset="0"/>
                          </a:rPr>
                          <m:t>𝑑</m:t>
                        </m:r>
                      </m:sup>
                    </m:sSubSup>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𝑛</m:t>
                            </m:r>
                          </m:sub>
                        </m:sSub>
                      </m:e>
                    </m:d>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𝑘</m:t>
                        </m:r>
                      </m:sub>
                    </m:sSub>
                  </m:oMath>
                </a14:m>
                <a:r>
                  <a:rPr lang="en-US" dirty="0"/>
                  <a:t>)</a:t>
                </a:r>
              </a:p>
              <a:p>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𝑡</m:t>
                            </m:r>
                          </m:e>
                        </m:acc>
                      </m:e>
                      <m:sub>
                        <m:r>
                          <a:rPr lang="en-US" i="1">
                            <a:latin typeface="Cambria Math" panose="02040503050406030204" pitchFamily="18" charset="0"/>
                          </a:rPr>
                          <m:t>𝑚</m:t>
                        </m:r>
                      </m:sub>
                      <m:sup>
                        <m:r>
                          <a:rPr lang="en-US" i="1">
                            <a:latin typeface="Cambria Math" panose="02040503050406030204" pitchFamily="18" charset="0"/>
                          </a:rPr>
                          <m:t>3</m:t>
                        </m:r>
                        <m:r>
                          <a:rPr lang="en-US" i="1">
                            <a:latin typeface="Cambria Math" panose="02040503050406030204" pitchFamily="18" charset="0"/>
                          </a:rPr>
                          <m:t>𝑑</m:t>
                        </m:r>
                      </m:sup>
                    </m:sSubSup>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𝑚</m:t>
                            </m:r>
                          </m:sub>
                        </m:sSub>
                      </m:e>
                    </m:d>
                  </m:oMath>
                </a14:m>
                <a:endParaRPr lang="en-US" dirty="0"/>
              </a:p>
              <a:p>
                <a:pPr marL="0" indent="0">
                  <a:buNone/>
                </a:pPr>
                <a:r>
                  <a:rPr lang="en-US" u="sng" dirty="0"/>
                  <a:t>Object Proposal</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𝑙</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h</m:t>
                        </m:r>
                      </m:e>
                    </m:d>
                  </m:oMath>
                </a14:m>
                <a:r>
                  <a:rPr lang="en-US" dirty="0"/>
                  <a:t> where </a:t>
                </a:r>
                <a:r>
                  <a:rPr lang="en-US" dirty="0" err="1"/>
                  <a:t>i</a:t>
                </a:r>
                <a:r>
                  <a:rPr lang="en-US" dirty="0"/>
                  <a:t> is the index of the object proposal, l is the level of the network,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𝑥</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𝑦</m:t>
                        </m:r>
                      </m:sub>
                    </m:sSub>
                  </m:oMath>
                </a14:m>
                <a:r>
                  <a:rPr lang="en-US" dirty="0"/>
                  <a:t> are the center points of the bounding box, and w and h are the width and height respectively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90688"/>
                <a:ext cx="10515600" cy="4486275"/>
              </a:xfrm>
              <a:blipFill rotWithShape="0">
                <a:blip r:embed="rId2"/>
                <a:stretch>
                  <a:fillRect l="-1217" t="-2174"/>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022495" y="1303510"/>
            <a:ext cx="1220360" cy="2016745"/>
          </a:xfrm>
          <a:prstGeom prst="rect">
            <a:avLst/>
          </a:prstGeom>
        </p:spPr>
      </p:pic>
    </p:spTree>
    <p:extLst>
      <p:ext uri="{BB962C8B-B14F-4D97-AF65-F5344CB8AC3E}">
        <p14:creationId xmlns:p14="http://schemas.microsoft.com/office/powerpoint/2010/main" val="329642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Types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51004"/>
                <a:ext cx="10515600" cy="5362833"/>
              </a:xfrm>
            </p:spPr>
            <p:txBody>
              <a:bodyPr>
                <a:normAutofit fontScale="70000" lnSpcReduction="20000"/>
              </a:bodyPr>
              <a:lstStyle/>
              <a:p>
                <a:pPr marL="0" indent="0">
                  <a:buNone/>
                </a:pPr>
                <a:r>
                  <a:rPr lang="en-US" u="sng" dirty="0"/>
                  <a:t>Level 3 output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𝑖</m:t>
                        </m:r>
                        <m:r>
                          <a:rPr lang="en-US" i="1">
                            <a:latin typeface="Cambria Math" panose="02040503050406030204" pitchFamily="18" charset="0"/>
                          </a:rPr>
                          <m:t>,</m:t>
                        </m:r>
                        <m:r>
                          <a:rPr lang="en-CA" b="0" i="1" smtClean="0">
                            <a:latin typeface="Cambria Math" panose="02040503050406030204" pitchFamily="18" charset="0"/>
                          </a:rPr>
                          <m:t>𝑙</m:t>
                        </m:r>
                      </m:sub>
                    </m:sSub>
                  </m:oMath>
                </a14:m>
                <a:r>
                  <a:rPr lang="en-US" dirty="0"/>
                  <a:t> - 2d bounding box</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r>
                      <a:rPr lang="en-US" b="0" i="1" smtClean="0">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𝑛</m:t>
                            </m:r>
                          </m:sub>
                        </m:sSub>
                      </m:e>
                    </m:d>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𝑢</m:t>
                        </m:r>
                      </m:e>
                      <m:sub>
                        <m:r>
                          <a:rPr lang="en-US" i="1">
                            <a:latin typeface="Cambria Math" panose="02040503050406030204" pitchFamily="18" charset="0"/>
                          </a:rPr>
                          <m:t>𝑘</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𝑘</m:t>
                        </m:r>
                      </m:sub>
                    </m:sSub>
                  </m:oMath>
                </a14:m>
                <a:r>
                  <a:rPr lang="en-US" dirty="0"/>
                  <a:t>)</a:t>
                </a:r>
              </a:p>
              <a:p>
                <a:pPr lvl="1"/>
                <a:r>
                  <a:rPr lang="en-US" dirty="0"/>
                  <a:t>2d point output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a14:m>
                <a:r>
                  <a:rPr lang="en-US" dirty="0"/>
                  <a:t> - Visibility of points with 4 potential states</a:t>
                </a:r>
              </a:p>
              <a:p>
                <a:pPr marL="914400" lvl="1" indent="-457200">
                  <a:buFont typeface="+mj-lt"/>
                  <a:buAutoNum type="arabicPeriod"/>
                </a:pPr>
                <a:r>
                  <a:rPr lang="en-US" dirty="0"/>
                  <a:t>Visible</a:t>
                </a:r>
              </a:p>
              <a:p>
                <a:pPr marL="914400" lvl="1" indent="-457200">
                  <a:buFont typeface="+mj-lt"/>
                  <a:buAutoNum type="arabicPeriod"/>
                </a:pPr>
                <a:r>
                  <a:rPr lang="en-US" dirty="0"/>
                  <a:t>Occluded by other object</a:t>
                </a:r>
              </a:p>
              <a:p>
                <a:pPr marL="914400" lvl="1" indent="-457200">
                  <a:buFont typeface="+mj-lt"/>
                  <a:buAutoNum type="arabicPeriod"/>
                </a:pPr>
                <a:r>
                  <a:rPr lang="en-US" dirty="0"/>
                  <a:t>Self Occluded</a:t>
                </a:r>
              </a:p>
              <a:p>
                <a:pPr marL="914400" lvl="1" indent="-457200">
                  <a:buFont typeface="+mj-lt"/>
                  <a:buAutoNum type="arabicPeriod"/>
                </a:pPr>
                <a:r>
                  <a:rPr lang="en-US" dirty="0"/>
                  <a:t>Truncated</a:t>
                </a:r>
              </a:p>
              <a:p>
                <a14:m>
                  <m:oMath xmlns:m="http://schemas.openxmlformats.org/officeDocument/2006/math">
                    <m:sSub>
                      <m:sSubPr>
                        <m:ctrlPr>
                          <a:rPr lang="en-US" i="1">
                            <a:latin typeface="Cambria Math" panose="02040503050406030204" pitchFamily="18" charset="0"/>
                          </a:rPr>
                        </m:ctrlPr>
                      </m:sSubPr>
                      <m:e>
                        <m:r>
                          <a:rPr lang="en-CA" b="0" i="1" smtClean="0">
                            <a:latin typeface="Cambria Math" panose="02040503050406030204" pitchFamily="18" charset="0"/>
                          </a:rPr>
                          <m:t>𝑇</m:t>
                        </m:r>
                      </m:e>
                      <m:sub>
                        <m:r>
                          <a:rPr lang="en-US" i="1">
                            <a:latin typeface="Cambria Math" panose="02040503050406030204" pitchFamily="18" charset="0"/>
                          </a:rPr>
                          <m:t>𝑖</m:t>
                        </m:r>
                      </m:sub>
                    </m:sSub>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𝑟</m:t>
                            </m:r>
                          </m:e>
                          <m:sub>
                            <m:r>
                              <a:rPr lang="en-CA" b="0" i="1" smtClean="0">
                                <a:latin typeface="Cambria Math" panose="02040503050406030204" pitchFamily="18" charset="0"/>
                              </a:rPr>
                              <m:t>𝑚</m:t>
                            </m:r>
                          </m:sub>
                        </m:sSub>
                      </m:e>
                    </m:d>
                    <m:r>
                      <a:rPr lang="en-CA" b="0" i="1" smtClean="0">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𝑟</m:t>
                        </m:r>
                      </m:e>
                      <m:sub>
                        <m:r>
                          <a:rPr lang="en-CA" i="1">
                            <a:latin typeface="Cambria Math" panose="02040503050406030204" pitchFamily="18" charset="0"/>
                          </a:rPr>
                          <m:t>𝑚</m:t>
                        </m:r>
                      </m:sub>
                    </m:sSub>
                    <m:r>
                      <a:rPr lang="en-CA" b="0" i="1" smtClean="0">
                        <a:latin typeface="Cambria Math" panose="02040503050406030204" pitchFamily="18" charset="0"/>
                      </a:rPr>
                      <m:t>=</m:t>
                    </m:r>
                    <m:d>
                      <m:dPr>
                        <m:ctrlPr>
                          <a:rPr lang="en-CA" b="0" i="1" smtClean="0">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𝑟</m:t>
                            </m:r>
                          </m:e>
                          <m:sub>
                            <m:r>
                              <a:rPr lang="en-CA" b="0" i="1" smtClean="0">
                                <a:latin typeface="Cambria Math" panose="02040503050406030204" pitchFamily="18" charset="0"/>
                              </a:rPr>
                              <m:t>𝑥</m:t>
                            </m:r>
                          </m:sub>
                        </m:sSub>
                        <m:r>
                          <a:rPr lang="en-CA" b="0" i="1" smtClean="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𝑟</m:t>
                            </m:r>
                          </m:e>
                          <m:sub>
                            <m:r>
                              <a:rPr lang="en-CA" b="0" i="1" smtClean="0">
                                <a:latin typeface="Cambria Math" panose="02040503050406030204" pitchFamily="18" charset="0"/>
                              </a:rPr>
                              <m:t>𝑦</m:t>
                            </m:r>
                          </m:sub>
                        </m:sSub>
                        <m:r>
                          <a:rPr lang="en-CA" b="0" i="1" smtClean="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𝑟</m:t>
                            </m:r>
                          </m:e>
                          <m:sub>
                            <m:r>
                              <a:rPr lang="en-CA" b="0" i="1" smtClean="0">
                                <a:latin typeface="Cambria Math" panose="02040503050406030204" pitchFamily="18" charset="0"/>
                              </a:rPr>
                              <m:t>𝑧</m:t>
                            </m:r>
                          </m:sub>
                        </m:sSub>
                      </m:e>
                    </m:d>
                  </m:oMath>
                </a14:m>
                <a:endParaRPr lang="en-US" dirty="0"/>
              </a:p>
              <a:p>
                <a:pPr lvl="1"/>
                <a:r>
                  <a:rPr lang="en-US" dirty="0"/>
                  <a:t>Template Similarity (Scaling Factors to fit to templates)</a:t>
                </a:r>
              </a:p>
              <a:p>
                <a:pPr marL="0" indent="0">
                  <a:buNone/>
                </a:pPr>
                <a:r>
                  <a:rPr lang="en-US" u="sng" dirty="0"/>
                  <a:t>After Template Matching</a:t>
                </a:r>
              </a:p>
              <a:p>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𝑗</m:t>
                        </m:r>
                      </m:sub>
                      <m:sup>
                        <m:r>
                          <a:rPr lang="en-US" i="1">
                            <a:latin typeface="Cambria Math" panose="02040503050406030204" pitchFamily="18" charset="0"/>
                          </a:rPr>
                          <m:t>3</m:t>
                        </m:r>
                        <m:r>
                          <a:rPr lang="en-US" i="1">
                            <a:latin typeface="Cambria Math" panose="02040503050406030204" pitchFamily="18" charset="0"/>
                          </a:rPr>
                          <m:t>𝑑</m:t>
                        </m:r>
                      </m:sup>
                    </m:sSubSup>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𝑛</m:t>
                            </m:r>
                          </m:sub>
                        </m:sSub>
                      </m:e>
                    </m:d>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𝑘</m:t>
                        </m:r>
                      </m:sub>
                    </m:sSub>
                  </m:oMath>
                </a14:m>
                <a:r>
                  <a:rPr lang="en-US" dirty="0"/>
                  <a:t>)</a:t>
                </a:r>
              </a:p>
              <a:p>
                <a:pPr lvl="1"/>
                <a:r>
                  <a:rPr lang="en-US" dirty="0"/>
                  <a:t>This is the 3d coordinates of the points in the model</a:t>
                </a:r>
              </a:p>
              <a:p>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𝐵</m:t>
                        </m:r>
                      </m:e>
                      <m:sub>
                        <m:r>
                          <a:rPr lang="en-US" i="1">
                            <a:latin typeface="Cambria Math" panose="02040503050406030204" pitchFamily="18" charset="0"/>
                          </a:rPr>
                          <m:t>𝑗</m:t>
                        </m:r>
                      </m:sub>
                      <m:sup>
                        <m:r>
                          <a:rPr lang="en-US" i="1">
                            <a:latin typeface="Cambria Math" panose="02040503050406030204" pitchFamily="18" charset="0"/>
                          </a:rPr>
                          <m:t>3</m:t>
                        </m:r>
                        <m:r>
                          <a:rPr lang="en-US" i="1">
                            <a:latin typeface="Cambria Math" panose="02040503050406030204" pitchFamily="18" charset="0"/>
                          </a:rPr>
                          <m:t>𝑑</m:t>
                        </m:r>
                      </m:sup>
                    </m:sSubSup>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𝑥</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𝑦</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𝑧</m:t>
                        </m:r>
                      </m:sub>
                    </m:sSub>
                  </m:oMath>
                </a14:m>
                <a:r>
                  <a:rPr lang="en-US" dirty="0"/>
                  <a:t> are the center points of the 3d bounding box,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is the orientation and t is its 3d template</a:t>
                </a:r>
              </a:p>
              <a:p>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51004"/>
                <a:ext cx="10515600" cy="5362833"/>
              </a:xfrm>
              <a:blipFill>
                <a:blip r:embed="rId2"/>
                <a:stretch>
                  <a:fillRect l="-638" t="-2162"/>
                </a:stretch>
              </a:blipFill>
            </p:spPr>
            <p:txBody>
              <a:bodyPr/>
              <a:lstStyle/>
              <a:p>
                <a:r>
                  <a:rPr lang="en-CA">
                    <a:noFill/>
                  </a:rPr>
                  <a:t> </a:t>
                </a:r>
              </a:p>
            </p:txBody>
          </p:sp>
        </mc:Fallback>
      </mc:AlternateContent>
      <p:pic>
        <p:nvPicPr>
          <p:cNvPr id="5" name="Picture 4"/>
          <p:cNvPicPr>
            <a:picLocks noChangeAspect="1"/>
          </p:cNvPicPr>
          <p:nvPr/>
        </p:nvPicPr>
        <p:blipFill rotWithShape="1">
          <a:blip r:embed="rId3"/>
          <a:srcRect l="6359" t="812" r="3914" b="816"/>
          <a:stretch/>
        </p:blipFill>
        <p:spPr>
          <a:xfrm>
            <a:off x="7628239" y="1690687"/>
            <a:ext cx="4178483" cy="3046069"/>
          </a:xfrm>
          <a:prstGeom prst="rect">
            <a:avLst/>
          </a:prstGeom>
        </p:spPr>
      </p:pic>
    </p:spTree>
    <p:extLst>
      <p:ext uri="{BB962C8B-B14F-4D97-AF65-F5344CB8AC3E}">
        <p14:creationId xmlns:p14="http://schemas.microsoft.com/office/powerpoint/2010/main" val="264284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Proposal Network</a:t>
            </a:r>
            <a:endParaRPr lang="en-US" dirty="0"/>
          </a:p>
        </p:txBody>
      </p:sp>
      <p:sp>
        <p:nvSpPr>
          <p:cNvPr id="3" name="Content Placeholder 2"/>
          <p:cNvSpPr>
            <a:spLocks noGrp="1"/>
          </p:cNvSpPr>
          <p:nvPr>
            <p:ph idx="1"/>
          </p:nvPr>
        </p:nvSpPr>
        <p:spPr>
          <a:xfrm>
            <a:off x="838200" y="1481960"/>
            <a:ext cx="6833260" cy="4695004"/>
          </a:xfrm>
        </p:spPr>
        <p:txBody>
          <a:bodyPr>
            <a:normAutofit fontScale="62500" lnSpcReduction="20000"/>
          </a:bodyPr>
          <a:lstStyle/>
          <a:p>
            <a:r>
              <a:rPr lang="en-US" dirty="0" smtClean="0"/>
              <a:t>Inputs any size Image outputs set of rectangles with objectiveness scores</a:t>
            </a:r>
          </a:p>
          <a:p>
            <a:r>
              <a:rPr lang="en-US" dirty="0" smtClean="0"/>
              <a:t>Slides window with center anchor across feature map</a:t>
            </a:r>
          </a:p>
          <a:p>
            <a:pPr lvl="1"/>
            <a:r>
              <a:rPr lang="en-US" dirty="0" smtClean="0"/>
              <a:t>Sliding windows are small convolutional networks</a:t>
            </a:r>
          </a:p>
          <a:p>
            <a:r>
              <a:rPr lang="en-US" dirty="0"/>
              <a:t>At each anchor position k proposals are created</a:t>
            </a:r>
          </a:p>
          <a:p>
            <a:pPr lvl="1"/>
            <a:r>
              <a:rPr lang="en-US" dirty="0"/>
              <a:t>Default k = 9 (3 scales, 3 aspect ratios</a:t>
            </a:r>
            <a:r>
              <a:rPr lang="en-US" dirty="0" smtClean="0"/>
              <a:t>)</a:t>
            </a:r>
            <a:endParaRPr lang="en-US" dirty="0"/>
          </a:p>
          <a:p>
            <a:r>
              <a:rPr lang="en-US" dirty="0" smtClean="0"/>
              <a:t>Proposals sent 2 two fully connected layers</a:t>
            </a:r>
          </a:p>
          <a:p>
            <a:pPr lvl="1"/>
            <a:r>
              <a:rPr lang="en-US" dirty="0" smtClean="0"/>
              <a:t>Bounding box regression layer</a:t>
            </a:r>
          </a:p>
          <a:p>
            <a:pPr lvl="1"/>
            <a:r>
              <a:rPr lang="en-US" dirty="0" smtClean="0"/>
              <a:t>Box classification layer</a:t>
            </a:r>
          </a:p>
          <a:p>
            <a:r>
              <a:rPr lang="en-US" dirty="0" smtClean="0"/>
              <a:t>Shares layers with classifiers</a:t>
            </a:r>
          </a:p>
          <a:p>
            <a:pPr lvl="1"/>
            <a:r>
              <a:rPr lang="en-US" dirty="0"/>
              <a:t>ZF shares 5</a:t>
            </a:r>
          </a:p>
          <a:p>
            <a:pPr lvl="1"/>
            <a:r>
              <a:rPr lang="en-US" dirty="0"/>
              <a:t>VGG-16 shares 13</a:t>
            </a:r>
          </a:p>
          <a:p>
            <a:r>
              <a:rPr lang="en-US" dirty="0" smtClean="0"/>
              <a:t>Total Outputs</a:t>
            </a:r>
          </a:p>
          <a:p>
            <a:pPr lvl="1"/>
            <a:r>
              <a:rPr lang="en-US" dirty="0" smtClean="0"/>
              <a:t>Total Anchor number n = </a:t>
            </a:r>
            <a:r>
              <a:rPr lang="en-US" dirty="0" err="1" smtClean="0"/>
              <a:t>WHk</a:t>
            </a:r>
            <a:r>
              <a:rPr lang="en-US" dirty="0" smtClean="0"/>
              <a:t> where W and H are the width and height of the image</a:t>
            </a:r>
          </a:p>
          <a:p>
            <a:pPr lvl="1"/>
            <a:r>
              <a:rPr lang="en-US" dirty="0" smtClean="0"/>
              <a:t>Object Probability 2n outputs</a:t>
            </a:r>
          </a:p>
          <a:p>
            <a:pPr lvl="1"/>
            <a:r>
              <a:rPr lang="en-US" dirty="0" smtClean="0"/>
              <a:t>Box coordinates 4n outputs</a:t>
            </a:r>
          </a:p>
          <a:p>
            <a:pPr lvl="1"/>
            <a:r>
              <a:rPr lang="en-US" dirty="0" smtClean="0"/>
              <a:t>Total 6WHk outputs</a:t>
            </a:r>
          </a:p>
        </p:txBody>
      </p:sp>
      <p:pic>
        <p:nvPicPr>
          <p:cNvPr id="4" name="Picture 3"/>
          <p:cNvPicPr>
            <a:picLocks noChangeAspect="1"/>
          </p:cNvPicPr>
          <p:nvPr/>
        </p:nvPicPr>
        <p:blipFill>
          <a:blip r:embed="rId2"/>
          <a:stretch>
            <a:fillRect/>
          </a:stretch>
        </p:blipFill>
        <p:spPr>
          <a:xfrm>
            <a:off x="8147460" y="365125"/>
            <a:ext cx="3206340" cy="3112312"/>
          </a:xfrm>
          <a:prstGeom prst="rect">
            <a:avLst/>
          </a:prstGeom>
        </p:spPr>
      </p:pic>
      <p:pic>
        <p:nvPicPr>
          <p:cNvPr id="5" name="Picture 4"/>
          <p:cNvPicPr>
            <a:picLocks noChangeAspect="1"/>
          </p:cNvPicPr>
          <p:nvPr/>
        </p:nvPicPr>
        <p:blipFill>
          <a:blip r:embed="rId3"/>
          <a:stretch>
            <a:fillRect/>
          </a:stretch>
        </p:blipFill>
        <p:spPr>
          <a:xfrm>
            <a:off x="7759673" y="3957455"/>
            <a:ext cx="3594127" cy="2219508"/>
          </a:xfrm>
          <a:prstGeom prst="rect">
            <a:avLst/>
          </a:prstGeom>
        </p:spPr>
      </p:pic>
    </p:spTree>
    <p:extLst>
      <p:ext uri="{BB962C8B-B14F-4D97-AF65-F5344CB8AC3E}">
        <p14:creationId xmlns:p14="http://schemas.microsoft.com/office/powerpoint/2010/main" val="174466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Augmenting Training Data</a:t>
            </a:r>
          </a:p>
        </p:txBody>
      </p:sp>
      <p:sp>
        <p:nvSpPr>
          <p:cNvPr id="3" name="Content Placeholder 2"/>
          <p:cNvSpPr>
            <a:spLocks noGrp="1"/>
          </p:cNvSpPr>
          <p:nvPr>
            <p:ph idx="1"/>
          </p:nvPr>
        </p:nvSpPr>
        <p:spPr>
          <a:xfrm>
            <a:off x="838200" y="1690688"/>
            <a:ext cx="6276325" cy="4486275"/>
          </a:xfrm>
        </p:spPr>
        <p:txBody>
          <a:bodyPr>
            <a:normAutofit fontScale="85000" lnSpcReduction="20000"/>
          </a:bodyPr>
          <a:lstStyle/>
          <a:p>
            <a:pPr marL="0" indent="0">
              <a:buNone/>
            </a:pPr>
            <a:r>
              <a:rPr lang="en-CA" dirty="0"/>
              <a:t>The KITTI data set does not have the points described in the network so it must be modified in order for this network to be properly trained.</a:t>
            </a:r>
          </a:p>
          <a:p>
            <a:pPr marL="0" indent="0">
              <a:buNone/>
            </a:pPr>
            <a:endParaRPr lang="en-CA" dirty="0"/>
          </a:p>
          <a:p>
            <a:pPr marL="0" indent="0">
              <a:buNone/>
            </a:pPr>
            <a:r>
              <a:rPr lang="en-CA" u="sng" dirty="0"/>
              <a:t>Steps</a:t>
            </a:r>
          </a:p>
          <a:p>
            <a:pPr marL="514350" indent="-514350">
              <a:buFont typeface="+mj-lt"/>
              <a:buAutoNum type="arabicPeriod"/>
            </a:pPr>
            <a:r>
              <a:rPr lang="en-CA" dirty="0"/>
              <a:t>Compare model bounding box to 3d bounding box in data </a:t>
            </a:r>
            <a:r>
              <a:rPr lang="en-CA" dirty="0" smtClean="0"/>
              <a:t>set</a:t>
            </a:r>
          </a:p>
          <a:p>
            <a:pPr marL="514350" indent="-514350">
              <a:buFont typeface="+mj-lt"/>
              <a:buAutoNum type="arabicPeriod"/>
            </a:pPr>
            <a:r>
              <a:rPr lang="en-CA" dirty="0" smtClean="0"/>
              <a:t>Match model to 3d model </a:t>
            </a:r>
            <a:r>
              <a:rPr lang="en-CA" dirty="0" smtClean="0"/>
              <a:t>– Orient properly</a:t>
            </a:r>
            <a:endParaRPr lang="en-CA" dirty="0"/>
          </a:p>
          <a:p>
            <a:pPr marL="514350" indent="-514350">
              <a:buFont typeface="+mj-lt"/>
              <a:buAutoNum type="arabicPeriod"/>
            </a:pPr>
            <a:r>
              <a:rPr lang="en-CA" dirty="0"/>
              <a:t>Project 3d points </a:t>
            </a:r>
            <a:r>
              <a:rPr lang="en-CA" dirty="0" smtClean="0"/>
              <a:t> from model into </a:t>
            </a:r>
            <a:r>
              <a:rPr lang="en-CA" dirty="0"/>
              <a:t>2d bounding </a:t>
            </a:r>
            <a:r>
              <a:rPr lang="en-CA" dirty="0" smtClean="0"/>
              <a:t>box in data set</a:t>
            </a:r>
            <a:endParaRPr lang="en-CA" dirty="0"/>
          </a:p>
          <a:p>
            <a:pPr marL="514350" indent="-514350">
              <a:buFont typeface="+mj-lt"/>
              <a:buAutoNum type="arabicPeriod"/>
            </a:pPr>
            <a:r>
              <a:rPr lang="en-CA" dirty="0"/>
              <a:t>Assign occlusion values to </a:t>
            </a:r>
            <a:r>
              <a:rPr lang="en-CA" dirty="0" smtClean="0"/>
              <a:t>points by looking at oriented model</a:t>
            </a:r>
            <a:endParaRPr lang="en-CA" dirty="0"/>
          </a:p>
        </p:txBody>
      </p:sp>
      <p:pic>
        <p:nvPicPr>
          <p:cNvPr id="4" name="Picture 3"/>
          <p:cNvPicPr>
            <a:picLocks noChangeAspect="1"/>
          </p:cNvPicPr>
          <p:nvPr/>
        </p:nvPicPr>
        <p:blipFill>
          <a:blip r:embed="rId2"/>
          <a:stretch>
            <a:fillRect/>
          </a:stretch>
        </p:blipFill>
        <p:spPr>
          <a:xfrm>
            <a:off x="7114526" y="2422566"/>
            <a:ext cx="4810651" cy="1085790"/>
          </a:xfrm>
          <a:prstGeom prst="rect">
            <a:avLst/>
          </a:prstGeom>
        </p:spPr>
      </p:pic>
      <p:pic>
        <p:nvPicPr>
          <p:cNvPr id="5" name="Picture 4"/>
          <p:cNvPicPr>
            <a:picLocks noChangeAspect="1"/>
          </p:cNvPicPr>
          <p:nvPr/>
        </p:nvPicPr>
        <p:blipFill>
          <a:blip r:embed="rId3"/>
          <a:stretch>
            <a:fillRect/>
          </a:stretch>
        </p:blipFill>
        <p:spPr>
          <a:xfrm>
            <a:off x="7114526" y="3508356"/>
            <a:ext cx="4810652" cy="1089913"/>
          </a:xfrm>
          <a:prstGeom prst="rect">
            <a:avLst/>
          </a:prstGeom>
        </p:spPr>
      </p:pic>
    </p:spTree>
    <p:extLst>
      <p:ext uri="{BB962C8B-B14F-4D97-AF65-F5344CB8AC3E}">
        <p14:creationId xmlns:p14="http://schemas.microsoft.com/office/powerpoint/2010/main" val="370723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a:xfrm>
            <a:off x="838199" y="1537301"/>
            <a:ext cx="10515600" cy="1032904"/>
          </a:xfrm>
        </p:spPr>
        <p:txBody>
          <a:bodyPr>
            <a:normAutofit fontScale="85000" lnSpcReduction="20000"/>
          </a:bodyPr>
          <a:lstStyle/>
          <a:p>
            <a:pPr marL="0" indent="0">
              <a:buNone/>
            </a:pPr>
            <a:r>
              <a:rPr lang="en-US" dirty="0"/>
              <a:t>“We use the </a:t>
            </a:r>
            <a:r>
              <a:rPr lang="en-US" dirty="0" err="1"/>
              <a:t>FasterRCNN</a:t>
            </a:r>
            <a:r>
              <a:rPr lang="en-US" dirty="0"/>
              <a:t> framework based on RPN to learn the end-to end</a:t>
            </a:r>
          </a:p>
          <a:p>
            <a:pPr marL="0" indent="0">
              <a:buNone/>
            </a:pPr>
            <a:r>
              <a:rPr lang="en-US" dirty="0"/>
              <a:t>MANTA model” – My assumption is that they use the same alternating training and </a:t>
            </a:r>
            <a:r>
              <a:rPr lang="en-US" dirty="0" smtClean="0"/>
              <a:t>“Image-Centric” stochastic gradient </a:t>
            </a:r>
            <a:r>
              <a:rPr lang="en-US" dirty="0"/>
              <a:t>descent method as Faster RCNN</a:t>
            </a:r>
          </a:p>
        </p:txBody>
      </p:sp>
      <p:sp>
        <p:nvSpPr>
          <p:cNvPr id="4" name="TextBox 3"/>
          <p:cNvSpPr txBox="1"/>
          <p:nvPr/>
        </p:nvSpPr>
        <p:spPr>
          <a:xfrm>
            <a:off x="838199" y="2776150"/>
            <a:ext cx="5224849" cy="3416320"/>
          </a:xfrm>
          <a:prstGeom prst="rect">
            <a:avLst/>
          </a:prstGeom>
          <a:noFill/>
        </p:spPr>
        <p:txBody>
          <a:bodyPr wrap="square" rtlCol="0">
            <a:spAutoFit/>
          </a:bodyPr>
          <a:lstStyle/>
          <a:p>
            <a:r>
              <a:rPr lang="en-US" u="sng" dirty="0"/>
              <a:t>4 step alternating training (Faster RCNN</a:t>
            </a:r>
            <a:r>
              <a:rPr lang="en-US" u="sng" dirty="0" smtClean="0"/>
              <a:t>)</a:t>
            </a:r>
            <a:endParaRPr lang="en-US" u="sng" dirty="0"/>
          </a:p>
          <a:p>
            <a:pPr marL="342900" indent="-342900">
              <a:buFont typeface="+mj-lt"/>
              <a:buAutoNum type="arabicPeriod"/>
            </a:pPr>
            <a:r>
              <a:rPr lang="en-US" dirty="0"/>
              <a:t>Train RPN</a:t>
            </a:r>
          </a:p>
          <a:p>
            <a:pPr marL="342900" indent="-342900">
              <a:buFont typeface="+mj-lt"/>
              <a:buAutoNum type="arabicPeriod"/>
            </a:pPr>
            <a:r>
              <a:rPr lang="en-US" dirty="0"/>
              <a:t>Train </a:t>
            </a:r>
            <a:r>
              <a:rPr lang="en-US" dirty="0" smtClean="0"/>
              <a:t>Detector network </a:t>
            </a:r>
            <a:r>
              <a:rPr lang="en-US" dirty="0"/>
              <a:t>(Fast RCNN) </a:t>
            </a:r>
          </a:p>
          <a:p>
            <a:pPr marL="342900" indent="-342900">
              <a:buFont typeface="+mj-lt"/>
              <a:buAutoNum type="arabicPeriod"/>
            </a:pPr>
            <a:r>
              <a:rPr lang="en-US" dirty="0"/>
              <a:t>Combine network and train RPN specific </a:t>
            </a:r>
            <a:r>
              <a:rPr lang="en-US" dirty="0" smtClean="0"/>
              <a:t>layers</a:t>
            </a:r>
            <a:endParaRPr lang="en-US" dirty="0"/>
          </a:p>
          <a:p>
            <a:pPr marL="800100" lvl="1" indent="-342900">
              <a:buFont typeface="Arial" panose="020B0604020202020204" pitchFamily="34" charset="0"/>
              <a:buChar char="•"/>
            </a:pPr>
            <a:r>
              <a:rPr lang="en-US" dirty="0" err="1" smtClean="0"/>
              <a:t>Conv</a:t>
            </a:r>
            <a:r>
              <a:rPr lang="en-US" dirty="0" smtClean="0"/>
              <a:t> layers come from Detector</a:t>
            </a:r>
          </a:p>
          <a:p>
            <a:pPr marL="800100" lvl="1" indent="-342900">
              <a:buFont typeface="Arial" panose="020B0604020202020204" pitchFamily="34" charset="0"/>
              <a:buChar char="•"/>
            </a:pPr>
            <a:r>
              <a:rPr lang="en-US" dirty="0" smtClean="0"/>
              <a:t>Fix </a:t>
            </a:r>
            <a:r>
              <a:rPr lang="en-US" dirty="0"/>
              <a:t>shared and </a:t>
            </a:r>
            <a:r>
              <a:rPr lang="en-US" dirty="0" smtClean="0"/>
              <a:t>Detector specific </a:t>
            </a:r>
            <a:r>
              <a:rPr lang="en-US" dirty="0"/>
              <a:t>layers</a:t>
            </a:r>
          </a:p>
          <a:p>
            <a:pPr marL="342900" indent="-342900">
              <a:buFont typeface="+mj-lt"/>
              <a:buAutoNum type="arabicPeriod"/>
            </a:pPr>
            <a:r>
              <a:rPr lang="en-US" dirty="0"/>
              <a:t>Train </a:t>
            </a:r>
            <a:r>
              <a:rPr lang="en-US" dirty="0" smtClean="0"/>
              <a:t>Detector </a:t>
            </a:r>
            <a:r>
              <a:rPr lang="en-US" dirty="0"/>
              <a:t>f</a:t>
            </a:r>
            <a:r>
              <a:rPr lang="en-US" dirty="0" smtClean="0"/>
              <a:t>ully connected </a:t>
            </a:r>
            <a:r>
              <a:rPr lang="en-US" dirty="0"/>
              <a:t>l</a:t>
            </a:r>
            <a:r>
              <a:rPr lang="en-US" dirty="0" smtClean="0"/>
              <a:t>ayers</a:t>
            </a:r>
            <a:endParaRPr lang="en-US" dirty="0"/>
          </a:p>
          <a:p>
            <a:pPr marL="800100" lvl="1" indent="-342900">
              <a:buFont typeface="Arial" panose="020B0604020202020204" pitchFamily="34" charset="0"/>
              <a:buChar char="•"/>
            </a:pPr>
            <a:r>
              <a:rPr lang="en-US" dirty="0"/>
              <a:t>All other layers fixed</a:t>
            </a:r>
          </a:p>
          <a:p>
            <a:endParaRPr lang="en-US" u="sng" dirty="0"/>
          </a:p>
          <a:p>
            <a:r>
              <a:rPr lang="en-US" u="sng" dirty="0" smtClean="0"/>
              <a:t>Other Methods also in the paper</a:t>
            </a:r>
          </a:p>
          <a:p>
            <a:pPr marL="285750" indent="-285750">
              <a:buFont typeface="Arial" panose="020B0604020202020204" pitchFamily="34" charset="0"/>
              <a:buChar char="•"/>
            </a:pPr>
            <a:r>
              <a:rPr lang="en-US" dirty="0" smtClean="0"/>
              <a:t>Approximate Joint Training</a:t>
            </a:r>
          </a:p>
          <a:p>
            <a:pPr marL="285750" indent="-285750">
              <a:buFont typeface="Arial" panose="020B0604020202020204" pitchFamily="34" charset="0"/>
              <a:buChar char="•"/>
            </a:pPr>
            <a:r>
              <a:rPr lang="en-US" dirty="0" smtClean="0"/>
              <a:t>Non-approximate Joint </a:t>
            </a:r>
            <a:r>
              <a:rPr lang="en-US" dirty="0"/>
              <a:t>Training</a:t>
            </a:r>
          </a:p>
        </p:txBody>
      </p:sp>
      <p:sp>
        <p:nvSpPr>
          <p:cNvPr id="5" name="TextBox 4"/>
          <p:cNvSpPr txBox="1"/>
          <p:nvPr/>
        </p:nvSpPr>
        <p:spPr>
          <a:xfrm>
            <a:off x="6128951" y="2776150"/>
            <a:ext cx="5224849" cy="2308324"/>
          </a:xfrm>
          <a:prstGeom prst="rect">
            <a:avLst/>
          </a:prstGeom>
          <a:noFill/>
        </p:spPr>
        <p:txBody>
          <a:bodyPr wrap="square" rtlCol="0">
            <a:spAutoFit/>
          </a:bodyPr>
          <a:lstStyle/>
          <a:p>
            <a:r>
              <a:rPr lang="en-US" u="sng" dirty="0" smtClean="0"/>
              <a:t>“</a:t>
            </a:r>
            <a:r>
              <a:rPr lang="en-US" u="sng" dirty="0"/>
              <a:t>Image-Centric</a:t>
            </a:r>
            <a:r>
              <a:rPr lang="en-US" u="sng" dirty="0" smtClean="0"/>
              <a:t>” Training</a:t>
            </a:r>
          </a:p>
          <a:p>
            <a:r>
              <a:rPr lang="en-US" dirty="0" smtClean="0"/>
              <a:t>Training </a:t>
            </a:r>
            <a:r>
              <a:rPr lang="en-US" dirty="0"/>
              <a:t>is also done via stochastic gradient descent using mini-batches of proposals from a single </a:t>
            </a:r>
            <a:r>
              <a:rPr lang="en-US" dirty="0" smtClean="0"/>
              <a:t>image RPN </a:t>
            </a:r>
            <a:r>
              <a:rPr lang="en-US" dirty="0"/>
              <a:t>calculates anchors</a:t>
            </a:r>
          </a:p>
          <a:p>
            <a:pPr marL="285750" indent="-285750">
              <a:buFont typeface="Arial" panose="020B0604020202020204" pitchFamily="34" charset="0"/>
              <a:buChar char="•"/>
            </a:pPr>
            <a:r>
              <a:rPr lang="en-US" dirty="0"/>
              <a:t>256 anchors randomly chosen</a:t>
            </a:r>
          </a:p>
          <a:p>
            <a:pPr marL="742950" lvl="1" indent="-285750">
              <a:buFont typeface="Arial" panose="020B0604020202020204" pitchFamily="34" charset="0"/>
              <a:buChar char="•"/>
            </a:pPr>
            <a:r>
              <a:rPr lang="en-US" dirty="0"/>
              <a:t>1:1 ratio of positives and negatives</a:t>
            </a:r>
          </a:p>
          <a:p>
            <a:pPr marL="742950" lvl="1" indent="-285750">
              <a:buFont typeface="Arial" panose="020B0604020202020204" pitchFamily="34" charset="0"/>
              <a:buChar char="•"/>
            </a:pPr>
            <a:r>
              <a:rPr lang="en-US" dirty="0"/>
              <a:t>If less than 128 positives exist anchors exist false positives are added</a:t>
            </a:r>
          </a:p>
        </p:txBody>
      </p:sp>
      <p:pic>
        <p:nvPicPr>
          <p:cNvPr id="6" name="Picture 5"/>
          <p:cNvPicPr>
            <a:picLocks noChangeAspect="1"/>
          </p:cNvPicPr>
          <p:nvPr/>
        </p:nvPicPr>
        <p:blipFill>
          <a:blip r:embed="rId3"/>
          <a:stretch>
            <a:fillRect/>
          </a:stretch>
        </p:blipFill>
        <p:spPr>
          <a:xfrm>
            <a:off x="4718716" y="5084474"/>
            <a:ext cx="3265277" cy="1773526"/>
          </a:xfrm>
          <a:prstGeom prst="rect">
            <a:avLst/>
          </a:prstGeom>
        </p:spPr>
      </p:pic>
    </p:spTree>
    <p:extLst>
      <p:ext uri="{BB962C8B-B14F-4D97-AF65-F5344CB8AC3E}">
        <p14:creationId xmlns:p14="http://schemas.microsoft.com/office/powerpoint/2010/main" val="76287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1080</TotalTime>
  <Words>948</Words>
  <Application>Microsoft Office PowerPoint</Application>
  <PresentationFormat>Widescreen</PresentationFormat>
  <Paragraphs>177</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Candara</vt:lpstr>
      <vt:lpstr>Office Theme</vt:lpstr>
      <vt:lpstr>Deep MANTA</vt:lpstr>
      <vt:lpstr>Overview</vt:lpstr>
      <vt:lpstr>Purpose</vt:lpstr>
      <vt:lpstr>Network Architecture</vt:lpstr>
      <vt:lpstr>Data Types</vt:lpstr>
      <vt:lpstr>Data Types Continued</vt:lpstr>
      <vt:lpstr>Region Proposal Network</vt:lpstr>
      <vt:lpstr>Augmenting Training Data</vt:lpstr>
      <vt:lpstr>Training</vt:lpstr>
      <vt:lpstr>Loss Functions - General</vt:lpstr>
      <vt:lpstr>Loss Functions – Specifics - RPN</vt:lpstr>
      <vt:lpstr>Loss Functions – Specifics – Deep Manta</vt:lpstr>
      <vt:lpstr>2D to 3D Matching</vt:lpstr>
      <vt:lpstr>Performance - Paper</vt:lpstr>
      <vt:lpstr>Performance – KITTI Ranking</vt:lpstr>
      <vt:lpstr>Contributions</vt:lpstr>
      <vt:lpstr>Conclusion</vt:lpstr>
      <vt:lpstr>References</vt:lpstr>
    </vt:vector>
  </TitlesOfParts>
  <Company>Conestoga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MANTA</dc:title>
  <dc:creator>Adam Sanderson</dc:creator>
  <cp:lastModifiedBy>Adam Sanderson</cp:lastModifiedBy>
  <cp:revision>119</cp:revision>
  <dcterms:created xsi:type="dcterms:W3CDTF">2017-06-01T16:01:57Z</dcterms:created>
  <dcterms:modified xsi:type="dcterms:W3CDTF">2017-06-14T17:33:19Z</dcterms:modified>
</cp:coreProperties>
</file>