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3" r:id="rId3"/>
    <p:sldMasterId id="2147483684" r:id="rId4"/>
    <p:sldMasterId id="2147483686" r:id="rId5"/>
    <p:sldMasterId id="2147483697" r:id="rId6"/>
    <p:sldMasterId id="2147483699" r:id="rId7"/>
    <p:sldMasterId id="2147483710" r:id="rId8"/>
    <p:sldMasterId id="2147483723" r:id="rId9"/>
  </p:sldMasterIdLst>
  <p:notesMasterIdLst>
    <p:notesMasterId r:id="rId47"/>
  </p:notesMasterIdLst>
  <p:sldIdLst>
    <p:sldId id="256" r:id="rId10"/>
    <p:sldId id="257" r:id="rId11"/>
    <p:sldId id="278" r:id="rId12"/>
    <p:sldId id="279" r:id="rId13"/>
    <p:sldId id="282" r:id="rId14"/>
    <p:sldId id="281" r:id="rId15"/>
    <p:sldId id="280" r:id="rId16"/>
    <p:sldId id="258" r:id="rId17"/>
    <p:sldId id="259" r:id="rId18"/>
    <p:sldId id="260" r:id="rId19"/>
    <p:sldId id="262" r:id="rId20"/>
    <p:sldId id="263" r:id="rId21"/>
    <p:sldId id="283" r:id="rId22"/>
    <p:sldId id="264" r:id="rId23"/>
    <p:sldId id="273" r:id="rId24"/>
    <p:sldId id="265" r:id="rId25"/>
    <p:sldId id="261" r:id="rId26"/>
    <p:sldId id="266" r:id="rId27"/>
    <p:sldId id="268" r:id="rId28"/>
    <p:sldId id="274" r:id="rId29"/>
    <p:sldId id="275" r:id="rId30"/>
    <p:sldId id="277" r:id="rId31"/>
    <p:sldId id="287" r:id="rId32"/>
    <p:sldId id="286" r:id="rId33"/>
    <p:sldId id="288" r:id="rId34"/>
    <p:sldId id="289" r:id="rId35"/>
    <p:sldId id="276" r:id="rId36"/>
    <p:sldId id="290" r:id="rId37"/>
    <p:sldId id="291" r:id="rId38"/>
    <p:sldId id="292" r:id="rId39"/>
    <p:sldId id="269" r:id="rId40"/>
    <p:sldId id="293" r:id="rId41"/>
    <p:sldId id="272" r:id="rId42"/>
    <p:sldId id="294" r:id="rId43"/>
    <p:sldId id="271" r:id="rId44"/>
    <p:sldId id="270" r:id="rId45"/>
    <p:sldId id="2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5" autoAdjust="0"/>
    <p:restoredTop sz="62869" autoAdjust="0"/>
  </p:normalViewPr>
  <p:slideViewPr>
    <p:cSldViewPr snapToGrid="0">
      <p:cViewPr varScale="1">
        <p:scale>
          <a:sx n="63" d="100"/>
          <a:sy n="63" d="100"/>
        </p:scale>
        <p:origin x="48"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8E36A-3290-472C-84EC-ACC6A11CCF93}" type="datetimeFigureOut">
              <a:rPr lang="en-CA" smtClean="0"/>
              <a:t>2017-06-10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7A7AA-D71C-43C1-BF66-72F4B687CDB2}" type="slidenum">
              <a:rPr lang="en-CA" smtClean="0"/>
              <a:t>‹#›</a:t>
            </a:fld>
            <a:endParaRPr lang="en-CA"/>
          </a:p>
        </p:txBody>
      </p:sp>
    </p:spTree>
    <p:extLst>
      <p:ext uri="{BB962C8B-B14F-4D97-AF65-F5344CB8AC3E}">
        <p14:creationId xmlns:p14="http://schemas.microsoft.com/office/powerpoint/2010/main" val="230699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a:t>
            </a:fld>
            <a:endParaRPr lang="en-CA"/>
          </a:p>
        </p:txBody>
      </p:sp>
    </p:spTree>
    <p:extLst>
      <p:ext uri="{BB962C8B-B14F-4D97-AF65-F5344CB8AC3E}">
        <p14:creationId xmlns:p14="http://schemas.microsoft.com/office/powerpoint/2010/main" val="59964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Side</a:t>
            </a:r>
            <a:r>
              <a:rPr lang="en-CA" baseline="0" dirty="0"/>
              <a:t> note, notice that R is a square root of I. This is where the square root form is coming from.</a:t>
            </a:r>
          </a:p>
          <a:p>
            <a:endParaRPr lang="en-CA" baseline="0" dirty="0"/>
          </a:p>
          <a:p>
            <a:r>
              <a:rPr lang="en-CA" baseline="0" dirty="0"/>
              <a:t>Notice that the condition number of R is half that of I</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11</a:t>
            </a:fld>
            <a:endParaRPr lang="en-CA"/>
          </a:p>
        </p:txBody>
      </p:sp>
    </p:spTree>
    <p:extLst>
      <p:ext uri="{BB962C8B-B14F-4D97-AF65-F5344CB8AC3E}">
        <p14:creationId xmlns:p14="http://schemas.microsoft.com/office/powerpoint/2010/main" val="20471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Picture</a:t>
            </a:r>
            <a:r>
              <a:rPr lang="en-CA" baseline="0" dirty="0"/>
              <a:t> taken from SAM SLAM. Variables are poses followed by landmarks</a:t>
            </a:r>
            <a:endParaRPr lang="en-CA" dirty="0"/>
          </a:p>
          <a:p>
            <a:endParaRPr lang="en-CA" dirty="0"/>
          </a:p>
          <a:p>
            <a:r>
              <a:rPr lang="en-CA" dirty="0"/>
              <a:t>Some graph definitions:</a:t>
            </a:r>
          </a:p>
          <a:p>
            <a:endParaRPr lang="en-CA" dirty="0"/>
          </a:p>
          <a:p>
            <a:r>
              <a:rPr lang="en-CA" dirty="0"/>
              <a:t>Triangulated</a:t>
            </a:r>
            <a:r>
              <a:rPr lang="en-CA" baseline="0" dirty="0"/>
              <a:t> graph: A graph that is planar such that the addition of any edge results in non-planar graph</a:t>
            </a:r>
          </a:p>
          <a:p>
            <a:endParaRPr lang="en-CA" baseline="0" dirty="0"/>
          </a:p>
          <a:p>
            <a:r>
              <a:rPr lang="en-CA" baseline="0" dirty="0"/>
              <a:t>Planar graph: A graph that can be drawn in one plane such that no edges cross</a:t>
            </a:r>
          </a:p>
          <a:p>
            <a:endParaRPr lang="en-CA" baseline="0" dirty="0"/>
          </a:p>
          <a:p>
            <a:r>
              <a:rPr lang="en-CA" baseline="0" dirty="0"/>
              <a:t>Chordal graph: All cycles of four or more vertices have a chord, which is an edge not part of the cycle but connects two vertices of the cycle</a:t>
            </a:r>
          </a:p>
          <a:p>
            <a:endParaRPr lang="en-CA" baseline="0" dirty="0"/>
          </a:p>
          <a:p>
            <a:r>
              <a:rPr lang="en-CA" baseline="0" dirty="0"/>
              <a:t>Clique: A subset of vertices in an undirected graph such that its induced subgraph is complete; every two distinct vertices in the clique are adjacent.</a:t>
            </a:r>
          </a:p>
          <a:p>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12</a:t>
            </a:fld>
            <a:endParaRPr lang="en-CA"/>
          </a:p>
        </p:txBody>
      </p:sp>
    </p:spTree>
    <p:extLst>
      <p:ext uri="{BB962C8B-B14F-4D97-AF65-F5344CB8AC3E}">
        <p14:creationId xmlns:p14="http://schemas.microsoft.com/office/powerpoint/2010/main" val="32532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https://en.wikipedia.org/wiki/Markov_random_field</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13</a:t>
            </a:fld>
            <a:endParaRPr lang="en-CA"/>
          </a:p>
        </p:txBody>
      </p:sp>
    </p:spTree>
    <p:extLst>
      <p:ext uri="{BB962C8B-B14F-4D97-AF65-F5344CB8AC3E}">
        <p14:creationId xmlns:p14="http://schemas.microsoft.com/office/powerpoint/2010/main" val="401159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Markov random field</a:t>
            </a:r>
            <a:r>
              <a:rPr lang="en-CA" baseline="0" dirty="0"/>
              <a:t>s are undirected graph models. In general, there may not be an equivalent factor graph for an MRF, however for SLAM problems the factor graph always exists.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14</a:t>
            </a:fld>
            <a:endParaRPr lang="en-CA"/>
          </a:p>
        </p:txBody>
      </p:sp>
    </p:spTree>
    <p:extLst>
      <p:ext uri="{BB962C8B-B14F-4D97-AF65-F5344CB8AC3E}">
        <p14:creationId xmlns:p14="http://schemas.microsoft.com/office/powerpoint/2010/main" val="410215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Bayes</a:t>
            </a:r>
            <a:r>
              <a:rPr lang="en-CA" baseline="0" dirty="0"/>
              <a:t> net is a DAG model. It encodes the joint probability as conditional probabilities between all of the random variables.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15</a:t>
            </a:fld>
            <a:endParaRPr lang="en-CA"/>
          </a:p>
        </p:txBody>
      </p:sp>
    </p:spTree>
    <p:extLst>
      <p:ext uri="{BB962C8B-B14F-4D97-AF65-F5344CB8AC3E}">
        <p14:creationId xmlns:p14="http://schemas.microsoft.com/office/powerpoint/2010/main" val="372197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Bayes</a:t>
            </a:r>
            <a:r>
              <a:rPr lang="en-CA" baseline="0" dirty="0"/>
              <a:t> net is a DAG model. It encodes the joint probability as conditional probabilities between all of the random variables.</a:t>
            </a:r>
            <a:endParaRPr lang="en-CA" dirty="0"/>
          </a:p>
          <a:p>
            <a:endParaRPr lang="en-CA" dirty="0"/>
          </a:p>
          <a:p>
            <a:r>
              <a:rPr lang="en-CA" dirty="0"/>
              <a:t>Joint</a:t>
            </a:r>
            <a:r>
              <a:rPr lang="en-CA" baseline="0" dirty="0"/>
              <a:t> Probability can be evaluated a bit more directly. For an MRF, have to evaluate joint probability of each clique.</a:t>
            </a:r>
          </a:p>
          <a:p>
            <a:endParaRPr lang="en-CA" baseline="0" dirty="0"/>
          </a:p>
          <a:p>
            <a:r>
              <a:rPr lang="en-CA" dirty="0"/>
              <a:t>Cool thing about these</a:t>
            </a:r>
            <a:r>
              <a:rPr lang="en-CA" baseline="0" dirty="0"/>
              <a:t> resulting nets. They are </a:t>
            </a:r>
            <a:r>
              <a:rPr lang="en-CA" baseline="0" dirty="0" err="1"/>
              <a:t>cordal</a:t>
            </a:r>
            <a:r>
              <a:rPr lang="en-CA" baseline="0" dirty="0"/>
              <a:t>.</a:t>
            </a:r>
          </a:p>
          <a:p>
            <a:endParaRPr lang="en-CA" baseline="0" dirty="0"/>
          </a:p>
          <a:p>
            <a:r>
              <a:rPr lang="en-CA" baseline="0" dirty="0"/>
              <a:t>Fundamentally, we are solving a linear system. Solving a linear system is done by eliminating variables by expressing them as linear combinations as the other variables.</a:t>
            </a:r>
          </a:p>
        </p:txBody>
      </p:sp>
      <p:sp>
        <p:nvSpPr>
          <p:cNvPr id="4" name="Slide Number Placeholder 3"/>
          <p:cNvSpPr>
            <a:spLocks noGrp="1"/>
          </p:cNvSpPr>
          <p:nvPr>
            <p:ph type="sldNum" sz="quarter" idx="10"/>
          </p:nvPr>
        </p:nvSpPr>
        <p:spPr/>
        <p:txBody>
          <a:bodyPr/>
          <a:lstStyle/>
          <a:p>
            <a:fld id="{1197A7AA-D71C-43C1-BF66-72F4B687CDB2}" type="slidenum">
              <a:rPr lang="en-CA" smtClean="0"/>
              <a:t>16</a:t>
            </a:fld>
            <a:endParaRPr lang="en-CA"/>
          </a:p>
        </p:txBody>
      </p:sp>
    </p:spTree>
    <p:extLst>
      <p:ext uri="{BB962C8B-B14F-4D97-AF65-F5344CB8AC3E}">
        <p14:creationId xmlns:p14="http://schemas.microsoft.com/office/powerpoint/2010/main" val="1479725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Finding the optimal elimination</a:t>
            </a:r>
            <a:r>
              <a:rPr lang="en-CA" baseline="0" dirty="0"/>
              <a:t> order is NP-Complete!</a:t>
            </a:r>
          </a:p>
          <a:p>
            <a:endParaRPr lang="en-CA" baseline="0" dirty="0"/>
          </a:p>
          <a:p>
            <a:r>
              <a:rPr lang="en-CA" baseline="0" dirty="0"/>
              <a:t>Some heuristics for variable ordering:</a:t>
            </a:r>
          </a:p>
          <a:p>
            <a:r>
              <a:rPr lang="en-CA" baseline="0" dirty="0"/>
              <a:t>General column approximate minimum degree</a:t>
            </a:r>
          </a:p>
          <a:p>
            <a:r>
              <a:rPr lang="en-CA" baseline="0" dirty="0"/>
              <a:t>Landmarks, poses</a:t>
            </a:r>
          </a:p>
          <a:p>
            <a:r>
              <a:rPr lang="en-CA" baseline="0" dirty="0"/>
              <a:t>Constrained </a:t>
            </a:r>
            <a:r>
              <a:rPr lang="en-CA" baseline="0" dirty="0" err="1"/>
              <a:t>ColAMD</a:t>
            </a:r>
            <a:r>
              <a:rPr lang="en-CA" baseline="0" dirty="0"/>
              <a:t>.</a:t>
            </a:r>
          </a:p>
          <a:p>
            <a:r>
              <a:rPr lang="en-CA" baseline="0" dirty="0"/>
              <a:t>Different environments may have different optimal orderings. You can try to use domain-knowledge to improve ordering: Most recent poses are probably going have new measurements, so keep them at the end of the matrix. You might try grouping loops together.</a:t>
            </a:r>
          </a:p>
          <a:p>
            <a:endParaRPr lang="en-CA" baseline="0" dirty="0"/>
          </a:p>
          <a:p>
            <a:r>
              <a:rPr lang="en-CA" baseline="0" dirty="0"/>
              <a:t>Homework: Draw the structure of the factorized matrix/matrices for the variable orderings using a factorization method of your choosing.</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17</a:t>
            </a:fld>
            <a:endParaRPr lang="en-CA"/>
          </a:p>
        </p:txBody>
      </p:sp>
    </p:spTree>
    <p:extLst>
      <p:ext uri="{BB962C8B-B14F-4D97-AF65-F5344CB8AC3E}">
        <p14:creationId xmlns:p14="http://schemas.microsoft.com/office/powerpoint/2010/main" val="204025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a:t>
            </a:r>
            <a:r>
              <a:rPr lang="en-CA" baseline="0" dirty="0"/>
              <a:t> beyond batch, but come on.</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18</a:t>
            </a:fld>
            <a:endParaRPr lang="en-CA"/>
          </a:p>
        </p:txBody>
      </p:sp>
    </p:spTree>
    <p:extLst>
      <p:ext uri="{BB962C8B-B14F-4D97-AF65-F5344CB8AC3E}">
        <p14:creationId xmlns:p14="http://schemas.microsoft.com/office/powerpoint/2010/main" val="1558672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 is orthogonal. This</a:t>
            </a:r>
            <a:r>
              <a:rPr lang="en-CA" baseline="0" dirty="0"/>
              <a:t> is why throwing that </a:t>
            </a:r>
            <a:r>
              <a:rPr lang="en-CA" baseline="0" dirty="0" err="1"/>
              <a:t>Qt</a:t>
            </a:r>
            <a:r>
              <a:rPr lang="en-CA" baseline="0" dirty="0"/>
              <a:t> in doesn’t change anything</a:t>
            </a:r>
          </a:p>
          <a:p>
            <a:endParaRPr lang="en-CA" baseline="0" dirty="0"/>
          </a:p>
          <a:p>
            <a:r>
              <a:rPr lang="en-CA" baseline="0" dirty="0"/>
              <a:t>Q is built up by applying a number of linear transformations to A with goal of removing all non-zero elements below the diagonal.</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19</a:t>
            </a:fld>
            <a:endParaRPr lang="en-CA"/>
          </a:p>
        </p:txBody>
      </p:sp>
    </p:spTree>
    <p:extLst>
      <p:ext uri="{BB962C8B-B14F-4D97-AF65-F5344CB8AC3E}">
        <p14:creationId xmlns:p14="http://schemas.microsoft.com/office/powerpoint/2010/main" val="2308664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expression</a:t>
            </a:r>
            <a:r>
              <a:rPr lang="en-CA" baseline="0" dirty="0"/>
              <a:t> for cos and sin is done so that it never overflows.</a:t>
            </a:r>
          </a:p>
          <a:p>
            <a:endParaRPr lang="en-CA" baseline="0" dirty="0"/>
          </a:p>
          <a:p>
            <a:r>
              <a:rPr lang="en-CA" baseline="0" dirty="0"/>
              <a:t>Givens rotations can be used to perform QR decomposition. Householder reflection matrices may also be used, these can create more than one zero at a time.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20</a:t>
            </a:fld>
            <a:endParaRPr lang="en-CA"/>
          </a:p>
        </p:txBody>
      </p:sp>
    </p:spTree>
    <p:extLst>
      <p:ext uri="{BB962C8B-B14F-4D97-AF65-F5344CB8AC3E}">
        <p14:creationId xmlns:p14="http://schemas.microsoft.com/office/powerpoint/2010/main" val="101652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http://robots.stanford.edu/papers/thrun.seif.pdf</a:t>
            </a:r>
          </a:p>
          <a:p>
            <a:endParaRPr lang="en-CA" dirty="0"/>
          </a:p>
          <a:p>
            <a:r>
              <a:rPr lang="en-CA" dirty="0"/>
              <a:t>This is the</a:t>
            </a:r>
            <a:r>
              <a:rPr lang="en-CA" baseline="0" dirty="0"/>
              <a:t> map for an example of landmark SLAM. Displayed to the right of it are the covariance and information matrices. As part of the classic EKF SLAM, the covariance gets inverted. Clearly it is dense, so that operation is expensive.</a:t>
            </a:r>
          </a:p>
          <a:p>
            <a:endParaRPr lang="en-CA" baseline="0" dirty="0"/>
          </a:p>
          <a:p>
            <a:r>
              <a:rPr lang="en-CA" baseline="0" dirty="0"/>
              <a:t>To the right of that is the information matrix (inverse of the covariance). So sparse.</a:t>
            </a:r>
          </a:p>
        </p:txBody>
      </p:sp>
      <p:sp>
        <p:nvSpPr>
          <p:cNvPr id="4" name="Slide Number Placeholder 3"/>
          <p:cNvSpPr>
            <a:spLocks noGrp="1"/>
          </p:cNvSpPr>
          <p:nvPr>
            <p:ph type="sldNum" sz="quarter" idx="10"/>
          </p:nvPr>
        </p:nvSpPr>
        <p:spPr/>
        <p:txBody>
          <a:bodyPr/>
          <a:lstStyle/>
          <a:p>
            <a:fld id="{1197A7AA-D71C-43C1-BF66-72F4B687CDB2}" type="slidenum">
              <a:rPr lang="en-CA" smtClean="0"/>
              <a:t>3</a:t>
            </a:fld>
            <a:endParaRPr lang="en-CA"/>
          </a:p>
        </p:txBody>
      </p:sp>
    </p:spTree>
    <p:extLst>
      <p:ext uri="{BB962C8B-B14F-4D97-AF65-F5344CB8AC3E}">
        <p14:creationId xmlns:p14="http://schemas.microsoft.com/office/powerpoint/2010/main" val="835757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If the robot is exploring a corridor, there is no loop closure so the new measurement row will only have entries in the rightmost columns, and there will be roughly the same number of entries in each update. This means that for a corridor, the cost of updating R is constant: O(1)</a:t>
            </a:r>
          </a:p>
          <a:p>
            <a:endParaRPr lang="en-CA" baseline="0" dirty="0"/>
          </a:p>
          <a:p>
            <a:r>
              <a:rPr lang="en-CA" baseline="0" dirty="0"/>
              <a:t>A few caveats with this approach:</a:t>
            </a:r>
          </a:p>
          <a:p>
            <a:pPr marL="171450" indent="-171450">
              <a:buFontTx/>
              <a:buChar char="-"/>
            </a:pPr>
            <a:r>
              <a:rPr lang="en-CA" baseline="0" dirty="0"/>
              <a:t>If the factors are nonlinear, which they usually are for SLAM, then incrementally updating the Jacobian does not </a:t>
            </a:r>
            <a:r>
              <a:rPr lang="en-CA" baseline="0" dirty="0" err="1"/>
              <a:t>relinearize</a:t>
            </a:r>
            <a:r>
              <a:rPr lang="en-CA" baseline="0" dirty="0"/>
              <a:t> about the new state, and</a:t>
            </a:r>
          </a:p>
          <a:p>
            <a:pPr marL="171450" indent="-171450">
              <a:buFontTx/>
              <a:buChar char="-"/>
            </a:pPr>
            <a:r>
              <a:rPr lang="en-CA" baseline="0" dirty="0"/>
              <a:t>Whatever heuristic was initially used to choose good variable ordering was only valid for the initial matrix. As R is updated in the presence of loop closures, it suffers from fill-in</a:t>
            </a:r>
          </a:p>
          <a:p>
            <a:pPr marL="171450" indent="-171450">
              <a:buFontTx/>
              <a:buChar char="-"/>
            </a:pPr>
            <a:endParaRPr lang="en-CA" baseline="0" dirty="0"/>
          </a:p>
          <a:p>
            <a:pPr marL="0" indent="0">
              <a:buFontTx/>
              <a:buNone/>
            </a:pPr>
            <a:r>
              <a:rPr lang="en-CA" baseline="0" dirty="0"/>
              <a:t>In ISAM, this is addressed by periodically </a:t>
            </a:r>
            <a:r>
              <a:rPr lang="en-CA" baseline="0" dirty="0" err="1"/>
              <a:t>relinearizing</a:t>
            </a:r>
            <a:r>
              <a:rPr lang="en-CA" baseline="0" dirty="0"/>
              <a:t>, reordering, and refactoring A. </a:t>
            </a:r>
          </a:p>
        </p:txBody>
      </p:sp>
      <p:sp>
        <p:nvSpPr>
          <p:cNvPr id="4" name="Slide Number Placeholder 3"/>
          <p:cNvSpPr>
            <a:spLocks noGrp="1"/>
          </p:cNvSpPr>
          <p:nvPr>
            <p:ph type="sldNum" sz="quarter" idx="10"/>
          </p:nvPr>
        </p:nvSpPr>
        <p:spPr/>
        <p:txBody>
          <a:bodyPr/>
          <a:lstStyle/>
          <a:p>
            <a:fld id="{1197A7AA-D71C-43C1-BF66-72F4B687CDB2}" type="slidenum">
              <a:rPr lang="en-CA" smtClean="0"/>
              <a:t>21</a:t>
            </a:fld>
            <a:endParaRPr lang="en-CA"/>
          </a:p>
        </p:txBody>
      </p:sp>
    </p:spTree>
    <p:extLst>
      <p:ext uri="{BB962C8B-B14F-4D97-AF65-F5344CB8AC3E}">
        <p14:creationId xmlns:p14="http://schemas.microsoft.com/office/powerpoint/2010/main" val="98996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a:t>
            </a:r>
            <a:r>
              <a:rPr lang="en-CA" baseline="0" dirty="0"/>
              <a:t> general, the covariance can be found by inverting the information matrix. But that’s for suckers.</a:t>
            </a:r>
          </a:p>
          <a:p>
            <a:endParaRPr lang="en-CA" baseline="0" dirty="0"/>
          </a:p>
          <a:p>
            <a:r>
              <a:rPr lang="en-CA" baseline="0" dirty="0"/>
              <a:t>R is sparse, so as with </a:t>
            </a:r>
            <a:r>
              <a:rPr lang="en-CA" baseline="0" dirty="0" err="1"/>
              <a:t>cholesky</a:t>
            </a:r>
            <a:r>
              <a:rPr lang="en-CA" baseline="0" dirty="0"/>
              <a:t> there is a speedup. The exact recovery has O(n)-O(n^2) complexity from band-diagonal to dense matrices. R is somewhere in between</a:t>
            </a:r>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22</a:t>
            </a:fld>
            <a:endParaRPr lang="en-CA"/>
          </a:p>
        </p:txBody>
      </p:sp>
    </p:spTree>
    <p:extLst>
      <p:ext uri="{BB962C8B-B14F-4D97-AF65-F5344CB8AC3E}">
        <p14:creationId xmlns:p14="http://schemas.microsoft.com/office/powerpoint/2010/main" val="3537232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a:t>
            </a:r>
            <a:r>
              <a:rPr lang="en-CA" baseline="0" dirty="0"/>
              <a:t> this might be to compare a measurement between x2 and l1 or l2. The maximum likelihood assignment would compare association options and pick the most likely.</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23</a:t>
            </a:fld>
            <a:endParaRPr lang="en-CA"/>
          </a:p>
        </p:txBody>
      </p:sp>
    </p:spTree>
    <p:extLst>
      <p:ext uri="{BB962C8B-B14F-4D97-AF65-F5344CB8AC3E}">
        <p14:creationId xmlns:p14="http://schemas.microsoft.com/office/powerpoint/2010/main" val="242272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forward, backward substitution</a:t>
            </a:r>
            <a:r>
              <a:rPr lang="en-CA" baseline="0" dirty="0"/>
              <a:t> can be used to recover the rightmost column of the covariance matrix without calculating the rest of the entries</a:t>
            </a:r>
          </a:p>
          <a:p>
            <a:endParaRPr lang="en-CA" dirty="0"/>
          </a:p>
          <a:p>
            <a:r>
              <a:rPr lang="en-CA" dirty="0"/>
              <a:t>X is the last block</a:t>
            </a:r>
            <a:r>
              <a:rPr lang="en-CA" baseline="0" dirty="0"/>
              <a:t> column of covariance matrix</a:t>
            </a:r>
          </a:p>
          <a:p>
            <a:endParaRPr lang="en-CA" baseline="0" dirty="0"/>
          </a:p>
          <a:p>
            <a:r>
              <a:rPr lang="en-CA" baseline="0" dirty="0"/>
              <a:t>The last column of Y is found immediately, the remaining are back-substituted.</a:t>
            </a:r>
          </a:p>
          <a:p>
            <a:endParaRPr lang="en-CA" baseline="0" dirty="0"/>
          </a:p>
          <a:p>
            <a:r>
              <a:rPr lang="en-CA" baseline="0" dirty="0"/>
              <a:t>Assuming that the dimension of the variable of interest isn’t changing, these three parts of the marginal are recovered in constant time.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24</a:t>
            </a:fld>
            <a:endParaRPr lang="en-CA"/>
          </a:p>
        </p:txBody>
      </p:sp>
    </p:spTree>
    <p:extLst>
      <p:ext uri="{BB962C8B-B14F-4D97-AF65-F5344CB8AC3E}">
        <p14:creationId xmlns:p14="http://schemas.microsoft.com/office/powerpoint/2010/main" val="450014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Isam</a:t>
            </a:r>
            <a:r>
              <a:rPr lang="en-CA" dirty="0"/>
              <a:t> paper presents a</a:t>
            </a:r>
            <a:r>
              <a:rPr lang="en-CA" baseline="0" dirty="0"/>
              <a:t> way to arrive at a conservative estimate for the remaining entry in the marginal covariance. It is based on the current pose uncertainty and measurement noise. With more measurements, covariance never grows, so estimating it with a single measurement is an upper bound.</a:t>
            </a:r>
          </a:p>
          <a:p>
            <a:endParaRPr lang="en-CA" baseline="0" dirty="0"/>
          </a:p>
          <a:p>
            <a:r>
              <a:rPr lang="en-CA" baseline="0" dirty="0"/>
              <a:t>For the exact method, it is similar to recovering the last column of the covariance matrix, but B is now the full square Identity matrix. Notice that only the non-zero elements of r end up adding complexity. For a dense matrix, this requires O(n^2). For a band-diagonal matrix, this is O(n). For general sparse R, somewhere in the middle.</a:t>
            </a:r>
          </a:p>
        </p:txBody>
      </p:sp>
      <p:sp>
        <p:nvSpPr>
          <p:cNvPr id="4" name="Slide Number Placeholder 3"/>
          <p:cNvSpPr>
            <a:spLocks noGrp="1"/>
          </p:cNvSpPr>
          <p:nvPr>
            <p:ph type="sldNum" sz="quarter" idx="10"/>
          </p:nvPr>
        </p:nvSpPr>
        <p:spPr/>
        <p:txBody>
          <a:bodyPr/>
          <a:lstStyle/>
          <a:p>
            <a:fld id="{1197A7AA-D71C-43C1-BF66-72F4B687CDB2}" type="slidenum">
              <a:rPr lang="en-CA" smtClean="0"/>
              <a:t>25</a:t>
            </a:fld>
            <a:endParaRPr lang="en-CA"/>
          </a:p>
        </p:txBody>
      </p:sp>
    </p:spTree>
    <p:extLst>
      <p:ext uri="{BB962C8B-B14F-4D97-AF65-F5344CB8AC3E}">
        <p14:creationId xmlns:p14="http://schemas.microsoft.com/office/powerpoint/2010/main" val="1055322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26</a:t>
            </a:fld>
            <a:endParaRPr lang="en-CA"/>
          </a:p>
        </p:txBody>
      </p:sp>
    </p:spTree>
    <p:extLst>
      <p:ext uri="{BB962C8B-B14F-4D97-AF65-F5344CB8AC3E}">
        <p14:creationId xmlns:p14="http://schemas.microsoft.com/office/powerpoint/2010/main" val="666382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Baye</a:t>
            </a:r>
            <a:r>
              <a:rPr lang="en-CA" baseline="0" dirty="0"/>
              <a:t>s tree related to clique tree related to square root information matrix</a:t>
            </a:r>
          </a:p>
          <a:p>
            <a:r>
              <a:rPr lang="en-CA" baseline="0" dirty="0"/>
              <a:t>Each clique defines the conditional density over the variables of the clique, given separator variables.</a:t>
            </a:r>
          </a:p>
        </p:txBody>
      </p:sp>
      <p:sp>
        <p:nvSpPr>
          <p:cNvPr id="4" name="Slide Number Placeholder 3"/>
          <p:cNvSpPr>
            <a:spLocks noGrp="1"/>
          </p:cNvSpPr>
          <p:nvPr>
            <p:ph type="sldNum" sz="quarter" idx="10"/>
          </p:nvPr>
        </p:nvSpPr>
        <p:spPr/>
        <p:txBody>
          <a:bodyPr/>
          <a:lstStyle/>
          <a:p>
            <a:fld id="{1197A7AA-D71C-43C1-BF66-72F4B687CDB2}" type="slidenum">
              <a:rPr lang="en-CA" smtClean="0"/>
              <a:t>27</a:t>
            </a:fld>
            <a:endParaRPr lang="en-CA"/>
          </a:p>
        </p:txBody>
      </p:sp>
    </p:spTree>
    <p:extLst>
      <p:ext uri="{BB962C8B-B14F-4D97-AF65-F5344CB8AC3E}">
        <p14:creationId xmlns:p14="http://schemas.microsoft.com/office/powerpoint/2010/main" val="1880103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Procedure to generate</a:t>
            </a:r>
            <a:r>
              <a:rPr lang="en-CA" baseline="0" dirty="0"/>
              <a:t> clique or junction tree.</a:t>
            </a:r>
          </a:p>
          <a:p>
            <a:endParaRPr lang="en-CA" baseline="0" dirty="0"/>
          </a:p>
          <a:p>
            <a:r>
              <a:rPr lang="en-CA" baseline="0" dirty="0"/>
              <a:t>Moralize the graph (make it undirected by adding edges between all pairs of nodes that have a common child, then make all edges undirected)</a:t>
            </a:r>
          </a:p>
          <a:p>
            <a:r>
              <a:rPr lang="en-CA" baseline="0" dirty="0"/>
              <a:t>Form cliques to eliminate cycles.</a:t>
            </a:r>
          </a:p>
          <a:p>
            <a:endParaRPr lang="en-CA" baseline="0" dirty="0"/>
          </a:p>
          <a:p>
            <a:r>
              <a:rPr lang="en-CA" baseline="0" dirty="0"/>
              <a:t>These trees are a decomposition used to eliminate cycles in the graph. </a:t>
            </a:r>
          </a:p>
          <a:p>
            <a:endParaRPr lang="en-CA" baseline="0" dirty="0"/>
          </a:p>
        </p:txBody>
      </p:sp>
      <p:sp>
        <p:nvSpPr>
          <p:cNvPr id="4" name="Slide Number Placeholder 3"/>
          <p:cNvSpPr>
            <a:spLocks noGrp="1"/>
          </p:cNvSpPr>
          <p:nvPr>
            <p:ph type="sldNum" sz="quarter" idx="10"/>
          </p:nvPr>
        </p:nvSpPr>
        <p:spPr/>
        <p:txBody>
          <a:bodyPr/>
          <a:lstStyle/>
          <a:p>
            <a:fld id="{1197A7AA-D71C-43C1-BF66-72F4B687CDB2}" type="slidenum">
              <a:rPr lang="en-CA" smtClean="0"/>
              <a:t>28</a:t>
            </a:fld>
            <a:endParaRPr lang="en-CA"/>
          </a:p>
        </p:txBody>
      </p:sp>
    </p:spTree>
    <p:extLst>
      <p:ext uri="{BB962C8B-B14F-4D97-AF65-F5344CB8AC3E}">
        <p14:creationId xmlns:p14="http://schemas.microsoft.com/office/powerpoint/2010/main" val="2607744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factors have been converted</a:t>
            </a:r>
            <a:r>
              <a:rPr lang="en-CA" baseline="0" dirty="0"/>
              <a:t> in conditionals.</a:t>
            </a:r>
          </a:p>
          <a:p>
            <a:endParaRPr lang="en-CA" baseline="0" dirty="0"/>
          </a:p>
          <a:p>
            <a:r>
              <a:rPr lang="en-CA" dirty="0"/>
              <a:t>Variable elimination</a:t>
            </a:r>
            <a:r>
              <a:rPr lang="en-CA" baseline="0" dirty="0"/>
              <a:t> on a Gaussian factor graph is equivalent to using QR factorization on the measurement Jacobian. </a:t>
            </a:r>
            <a:endParaRPr lang="en-CA" dirty="0"/>
          </a:p>
          <a:p>
            <a:r>
              <a:rPr lang="en-CA" dirty="0"/>
              <a:t>This is</a:t>
            </a:r>
            <a:r>
              <a:rPr lang="en-CA" baseline="0" dirty="0"/>
              <a:t> the basis for another incremental approach on SAM.</a:t>
            </a:r>
          </a:p>
          <a:p>
            <a:endParaRPr lang="en-CA" baseline="0" dirty="0"/>
          </a:p>
          <a:p>
            <a:r>
              <a:rPr lang="en-CA" baseline="0" dirty="0"/>
              <a:t>A Bayes tree is like a clique tree, but it is directed. Think MRF and Bayes Net.</a:t>
            </a:r>
          </a:p>
        </p:txBody>
      </p:sp>
      <p:sp>
        <p:nvSpPr>
          <p:cNvPr id="4" name="Slide Number Placeholder 3"/>
          <p:cNvSpPr>
            <a:spLocks noGrp="1"/>
          </p:cNvSpPr>
          <p:nvPr>
            <p:ph type="sldNum" sz="quarter" idx="10"/>
          </p:nvPr>
        </p:nvSpPr>
        <p:spPr/>
        <p:txBody>
          <a:bodyPr/>
          <a:lstStyle/>
          <a:p>
            <a:fld id="{1197A7AA-D71C-43C1-BF66-72F4B687CDB2}" type="slidenum">
              <a:rPr lang="en-CA" smtClean="0"/>
              <a:t>29</a:t>
            </a:fld>
            <a:endParaRPr lang="en-CA"/>
          </a:p>
        </p:txBody>
      </p:sp>
    </p:spTree>
    <p:extLst>
      <p:ext uri="{BB962C8B-B14F-4D97-AF65-F5344CB8AC3E}">
        <p14:creationId xmlns:p14="http://schemas.microsoft.com/office/powerpoint/2010/main" val="168338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a:t>
            </a:r>
            <a:r>
              <a:rPr lang="en-CA" baseline="0" dirty="0"/>
              <a:t> find the optimal assignment for the state, can convert to Bayes tree and make one forward sweep and one backwards sweep. This is similar to the forward and backwards substitution that happens when solving with </a:t>
            </a:r>
            <a:r>
              <a:rPr lang="en-CA" baseline="0" dirty="0" err="1"/>
              <a:t>Cholesky</a:t>
            </a:r>
            <a:r>
              <a:rPr lang="en-CA" baseline="0" dirty="0"/>
              <a:t> Factorization.</a:t>
            </a:r>
          </a:p>
          <a:p>
            <a:endParaRPr lang="en-CA" baseline="0" dirty="0"/>
          </a:p>
          <a:p>
            <a:r>
              <a:rPr lang="en-CA" baseline="0" dirty="0"/>
              <a:t>The act of constructing the tree actually performs the forward substitution. The </a:t>
            </a:r>
            <a:r>
              <a:rPr lang="en-CA" baseline="0" dirty="0" err="1"/>
              <a:t>backsubstitution</a:t>
            </a:r>
            <a:r>
              <a:rPr lang="en-CA" baseline="0" dirty="0"/>
              <a:t> calculates the optimal assignment in one go starting from the root and continuing down to the leaves.</a:t>
            </a:r>
          </a:p>
          <a:p>
            <a:endParaRPr lang="en-CA" baseline="0" dirty="0"/>
          </a:p>
          <a:p>
            <a:r>
              <a:rPr lang="en-CA" baseline="0" dirty="0"/>
              <a:t>Go back a slide and do example on whiteboard</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30</a:t>
            </a:fld>
            <a:endParaRPr lang="en-CA"/>
          </a:p>
        </p:txBody>
      </p:sp>
    </p:spTree>
    <p:extLst>
      <p:ext uri="{BB962C8B-B14F-4D97-AF65-F5344CB8AC3E}">
        <p14:creationId xmlns:p14="http://schemas.microsoft.com/office/powerpoint/2010/main" val="324195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Xi is the state</a:t>
            </a:r>
            <a:r>
              <a:rPr lang="en-CA" baseline="0" dirty="0"/>
              <a:t> vector at time t</a:t>
            </a:r>
          </a:p>
          <a:p>
            <a:r>
              <a:rPr lang="en-CA" baseline="0" dirty="0"/>
              <a:t>Z is the set of measurements at time t</a:t>
            </a:r>
          </a:p>
          <a:p>
            <a:r>
              <a:rPr lang="en-CA" baseline="0" dirty="0"/>
              <a:t>U is the set of measurements at time t</a:t>
            </a:r>
          </a:p>
          <a:p>
            <a:endParaRPr lang="en-CA" baseline="0" dirty="0"/>
          </a:p>
          <a:p>
            <a:r>
              <a:rPr lang="en-CA" baseline="0" dirty="0"/>
              <a:t>Mu is the mean of the state at time t</a:t>
            </a:r>
          </a:p>
          <a:p>
            <a:r>
              <a:rPr lang="en-CA" baseline="0" dirty="0"/>
              <a:t>Sigma is the covariance at time t</a:t>
            </a:r>
          </a:p>
          <a:p>
            <a:endParaRPr lang="en-CA" baseline="0" dirty="0"/>
          </a:p>
          <a:p>
            <a:r>
              <a:rPr lang="en-CA" baseline="0" dirty="0"/>
              <a:t>To arrive at this form, multiply out stuff in exponent, absorb the constant into the proportionality sign, and then define H and b</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4</a:t>
            </a:fld>
            <a:endParaRPr lang="en-CA"/>
          </a:p>
        </p:txBody>
      </p:sp>
    </p:spTree>
    <p:extLst>
      <p:ext uri="{BB962C8B-B14F-4D97-AF65-F5344CB8AC3E}">
        <p14:creationId xmlns:p14="http://schemas.microsoft.com/office/powerpoint/2010/main" val="200951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When a new measurement factor is added, only the paths between the cliques containing the measurement variables as frontal variables and the root are affected.</a:t>
            </a:r>
          </a:p>
          <a:p>
            <a:endParaRPr lang="en-CA" baseline="0" dirty="0"/>
          </a:p>
          <a:p>
            <a:r>
              <a:rPr lang="en-CA" baseline="0" dirty="0"/>
              <a:t>That collection of cliques is then converted back into a factor graph, the new factor added to it, then converted back into a Bayes Tree. The orphaned children from the original tree are then added back on.</a:t>
            </a:r>
          </a:p>
          <a:p>
            <a:endParaRPr lang="en-CA" baseline="0" dirty="0"/>
          </a:p>
          <a:p>
            <a:r>
              <a:rPr lang="en-CA" baseline="0" dirty="0"/>
              <a:t>This is possible because the children have been conditioned on the factors affected by the updated measurements or as the paper puts it:</a:t>
            </a:r>
          </a:p>
          <a:p>
            <a:r>
              <a:rPr lang="en-CA" baseline="0" dirty="0"/>
              <a:t>The Bayes tree is formed from the chordal Bayes net following the inverse elimination order. In this way, variables in each clique collect information from their child cliques via the elimination of those children. </a:t>
            </a:r>
            <a:r>
              <a:rPr lang="en-US" dirty="0"/>
              <a:t>Thus, information in any clique propagates only upwards to the root. Second, the information from a factor enters elimination only when the first variable of that factor is eliminated. Combining these two properties, we see that a new factor cannot influence any other variables that are not successors of the factor’s variables.</a:t>
            </a:r>
            <a:endParaRPr lang="en-CA" baseline="0" dirty="0"/>
          </a:p>
        </p:txBody>
      </p:sp>
      <p:sp>
        <p:nvSpPr>
          <p:cNvPr id="4" name="Slide Number Placeholder 3"/>
          <p:cNvSpPr>
            <a:spLocks noGrp="1"/>
          </p:cNvSpPr>
          <p:nvPr>
            <p:ph type="sldNum" sz="quarter" idx="10"/>
          </p:nvPr>
        </p:nvSpPr>
        <p:spPr/>
        <p:txBody>
          <a:bodyPr/>
          <a:lstStyle/>
          <a:p>
            <a:fld id="{1197A7AA-D71C-43C1-BF66-72F4B687CDB2}" type="slidenum">
              <a:rPr lang="en-CA" smtClean="0"/>
              <a:t>31</a:t>
            </a:fld>
            <a:endParaRPr lang="en-CA"/>
          </a:p>
        </p:txBody>
      </p:sp>
    </p:spTree>
    <p:extLst>
      <p:ext uri="{BB962C8B-B14F-4D97-AF65-F5344CB8AC3E}">
        <p14:creationId xmlns:p14="http://schemas.microsoft.com/office/powerpoint/2010/main" val="1138169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naïve approach is to run </a:t>
            </a:r>
            <a:r>
              <a:rPr lang="en-CA" baseline="0" dirty="0" err="1"/>
              <a:t>colAMD</a:t>
            </a:r>
            <a:r>
              <a:rPr lang="en-CA" baseline="0" dirty="0"/>
              <a:t> on each set of incremental factor </a:t>
            </a:r>
            <a:r>
              <a:rPr lang="en-CA" baseline="0" dirty="0" err="1"/>
              <a:t>graphes</a:t>
            </a:r>
            <a:r>
              <a:rPr lang="en-CA" baseline="0" dirty="0"/>
              <a:t>.</a:t>
            </a:r>
          </a:p>
          <a:p>
            <a:r>
              <a:rPr lang="en-CA" baseline="0" dirty="0"/>
              <a:t>The constrained approach is to force the most recently accessed variables closer to the root.</a:t>
            </a:r>
          </a:p>
          <a:p>
            <a:endParaRPr lang="en-CA" baseline="0" dirty="0"/>
          </a:p>
          <a:p>
            <a:r>
              <a:rPr lang="en-CA" baseline="0" dirty="0"/>
              <a:t>The number of non-zero entries are the entries in the square root factor R represented by the graph.</a:t>
            </a:r>
          </a:p>
          <a:p>
            <a:r>
              <a:rPr lang="en-CA" baseline="0" dirty="0"/>
              <a:t>The number of variables effected is the number of states in the updated subtree.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32</a:t>
            </a:fld>
            <a:endParaRPr lang="en-CA"/>
          </a:p>
        </p:txBody>
      </p:sp>
    </p:spTree>
    <p:extLst>
      <p:ext uri="{BB962C8B-B14F-4D97-AF65-F5344CB8AC3E}">
        <p14:creationId xmlns:p14="http://schemas.microsoft.com/office/powerpoint/2010/main" val="55496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something like an EKF, the</a:t>
            </a:r>
            <a:r>
              <a:rPr lang="en-CA" baseline="0" dirty="0"/>
              <a:t> solution found at each timestep is removed from the linearization point. This results in linearization error being baked into the prior for the next timestep.</a:t>
            </a:r>
          </a:p>
          <a:p>
            <a:r>
              <a:rPr lang="en-CA" baseline="0" dirty="0"/>
              <a:t>To avoid this issue, batch methods typically </a:t>
            </a:r>
            <a:r>
              <a:rPr lang="en-CA" baseline="0" dirty="0" err="1"/>
              <a:t>relinearize</a:t>
            </a:r>
            <a:r>
              <a:rPr lang="en-CA" baseline="0" dirty="0"/>
              <a:t> about the previous estimate, and since nothing since the entire trajectory is kept, there isn’t any remaining linearization error.</a:t>
            </a:r>
          </a:p>
          <a:p>
            <a:r>
              <a:rPr lang="en-CA" baseline="0" dirty="0"/>
              <a:t>When running incrementally (possibly online) though, it is advantageous to tolerate a small amount of error in exchange for a speedup. The error price is typically low due to the structure of the SLAM problem. </a:t>
            </a:r>
          </a:p>
          <a:p>
            <a:r>
              <a:rPr lang="en-CA" baseline="0" dirty="0"/>
              <a:t>In ISAM2, the factors are </a:t>
            </a:r>
            <a:r>
              <a:rPr lang="en-CA" baseline="0" dirty="0" err="1"/>
              <a:t>relinearized</a:t>
            </a:r>
            <a:r>
              <a:rPr lang="en-CA" baseline="0" dirty="0"/>
              <a:t> if the state has moved a certain distance from the linearization point.</a:t>
            </a:r>
          </a:p>
          <a:p>
            <a:endParaRPr lang="en-CA" baseline="0" dirty="0"/>
          </a:p>
          <a:p>
            <a:r>
              <a:rPr lang="en-CA" baseline="0" dirty="0"/>
              <a:t>Similar idea is partial state update. Changes in the variable estimates on children do affect the root, but for much of the time, they do not have a significant effect on the root, so why bother. A Heuristic can be used to only update those estimates that change by more that a certain amount.</a:t>
            </a:r>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33</a:t>
            </a:fld>
            <a:endParaRPr lang="en-CA"/>
          </a:p>
        </p:txBody>
      </p:sp>
    </p:spTree>
    <p:extLst>
      <p:ext uri="{BB962C8B-B14F-4D97-AF65-F5344CB8AC3E}">
        <p14:creationId xmlns:p14="http://schemas.microsoft.com/office/powerpoint/2010/main" val="211943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Bound</a:t>
            </a:r>
            <a:r>
              <a:rPr lang="en-CA" baseline="0" dirty="0"/>
              <a:t> is from</a:t>
            </a:r>
          </a:p>
          <a:p>
            <a:r>
              <a:rPr lang="en-CA" dirty="0"/>
              <a:t>http://www.cc.gatech.edu/~dellaert/ftp/Krauthausen05tr.pdf</a:t>
            </a:r>
          </a:p>
          <a:p>
            <a:endParaRPr lang="en-CA" dirty="0"/>
          </a:p>
          <a:p>
            <a:r>
              <a:rPr lang="en-CA" dirty="0"/>
              <a:t>In</a:t>
            </a:r>
            <a:r>
              <a:rPr lang="en-CA" baseline="0" dirty="0"/>
              <a:t> practice, there is a large constant factor for SLAM systems due to the front end, so these bounds only become relevant as the problem gets large.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34</a:t>
            </a:fld>
            <a:endParaRPr lang="en-CA"/>
          </a:p>
        </p:txBody>
      </p:sp>
    </p:spTree>
    <p:extLst>
      <p:ext uri="{BB962C8B-B14F-4D97-AF65-F5344CB8AC3E}">
        <p14:creationId xmlns:p14="http://schemas.microsoft.com/office/powerpoint/2010/main" val="1635459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35</a:t>
            </a:fld>
            <a:endParaRPr lang="en-CA"/>
          </a:p>
        </p:txBody>
      </p:sp>
    </p:spTree>
    <p:extLst>
      <p:ext uri="{BB962C8B-B14F-4D97-AF65-F5344CB8AC3E}">
        <p14:creationId xmlns:p14="http://schemas.microsoft.com/office/powerpoint/2010/main" val="2510113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Teaser slide</a:t>
            </a:r>
            <a:r>
              <a:rPr lang="en-CA" baseline="0" dirty="0"/>
              <a:t> for tomorrow’s presentation</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36</a:t>
            </a:fld>
            <a:endParaRPr lang="en-CA"/>
          </a:p>
        </p:txBody>
      </p:sp>
    </p:spTree>
    <p:extLst>
      <p:ext uri="{BB962C8B-B14F-4D97-AF65-F5344CB8AC3E}">
        <p14:creationId xmlns:p14="http://schemas.microsoft.com/office/powerpoint/2010/main" val="376708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 is covariance</a:t>
            </a:r>
            <a:r>
              <a:rPr lang="en-CA" baseline="0" dirty="0"/>
              <a:t> on process model</a:t>
            </a:r>
          </a:p>
          <a:p>
            <a:r>
              <a:rPr lang="en-CA" baseline="0" dirty="0"/>
              <a:t>S is a projection matrix to enlarge U to the full state size (Identities and zeros)</a:t>
            </a:r>
          </a:p>
          <a:p>
            <a:r>
              <a:rPr lang="en-CA" baseline="0" dirty="0"/>
              <a:t>Delta is the change in state</a:t>
            </a:r>
          </a:p>
          <a:p>
            <a:r>
              <a:rPr lang="en-CA" baseline="0" dirty="0"/>
              <a:t>A is Jacobian of the motion model A = d(g(ut-1,ut)/d(Xi)</a:t>
            </a:r>
          </a:p>
          <a:p>
            <a:endParaRPr lang="en-CA" baseline="0" dirty="0"/>
          </a:p>
          <a:p>
            <a:r>
              <a:rPr lang="en-CA" baseline="0" dirty="0"/>
              <a:t>For a dense information matrix, this update is slow, but if H is sparse, there exists almost constant time updates (constant in number of landmarks)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5</a:t>
            </a:fld>
            <a:endParaRPr lang="en-CA"/>
          </a:p>
        </p:txBody>
      </p:sp>
    </p:spTree>
    <p:extLst>
      <p:ext uri="{BB962C8B-B14F-4D97-AF65-F5344CB8AC3E}">
        <p14:creationId xmlns:p14="http://schemas.microsoft.com/office/powerpoint/2010/main" val="246599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a:t>
            </a:r>
            <a:r>
              <a:rPr lang="en-CA" baseline="0" dirty="0"/>
              <a:t> using Bayes’ rule.</a:t>
            </a:r>
            <a:endParaRPr lang="en-CA" dirty="0"/>
          </a:p>
          <a:p>
            <a:endParaRPr lang="en-CA" dirty="0"/>
          </a:p>
          <a:p>
            <a:r>
              <a:rPr lang="en-CA" dirty="0"/>
              <a:t>Non-zero</a:t>
            </a:r>
            <a:r>
              <a:rPr lang="en-CA" baseline="0" dirty="0"/>
              <a:t> elements in the information matrix correspond to local dependencies between the variables. Only those variables directly involved in the measurement are effected by a measurement.</a:t>
            </a:r>
          </a:p>
          <a:p>
            <a:endParaRPr lang="en-CA" baseline="0" dirty="0"/>
          </a:p>
          <a:p>
            <a:r>
              <a:rPr lang="en-CA" baseline="0" dirty="0"/>
              <a:t>C is the transpose of the Jacobian of the measurement. Notice that if the measurement is binary, CZC with only have four non-zero entries.</a:t>
            </a:r>
          </a:p>
          <a:p>
            <a:r>
              <a:rPr lang="en-CA" baseline="0" dirty="0"/>
              <a:t>Z is the measurement</a:t>
            </a:r>
          </a:p>
          <a:p>
            <a:r>
              <a:rPr lang="en-CA" baseline="0" dirty="0"/>
              <a:t>U is the mean of the state</a:t>
            </a:r>
          </a:p>
          <a:p>
            <a:r>
              <a:rPr lang="en-CA" baseline="0" dirty="0"/>
              <a:t>Xi is the state</a:t>
            </a:r>
          </a:p>
          <a:p>
            <a:r>
              <a:rPr lang="en-CA" baseline="0" dirty="0"/>
              <a:t>Z is the measurement covariance</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6</a:t>
            </a:fld>
            <a:endParaRPr lang="en-CA"/>
          </a:p>
        </p:txBody>
      </p:sp>
    </p:spTree>
    <p:extLst>
      <p:ext uri="{BB962C8B-B14F-4D97-AF65-F5344CB8AC3E}">
        <p14:creationId xmlns:p14="http://schemas.microsoft.com/office/powerpoint/2010/main" val="369217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a:t>
            </a:r>
            <a:r>
              <a:rPr lang="en-CA" baseline="0" dirty="0"/>
              <a:t> only is the condition number halved, which is important for stable inversion, but this representation of H also retains positive definiteness.</a:t>
            </a:r>
          </a:p>
          <a:p>
            <a:endParaRPr lang="en-CA" baseline="0" dirty="0"/>
          </a:p>
          <a:p>
            <a:r>
              <a:rPr lang="en-CA" baseline="0" dirty="0"/>
              <a:t>Measurement and update equations are a bit more involved, and are omitted here because it isn’t really important to talk about Square Root SLAM.</a:t>
            </a:r>
          </a:p>
        </p:txBody>
      </p:sp>
      <p:sp>
        <p:nvSpPr>
          <p:cNvPr id="4" name="Slide Number Placeholder 3"/>
          <p:cNvSpPr>
            <a:spLocks noGrp="1"/>
          </p:cNvSpPr>
          <p:nvPr>
            <p:ph type="sldNum" sz="quarter" idx="10"/>
          </p:nvPr>
        </p:nvSpPr>
        <p:spPr/>
        <p:txBody>
          <a:bodyPr/>
          <a:lstStyle/>
          <a:p>
            <a:fld id="{1197A7AA-D71C-43C1-BF66-72F4B687CDB2}" type="slidenum">
              <a:rPr lang="en-CA" smtClean="0"/>
              <a:t>7</a:t>
            </a:fld>
            <a:endParaRPr lang="en-CA"/>
          </a:p>
        </p:txBody>
      </p:sp>
    </p:spTree>
    <p:extLst>
      <p:ext uri="{BB962C8B-B14F-4D97-AF65-F5344CB8AC3E}">
        <p14:creationId xmlns:p14="http://schemas.microsoft.com/office/powerpoint/2010/main" val="265840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Note</a:t>
            </a:r>
            <a:r>
              <a:rPr lang="en-CA" baseline="0" dirty="0"/>
              <a:t> on smoothing vs filtering. In filtering, the entire trajectory is not kept, rather, old states are periodically marginalized out. That results in the information matrix eventually becoming fully dense.</a:t>
            </a:r>
            <a:endParaRPr lang="en-CA" dirty="0"/>
          </a:p>
          <a:p>
            <a:endParaRPr lang="en-CA" dirty="0"/>
          </a:p>
          <a:p>
            <a:r>
              <a:rPr lang="en-CA" dirty="0"/>
              <a:t>Smoothing also may not refer to keeping</a:t>
            </a:r>
            <a:r>
              <a:rPr lang="en-CA" baseline="0" dirty="0"/>
              <a:t> the entire trajectory. Fixed-lag </a:t>
            </a:r>
            <a:r>
              <a:rPr lang="en-CA" baseline="0" dirty="0" err="1"/>
              <a:t>ecetera</a:t>
            </a:r>
            <a:r>
              <a:rPr lang="en-CA" baseline="0" dirty="0"/>
              <a: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8</a:t>
            </a:fld>
            <a:endParaRPr lang="en-CA"/>
          </a:p>
        </p:txBody>
      </p:sp>
    </p:spTree>
    <p:extLst>
      <p:ext uri="{BB962C8B-B14F-4D97-AF65-F5344CB8AC3E}">
        <p14:creationId xmlns:p14="http://schemas.microsoft.com/office/powerpoint/2010/main" val="209181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on</a:t>
            </a:r>
            <a:r>
              <a:rPr lang="en-CA" baseline="0" dirty="0"/>
              <a:t> the error. More precisely it is the error between the known measurement and the measurement model given the previous iteration’s state.</a:t>
            </a:r>
          </a:p>
          <a:p>
            <a:endParaRPr lang="en-CA" baseline="0" dirty="0"/>
          </a:p>
          <a:p>
            <a:r>
              <a:rPr lang="en-CA" baseline="0" dirty="0"/>
              <a:t>As far as the measurement Jacobian, each row is a different factor, and so the non-zero entries display how each factor depends on the different unknown.</a:t>
            </a:r>
          </a:p>
          <a:p>
            <a:endParaRPr lang="en-CA" baseline="0" dirty="0"/>
          </a:p>
          <a:p>
            <a:r>
              <a:rPr lang="en-CA" baseline="0" dirty="0"/>
              <a:t>Delta could be the change in state if this is nonlinear and iterated, or could just be the state in the linear case.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9</a:t>
            </a:fld>
            <a:endParaRPr lang="en-CA"/>
          </a:p>
        </p:txBody>
      </p:sp>
    </p:spTree>
    <p:extLst>
      <p:ext uri="{BB962C8B-B14F-4D97-AF65-F5344CB8AC3E}">
        <p14:creationId xmlns:p14="http://schemas.microsoft.com/office/powerpoint/2010/main" val="48078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According</a:t>
            </a:r>
            <a:r>
              <a:rPr lang="en-CA" baseline="0" dirty="0"/>
              <a:t> to Wikipedia, the general complexity of for matrix inversion is O(n^2.373) to O(n^3).</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10</a:t>
            </a:fld>
            <a:endParaRPr lang="en-CA"/>
          </a:p>
        </p:txBody>
      </p:sp>
    </p:spTree>
    <p:extLst>
      <p:ext uri="{BB962C8B-B14F-4D97-AF65-F5344CB8AC3E}">
        <p14:creationId xmlns:p14="http://schemas.microsoft.com/office/powerpoint/2010/main" val="198140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545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02257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376339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712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410888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0815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41198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61670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23675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438012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1398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899996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4226660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892731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1834476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4679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194490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451497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820990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66873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810714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64503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902079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834250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424867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891988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224102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05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077808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214822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551577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18630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2228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531943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556212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695844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948150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617513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2859382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6644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atin typeface="+mj-lt"/>
                <a:ea typeface="Verdana" panose="020B0604030504040204" pitchFamily="34" charset="0"/>
                <a:cs typeface="Verdana" panose="020B0604030504040204" pitchFamily="34" charset="0"/>
              </a:defRPr>
            </a:lvl1pPr>
            <a:lvl2pPr>
              <a:buFont typeface="Arial" pitchFamily="34" charset="0"/>
              <a:buChar char="•"/>
              <a:defRPr sz="2400">
                <a:solidFill>
                  <a:schemeClr val="tx1"/>
                </a:solidFill>
                <a:latin typeface="+mj-lt"/>
                <a:ea typeface="Verdana" panose="020B0604030504040204" pitchFamily="34" charset="0"/>
                <a:cs typeface="Verdana" panose="020B0604030504040204" pitchFamily="34" charset="0"/>
              </a:defRPr>
            </a:lvl2pPr>
            <a:lvl3pPr>
              <a:buFont typeface="Arial" pitchFamily="34" charset="0"/>
              <a:buChar char="•"/>
              <a:defRPr sz="2400">
                <a:solidFill>
                  <a:schemeClr val="tx1"/>
                </a:solidFill>
                <a:latin typeface="+mj-lt"/>
                <a:ea typeface="Verdana" panose="020B0604030504040204" pitchFamily="34" charset="0"/>
                <a:cs typeface="Verdana" panose="020B0604030504040204" pitchFamily="34" charset="0"/>
              </a:defRPr>
            </a:lvl3pPr>
            <a:lvl4pPr>
              <a:defRPr sz="2400">
                <a:solidFill>
                  <a:schemeClr val="tx1"/>
                </a:solidFill>
                <a:latin typeface="+mj-lt"/>
                <a:ea typeface="Verdana" panose="020B0604030504040204" pitchFamily="34" charset="0"/>
                <a:cs typeface="Verdana" panose="020B0604030504040204" pitchFamily="34" charset="0"/>
              </a:defRPr>
            </a:lvl4pPr>
            <a:lvl5pPr>
              <a:defRPr sz="2400">
                <a:solidFill>
                  <a:schemeClr val="tx1"/>
                </a:solidFill>
                <a:latin typeface="+mj-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606608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576365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152717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11052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497704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510963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4057684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920325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700447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24889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59822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186212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240282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2017-06-10</a:t>
            </a:fld>
            <a:endParaRPr lang="en-CA"/>
          </a:p>
        </p:txBody>
      </p:sp>
    </p:spTree>
    <p:extLst>
      <p:ext uri="{BB962C8B-B14F-4D97-AF65-F5344CB8AC3E}">
        <p14:creationId xmlns:p14="http://schemas.microsoft.com/office/powerpoint/2010/main" val="323623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7.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9.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12" name="Slide Number Placeholder 5"/>
          <p:cNvSpPr txBox="1">
            <a:spLocks/>
          </p:cNvSpPr>
          <p:nvPr/>
        </p:nvSpPr>
        <p:spPr>
          <a:xfrm>
            <a:off x="10464800" y="6381328"/>
            <a:ext cx="1117600" cy="365125"/>
          </a:xfrm>
          <a:prstGeom prst="rect">
            <a:avLst/>
          </a:prstGeom>
        </p:spPr>
        <p:txBody>
          <a:bodyPr anchor="b"/>
          <a:lstStyle>
            <a:lvl1pPr algn="r" fontAlgn="auto">
              <a:spcBef>
                <a:spcPts val="0"/>
              </a:spcBef>
              <a:spcAft>
                <a:spcPts val="0"/>
              </a:spcAft>
              <a:defRPr sz="1000" b="1">
                <a:solidFill>
                  <a:schemeClr val="accent4">
                    <a:lumMod val="75000"/>
                  </a:schemeClr>
                </a:solidFill>
                <a:latin typeface="+mn-lt"/>
                <a:ea typeface="+mn-ea"/>
                <a:cs typeface="+mn-cs"/>
              </a:defRPr>
            </a:lvl1pPr>
          </a:lstStyle>
          <a:p>
            <a:pPr>
              <a:defRPr/>
            </a:pPr>
            <a:fld id="{D0DC3D2F-8387-4AAF-910A-0E47EA4B5F72}" type="slidenum">
              <a:rPr lang="en-US" sz="16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a:t>
            </a:fld>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9438" y="6335609"/>
            <a:ext cx="12192000" cy="45719"/>
          </a:xfrm>
          <a:prstGeom prst="rect">
            <a:avLst/>
          </a:prstGeom>
          <a:gradFill flip="none" rotWithShape="1">
            <a:gsLst>
              <a:gs pos="34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555273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sz="24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3927531924"/>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9438" y="6335609"/>
            <a:ext cx="12192000" cy="45719"/>
          </a:xfrm>
          <a:prstGeom prst="rect">
            <a:avLst/>
          </a:prstGeom>
          <a:gradFill flip="none" rotWithShape="1">
            <a:gsLst>
              <a:gs pos="34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41447922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2332026486"/>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0" y="6335609"/>
            <a:ext cx="12192000" cy="45719"/>
          </a:xfrm>
          <a:prstGeom prst="rect">
            <a:avLst/>
          </a:prstGeom>
          <a:gradFill flip="none" rotWithShape="1">
            <a:gsLst>
              <a:gs pos="34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7731436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2610962993"/>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0" y="6335609"/>
            <a:ext cx="12192000" cy="45719"/>
          </a:xfrm>
          <a:prstGeom prst="rect">
            <a:avLst/>
          </a:prstGeom>
          <a:gradFill flip="none" rotWithShape="1">
            <a:gsLst>
              <a:gs pos="13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11244481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2331201115"/>
      </p:ext>
    </p:extLst>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0" y="6335609"/>
            <a:ext cx="12192000" cy="45719"/>
          </a:xfrm>
          <a:prstGeom prst="rect">
            <a:avLst/>
          </a:prstGeom>
          <a:gradFill flip="none" rotWithShape="1">
            <a:gsLst>
              <a:gs pos="13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381328"/>
            <a:ext cx="3971925" cy="390525"/>
          </a:xfrm>
          <a:prstGeom prst="rect">
            <a:avLst/>
          </a:prstGeom>
        </p:spPr>
      </p:pic>
    </p:spTree>
    <p:extLst>
      <p:ext uri="{BB962C8B-B14F-4D97-AF65-F5344CB8AC3E}">
        <p14:creationId xmlns:p14="http://schemas.microsoft.com/office/powerpoint/2010/main" val="17460086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2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4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hyperlink" Target="http://robots.stanford.edu/papers/thrun.seif.pdf" TargetMode="External"/><Relationship Id="rId2" Type="http://schemas.openxmlformats.org/officeDocument/2006/relationships/hyperlink" Target="http://www.math.usm.edu/lambers/mat610/sum10/lecture9.pdf" TargetMode="Externa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345" y="1929384"/>
            <a:ext cx="9051690" cy="1527048"/>
          </a:xfrm>
        </p:spPr>
        <p:txBody>
          <a:bodyPr/>
          <a:lstStyle/>
          <a:p>
            <a:pPr algn="ctr"/>
            <a:r>
              <a:rPr lang="en-CA" sz="3600" dirty="0"/>
              <a:t>Batch Estimation, Solving Sparse Linear Systems in Information and Square-Root Form</a:t>
            </a:r>
          </a:p>
        </p:txBody>
      </p:sp>
      <p:sp>
        <p:nvSpPr>
          <p:cNvPr id="3" name="Subtitle 2"/>
          <p:cNvSpPr>
            <a:spLocks noGrp="1"/>
          </p:cNvSpPr>
          <p:nvPr>
            <p:ph type="subTitle" idx="1"/>
          </p:nvPr>
        </p:nvSpPr>
        <p:spPr>
          <a:xfrm>
            <a:off x="3630167" y="3925895"/>
            <a:ext cx="4720047" cy="1331905"/>
          </a:xfrm>
        </p:spPr>
        <p:txBody>
          <a:bodyPr/>
          <a:lstStyle/>
          <a:p>
            <a:r>
              <a:rPr lang="en-CA" b="1" i="1" dirty="0"/>
              <a:t>June 12, 2017</a:t>
            </a:r>
            <a:endParaRPr lang="en-CA" b="1" i="1" dirty="0">
              <a:solidFill>
                <a:schemeClr val="tx1"/>
              </a:solidFill>
              <a:latin typeface="+mj-lt"/>
            </a:endParaRPr>
          </a:p>
          <a:p>
            <a:r>
              <a:rPr lang="en-CA" b="1" i="1" dirty="0"/>
              <a:t>Benjamin Skikos</a:t>
            </a:r>
            <a:endParaRPr lang="en-CA" b="1" i="1" dirty="0">
              <a:solidFill>
                <a:schemeClr val="tx1"/>
              </a:solidFill>
              <a:latin typeface="+mj-lt"/>
            </a:endParaRPr>
          </a:p>
        </p:txBody>
      </p:sp>
    </p:spTree>
    <p:extLst>
      <p:ext uri="{BB962C8B-B14F-4D97-AF65-F5344CB8AC3E}">
        <p14:creationId xmlns:p14="http://schemas.microsoft.com/office/powerpoint/2010/main" val="4188249959"/>
      </p:ext>
    </p:extLst>
  </p:cSld>
  <p:clrMapOvr>
    <a:masterClrMapping/>
  </p:clrMapOvr>
  <mc:AlternateContent xmlns:mc="http://schemas.openxmlformats.org/markup-compatibility/2006" xmlns:p14="http://schemas.microsoft.com/office/powerpoint/2010/main">
    <mc:Choice Requires="p14">
      <p:transition spd="slow" p14:dur="2000" advTm="6121"/>
    </mc:Choice>
    <mc:Fallback xmlns="">
      <p:transition spd="slow" advTm="61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Form - SAM</a:t>
            </a:r>
          </a:p>
        </p:txBody>
      </p:sp>
      <p:sp>
        <p:nvSpPr>
          <p:cNvPr id="3" name="Content Placeholder 2"/>
          <p:cNvSpPr>
            <a:spLocks noGrp="1"/>
          </p:cNvSpPr>
          <p:nvPr>
            <p:ph idx="1"/>
          </p:nvPr>
        </p:nvSpPr>
        <p:spPr/>
        <p:txBody>
          <a:bodyPr/>
          <a:lstStyle/>
          <a:p>
            <a:r>
              <a:rPr lang="en-CA" dirty="0"/>
              <a:t>The solution is found by solving the normal equations</a:t>
            </a:r>
          </a:p>
          <a:p>
            <a:endParaRPr lang="en-CA" dirty="0"/>
          </a:p>
          <a:p>
            <a:endParaRPr lang="en-CA" dirty="0"/>
          </a:p>
          <a:p>
            <a:r>
              <a:rPr lang="en-CA" dirty="0"/>
              <a:t>A</a:t>
            </a:r>
            <a:r>
              <a:rPr lang="en-CA" baseline="30000" dirty="0"/>
              <a:t>T</a:t>
            </a:r>
            <a:r>
              <a:rPr lang="en-CA" dirty="0"/>
              <a:t>A is the information matrix or Hessian </a:t>
            </a:r>
          </a:p>
          <a:p>
            <a:r>
              <a:rPr lang="en-CA" dirty="0"/>
              <a:t>Efficiently solved by factorization</a:t>
            </a:r>
          </a:p>
          <a:p>
            <a:r>
              <a:rPr lang="en-CA" dirty="0"/>
              <a:t>Batch problem now solved</a:t>
            </a:r>
          </a:p>
          <a:p>
            <a:endParaRPr lang="en-CA" dirty="0"/>
          </a:p>
          <a:p>
            <a:endParaRPr lang="en-CA" dirty="0"/>
          </a:p>
          <a:p>
            <a:endParaRPr lang="en-CA" dirty="0"/>
          </a:p>
          <a:p>
            <a:endParaRPr lang="en-CA" dirty="0"/>
          </a:p>
        </p:txBody>
      </p:sp>
      <p:pic>
        <p:nvPicPr>
          <p:cNvPr id="4" name="Picture 3"/>
          <p:cNvPicPr>
            <a:picLocks noChangeAspect="1"/>
          </p:cNvPicPr>
          <p:nvPr/>
        </p:nvPicPr>
        <p:blipFill>
          <a:blip r:embed="rId3"/>
          <a:stretch>
            <a:fillRect/>
          </a:stretch>
        </p:blipFill>
        <p:spPr>
          <a:xfrm>
            <a:off x="4574117" y="2184734"/>
            <a:ext cx="2971800" cy="723900"/>
          </a:xfrm>
          <a:prstGeom prst="rect">
            <a:avLst/>
          </a:prstGeom>
        </p:spPr>
      </p:pic>
    </p:spTree>
    <p:extLst>
      <p:ext uri="{BB962C8B-B14F-4D97-AF65-F5344CB8AC3E}">
        <p14:creationId xmlns:p14="http://schemas.microsoft.com/office/powerpoint/2010/main" val="365248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 </a:t>
            </a:r>
            <a:r>
              <a:rPr lang="en-CA" dirty="0" err="1"/>
              <a:t>Cholesky</a:t>
            </a:r>
            <a:r>
              <a:rPr lang="en-CA" dirty="0"/>
              <a:t> Factorization	</a:t>
            </a:r>
          </a:p>
        </p:txBody>
      </p:sp>
      <p:pic>
        <p:nvPicPr>
          <p:cNvPr id="4" name="Picture 3"/>
          <p:cNvPicPr>
            <a:picLocks noChangeAspect="1"/>
          </p:cNvPicPr>
          <p:nvPr/>
        </p:nvPicPr>
        <p:blipFill>
          <a:blip r:embed="rId3"/>
          <a:stretch>
            <a:fillRect/>
          </a:stretch>
        </p:blipFill>
        <p:spPr>
          <a:xfrm>
            <a:off x="367507" y="1340854"/>
            <a:ext cx="3657600" cy="742950"/>
          </a:xfrm>
          <a:prstGeom prst="rect">
            <a:avLst/>
          </a:prstGeom>
        </p:spPr>
      </p:pic>
      <p:pic>
        <p:nvPicPr>
          <p:cNvPr id="5" name="Picture 4"/>
          <p:cNvPicPr>
            <a:picLocks noChangeAspect="1"/>
          </p:cNvPicPr>
          <p:nvPr/>
        </p:nvPicPr>
        <p:blipFill>
          <a:blip r:embed="rId4"/>
          <a:stretch>
            <a:fillRect/>
          </a:stretch>
        </p:blipFill>
        <p:spPr>
          <a:xfrm>
            <a:off x="5261811" y="1274179"/>
            <a:ext cx="6496050" cy="809625"/>
          </a:xfrm>
          <a:prstGeom prst="rect">
            <a:avLst/>
          </a:prstGeom>
        </p:spPr>
      </p:pic>
      <p:sp>
        <p:nvSpPr>
          <p:cNvPr id="7" name="Content Placeholder 2"/>
          <p:cNvSpPr>
            <a:spLocks noGrp="1"/>
          </p:cNvSpPr>
          <p:nvPr>
            <p:ph idx="1"/>
          </p:nvPr>
        </p:nvSpPr>
        <p:spPr>
          <a:xfrm>
            <a:off x="367507" y="2213559"/>
            <a:ext cx="10668000" cy="3738062"/>
          </a:xfrm>
        </p:spPr>
        <p:txBody>
          <a:bodyPr/>
          <a:lstStyle/>
          <a:p>
            <a:r>
              <a:rPr lang="en-CA" dirty="0"/>
              <a:t>In this variant, R is an upper triangular matrix</a:t>
            </a:r>
          </a:p>
          <a:p>
            <a:r>
              <a:rPr lang="en-CA" dirty="0"/>
              <a:t>The sparseness of R and I affects how long the factorization takes</a:t>
            </a:r>
          </a:p>
          <a:p>
            <a:pPr lvl="1"/>
            <a:r>
              <a:rPr lang="en-CA" dirty="0"/>
              <a:t>Worst case fully dense: n</a:t>
            </a:r>
            <a:r>
              <a:rPr lang="en-CA" baseline="30000" dirty="0"/>
              <a:t>3</a:t>
            </a:r>
            <a:r>
              <a:rPr lang="en-CA" dirty="0"/>
              <a:t>/3</a:t>
            </a:r>
          </a:p>
          <a:p>
            <a:r>
              <a:rPr lang="en-CA" dirty="0"/>
              <a:t>The sparseness of R changes with variable ordering in the information matrix</a:t>
            </a:r>
          </a:p>
          <a:p>
            <a:pPr lvl="1"/>
            <a:endParaRPr lang="en-CA" dirty="0"/>
          </a:p>
          <a:p>
            <a:pPr lvl="1"/>
            <a:endParaRPr lang="en-CA" dirty="0"/>
          </a:p>
        </p:txBody>
      </p:sp>
    </p:spTree>
    <p:extLst>
      <p:ext uri="{BB962C8B-B14F-4D97-AF65-F5344CB8AC3E}">
        <p14:creationId xmlns:p14="http://schemas.microsoft.com/office/powerpoint/2010/main" val="213252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Matrix Structure</a:t>
            </a:r>
          </a:p>
        </p:txBody>
      </p:sp>
      <p:pic>
        <p:nvPicPr>
          <p:cNvPr id="4" name="Picture 3"/>
          <p:cNvPicPr>
            <a:picLocks noChangeAspect="1"/>
          </p:cNvPicPr>
          <p:nvPr/>
        </p:nvPicPr>
        <p:blipFill>
          <a:blip r:embed="rId3"/>
          <a:stretch>
            <a:fillRect/>
          </a:stretch>
        </p:blipFill>
        <p:spPr>
          <a:xfrm>
            <a:off x="367507" y="1106905"/>
            <a:ext cx="3140677" cy="4980963"/>
          </a:xfrm>
          <a:prstGeom prst="rect">
            <a:avLst/>
          </a:prstGeom>
        </p:spPr>
      </p:pic>
      <p:sp>
        <p:nvSpPr>
          <p:cNvPr id="5" name="Content Placeholder 2"/>
          <p:cNvSpPr>
            <a:spLocks noGrp="1"/>
          </p:cNvSpPr>
          <p:nvPr>
            <p:ph idx="1"/>
          </p:nvPr>
        </p:nvSpPr>
        <p:spPr>
          <a:xfrm>
            <a:off x="3832602" y="1595828"/>
            <a:ext cx="8359398" cy="4740804"/>
          </a:xfrm>
        </p:spPr>
        <p:txBody>
          <a:bodyPr/>
          <a:lstStyle/>
          <a:p>
            <a:r>
              <a:rPr lang="en-CA" dirty="0"/>
              <a:t>A corresponds to the factor graph</a:t>
            </a:r>
          </a:p>
          <a:p>
            <a:r>
              <a:rPr lang="en-CA" dirty="0"/>
              <a:t>I corresponds to the adjacency matrix of the Markov Random Field.</a:t>
            </a:r>
          </a:p>
          <a:p>
            <a:r>
              <a:rPr lang="en-CA" dirty="0"/>
              <a:t>Each square root factor is associated with a triangulated (or chordal) graph whose elimination corresponds with the Bayes Net</a:t>
            </a:r>
          </a:p>
          <a:p>
            <a:pPr lvl="1"/>
            <a:endParaRPr lang="en-CA" dirty="0"/>
          </a:p>
        </p:txBody>
      </p:sp>
    </p:spTree>
    <p:extLst>
      <p:ext uri="{BB962C8B-B14F-4D97-AF65-F5344CB8AC3E}">
        <p14:creationId xmlns:p14="http://schemas.microsoft.com/office/powerpoint/2010/main" val="157278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Markov Random Field</a:t>
            </a:r>
          </a:p>
        </p:txBody>
      </p:sp>
      <p:sp>
        <p:nvSpPr>
          <p:cNvPr id="3" name="Content Placeholder 2"/>
          <p:cNvSpPr>
            <a:spLocks noGrp="1"/>
          </p:cNvSpPr>
          <p:nvPr>
            <p:ph idx="1"/>
          </p:nvPr>
        </p:nvSpPr>
        <p:spPr/>
        <p:txBody>
          <a:bodyPr/>
          <a:lstStyle/>
          <a:p>
            <a:r>
              <a:rPr lang="en-CA" dirty="0"/>
              <a:t>Undirected graph with Markov properties:</a:t>
            </a:r>
          </a:p>
          <a:p>
            <a:r>
              <a:rPr lang="en-CA" dirty="0"/>
              <a:t>Pairwise: Any two non-adjacent variables are conditionally independent given all other variables</a:t>
            </a:r>
          </a:p>
          <a:p>
            <a:r>
              <a:rPr lang="en-CA" dirty="0"/>
              <a:t>Local Markov: </a:t>
            </a:r>
            <a:r>
              <a:rPr lang="en-US" dirty="0"/>
              <a:t>A variable is conditionally independent of all other variables given its neighbors</a:t>
            </a:r>
          </a:p>
          <a:p>
            <a:r>
              <a:rPr lang="en-US" dirty="0"/>
              <a:t>Global Markov: Any two subsets of variables are conditionally independent given a separating subset</a:t>
            </a:r>
          </a:p>
          <a:p>
            <a:endParaRPr lang="en-US" dirty="0"/>
          </a:p>
          <a:p>
            <a:endParaRPr lang="en-US" dirty="0"/>
          </a:p>
          <a:p>
            <a:pPr marL="0" indent="0">
              <a:buNone/>
            </a:pPr>
            <a:r>
              <a:rPr lang="en-CA" dirty="0"/>
              <a:t>https://en.wikipedia.org/wiki/Markov_random_field</a:t>
            </a:r>
          </a:p>
          <a:p>
            <a:pPr marL="0" indent="0">
              <a:buNone/>
            </a:pPr>
            <a:endParaRPr lang="en-CA" dirty="0"/>
          </a:p>
        </p:txBody>
      </p:sp>
    </p:spTree>
    <p:extLst>
      <p:ext uri="{BB962C8B-B14F-4D97-AF65-F5344CB8AC3E}">
        <p14:creationId xmlns:p14="http://schemas.microsoft.com/office/powerpoint/2010/main" val="96549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Factor Graph to Markov Random Field</a:t>
            </a:r>
          </a:p>
        </p:txBody>
      </p:sp>
      <p:sp>
        <p:nvSpPr>
          <p:cNvPr id="3" name="Content Placeholder 2"/>
          <p:cNvSpPr>
            <a:spLocks noGrp="1"/>
          </p:cNvSpPr>
          <p:nvPr>
            <p:ph idx="1"/>
          </p:nvPr>
        </p:nvSpPr>
        <p:spPr>
          <a:xfrm>
            <a:off x="902480" y="3938337"/>
            <a:ext cx="10668000" cy="1981200"/>
          </a:xfrm>
        </p:spPr>
        <p:txBody>
          <a:bodyPr/>
          <a:lstStyle/>
          <a:p>
            <a:r>
              <a:rPr lang="en-CA" dirty="0"/>
              <a:t>Factors are abstracted out</a:t>
            </a:r>
          </a:p>
          <a:p>
            <a:r>
              <a:rPr lang="en-CA" dirty="0"/>
              <a:t>MRF edges represent dependencies between random variables</a:t>
            </a:r>
          </a:p>
          <a:p>
            <a:r>
              <a:rPr lang="en-CA" dirty="0"/>
              <a:t>Like factor graphs, encode joint probability</a:t>
            </a:r>
          </a:p>
        </p:txBody>
      </p:sp>
      <p:pic>
        <p:nvPicPr>
          <p:cNvPr id="5" name="Content Placeholder 3"/>
          <p:cNvPicPr>
            <a:picLocks noChangeAspect="1"/>
          </p:cNvPicPr>
          <p:nvPr/>
        </p:nvPicPr>
        <p:blipFill>
          <a:blip r:embed="rId3"/>
          <a:stretch>
            <a:fillRect/>
          </a:stretch>
        </p:blipFill>
        <p:spPr bwMode="auto">
          <a:xfrm>
            <a:off x="7784625" y="1137654"/>
            <a:ext cx="3914775" cy="25717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902480" y="1137654"/>
            <a:ext cx="3990362" cy="2575746"/>
          </a:xfrm>
          <a:prstGeom prst="rect">
            <a:avLst/>
          </a:prstGeom>
        </p:spPr>
      </p:pic>
    </p:spTree>
    <p:extLst>
      <p:ext uri="{BB962C8B-B14F-4D97-AF65-F5344CB8AC3E}">
        <p14:creationId xmlns:p14="http://schemas.microsoft.com/office/powerpoint/2010/main" val="268230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Factor Graph To a Bayes Net</a:t>
            </a:r>
          </a:p>
        </p:txBody>
      </p:sp>
      <p:pic>
        <p:nvPicPr>
          <p:cNvPr id="5" name="Picture 4"/>
          <p:cNvPicPr>
            <a:picLocks noChangeAspect="1"/>
          </p:cNvPicPr>
          <p:nvPr/>
        </p:nvPicPr>
        <p:blipFill>
          <a:blip r:embed="rId3"/>
          <a:stretch>
            <a:fillRect/>
          </a:stretch>
        </p:blipFill>
        <p:spPr>
          <a:xfrm>
            <a:off x="0" y="1133852"/>
            <a:ext cx="12192000" cy="4615696"/>
          </a:xfrm>
          <a:prstGeom prst="rect">
            <a:avLst/>
          </a:prstGeom>
        </p:spPr>
      </p:pic>
      <p:pic>
        <p:nvPicPr>
          <p:cNvPr id="6" name="Picture 5"/>
          <p:cNvPicPr>
            <a:picLocks noChangeAspect="1"/>
          </p:cNvPicPr>
          <p:nvPr/>
        </p:nvPicPr>
        <p:blipFill>
          <a:blip r:embed="rId4"/>
          <a:stretch>
            <a:fillRect/>
          </a:stretch>
        </p:blipFill>
        <p:spPr>
          <a:xfrm>
            <a:off x="2845254" y="5631780"/>
            <a:ext cx="6762750" cy="685800"/>
          </a:xfrm>
          <a:prstGeom prst="rect">
            <a:avLst/>
          </a:prstGeom>
        </p:spPr>
      </p:pic>
    </p:spTree>
    <p:extLst>
      <p:ext uri="{BB962C8B-B14F-4D97-AF65-F5344CB8AC3E}">
        <p14:creationId xmlns:p14="http://schemas.microsoft.com/office/powerpoint/2010/main" val="51372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MRF to Bayes Net</a:t>
            </a:r>
          </a:p>
        </p:txBody>
      </p:sp>
      <p:pic>
        <p:nvPicPr>
          <p:cNvPr id="4" name="Content Placeholder 3"/>
          <p:cNvPicPr>
            <a:picLocks noChangeAspect="1"/>
          </p:cNvPicPr>
          <p:nvPr/>
        </p:nvPicPr>
        <p:blipFill>
          <a:blip r:embed="rId3"/>
          <a:stretch>
            <a:fillRect/>
          </a:stretch>
        </p:blipFill>
        <p:spPr bwMode="auto">
          <a:xfrm>
            <a:off x="2872221" y="2032999"/>
            <a:ext cx="6271778" cy="4120146"/>
          </a:xfrm>
          <a:prstGeom prst="rect">
            <a:avLst/>
          </a:prstGeom>
          <a:noFill/>
          <a:ln w="9525">
            <a:noFill/>
            <a:miter lim="800000"/>
            <a:headEnd/>
            <a:tailEnd/>
          </a:ln>
        </p:spPr>
      </p:pic>
      <p:sp>
        <p:nvSpPr>
          <p:cNvPr id="7" name="Arrow: Down 6"/>
          <p:cNvSpPr/>
          <p:nvPr/>
        </p:nvSpPr>
        <p:spPr>
          <a:xfrm>
            <a:off x="3681548" y="3481053"/>
            <a:ext cx="290286" cy="1117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Arrow: Down 7"/>
          <p:cNvSpPr/>
          <p:nvPr/>
        </p:nvSpPr>
        <p:spPr>
          <a:xfrm rot="2350139">
            <a:off x="4318746" y="3260266"/>
            <a:ext cx="355109" cy="16040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Arrow: Down 8"/>
          <p:cNvSpPr/>
          <p:nvPr/>
        </p:nvSpPr>
        <p:spPr>
          <a:xfrm rot="3273137">
            <a:off x="5009586" y="2778620"/>
            <a:ext cx="378667" cy="26289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Arrow: Down 12"/>
          <p:cNvSpPr/>
          <p:nvPr/>
        </p:nvSpPr>
        <p:spPr>
          <a:xfrm rot="1315122">
            <a:off x="5975354" y="3367428"/>
            <a:ext cx="478602" cy="13901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Arrow: Down 13"/>
          <p:cNvSpPr/>
          <p:nvPr/>
        </p:nvSpPr>
        <p:spPr>
          <a:xfrm rot="20373788">
            <a:off x="5301868" y="3368150"/>
            <a:ext cx="478602" cy="13901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Arrow: Down 14"/>
          <p:cNvSpPr/>
          <p:nvPr/>
        </p:nvSpPr>
        <p:spPr>
          <a:xfrm rot="18258226">
            <a:off x="6303634" y="2805547"/>
            <a:ext cx="468392" cy="2468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Arrow: Down 15"/>
          <p:cNvSpPr/>
          <p:nvPr/>
        </p:nvSpPr>
        <p:spPr>
          <a:xfrm rot="19510520">
            <a:off x="7015715" y="3213137"/>
            <a:ext cx="491323" cy="16534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Arrow: Down 16"/>
          <p:cNvSpPr/>
          <p:nvPr/>
        </p:nvSpPr>
        <p:spPr>
          <a:xfrm>
            <a:off x="7804420" y="3441647"/>
            <a:ext cx="338795" cy="11570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Arrow: Right 17"/>
          <p:cNvSpPr/>
          <p:nvPr/>
        </p:nvSpPr>
        <p:spPr>
          <a:xfrm flipH="1">
            <a:off x="4076337" y="2917752"/>
            <a:ext cx="693523" cy="3186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Arrow: Curved Right 18"/>
          <p:cNvSpPr/>
          <p:nvPr/>
        </p:nvSpPr>
        <p:spPr>
          <a:xfrm rot="5400000">
            <a:off x="4711475" y="669088"/>
            <a:ext cx="816472" cy="315282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20" name="TextBox 19"/>
          <p:cNvSpPr txBox="1"/>
          <p:nvPr/>
        </p:nvSpPr>
        <p:spPr>
          <a:xfrm>
            <a:off x="4216594" y="1181755"/>
            <a:ext cx="3583032" cy="523220"/>
          </a:xfrm>
          <a:prstGeom prst="rect">
            <a:avLst/>
          </a:prstGeom>
          <a:noFill/>
        </p:spPr>
        <p:txBody>
          <a:bodyPr wrap="none" rtlCol="0">
            <a:spAutoFit/>
          </a:bodyPr>
          <a:lstStyle/>
          <a:p>
            <a:r>
              <a:rPr lang="en-CA" sz="2800" dirty="0">
                <a:solidFill>
                  <a:srgbClr val="2B4A76"/>
                </a:solidFill>
                <a:latin typeface="+mn-lt"/>
                <a:ea typeface="ＭＳ Ｐゴシック" pitchFamily="-107" charset="-128"/>
              </a:rPr>
              <a:t>Additional Conditionals</a:t>
            </a:r>
          </a:p>
        </p:txBody>
      </p:sp>
      <p:sp>
        <p:nvSpPr>
          <p:cNvPr id="21" name="Arrow: Right 20"/>
          <p:cNvSpPr/>
          <p:nvPr/>
        </p:nvSpPr>
        <p:spPr>
          <a:xfrm flipH="1">
            <a:off x="5524500" y="2912486"/>
            <a:ext cx="613289" cy="3053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Arrow: Curved Right 21"/>
          <p:cNvSpPr/>
          <p:nvPr/>
        </p:nvSpPr>
        <p:spPr>
          <a:xfrm rot="5400000">
            <a:off x="6057008" y="757984"/>
            <a:ext cx="800100" cy="303351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23" name="Arrow: Right 22"/>
          <p:cNvSpPr/>
          <p:nvPr/>
        </p:nvSpPr>
        <p:spPr>
          <a:xfrm flipH="1">
            <a:off x="6901676" y="2922723"/>
            <a:ext cx="640931" cy="3184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425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Variable Ordering</a:t>
            </a:r>
          </a:p>
        </p:txBody>
      </p:sp>
      <p:pic>
        <p:nvPicPr>
          <p:cNvPr id="4" name="Content Placeholder 3"/>
          <p:cNvPicPr>
            <a:picLocks noGrp="1" noChangeAspect="1"/>
          </p:cNvPicPr>
          <p:nvPr>
            <p:ph idx="1"/>
          </p:nvPr>
        </p:nvPicPr>
        <p:blipFill>
          <a:blip r:embed="rId3"/>
          <a:stretch>
            <a:fillRect/>
          </a:stretch>
        </p:blipFill>
        <p:spPr>
          <a:xfrm>
            <a:off x="84415" y="1072480"/>
            <a:ext cx="3914775" cy="2571750"/>
          </a:xfrm>
          <a:prstGeom prst="rect">
            <a:avLst/>
          </a:prstGeom>
        </p:spPr>
      </p:pic>
      <p:sp>
        <p:nvSpPr>
          <p:cNvPr id="5" name="TextBox 4"/>
          <p:cNvSpPr txBox="1"/>
          <p:nvPr/>
        </p:nvSpPr>
        <p:spPr>
          <a:xfrm>
            <a:off x="1758713" y="3686507"/>
            <a:ext cx="566181" cy="338554"/>
          </a:xfrm>
          <a:prstGeom prst="rect">
            <a:avLst/>
          </a:prstGeom>
          <a:noFill/>
        </p:spPr>
        <p:txBody>
          <a:bodyPr wrap="none" rtlCol="0">
            <a:spAutoFit/>
          </a:bodyPr>
          <a:lstStyle/>
          <a:p>
            <a:r>
              <a:rPr lang="en-CA" sz="1600" dirty="0">
                <a:solidFill>
                  <a:srgbClr val="2B4A76"/>
                </a:solidFill>
                <a:latin typeface="+mn-lt"/>
                <a:ea typeface="ＭＳ Ｐゴシック" pitchFamily="-107" charset="-128"/>
              </a:rPr>
              <a:t>MRF</a:t>
            </a:r>
          </a:p>
        </p:txBody>
      </p:sp>
      <p:pic>
        <p:nvPicPr>
          <p:cNvPr id="7" name="Picture 6"/>
          <p:cNvPicPr>
            <a:picLocks noChangeAspect="1"/>
          </p:cNvPicPr>
          <p:nvPr/>
        </p:nvPicPr>
        <p:blipFill>
          <a:blip r:embed="rId4"/>
          <a:stretch>
            <a:fillRect/>
          </a:stretch>
        </p:blipFill>
        <p:spPr>
          <a:xfrm>
            <a:off x="4236584" y="1072480"/>
            <a:ext cx="4011438" cy="2571750"/>
          </a:xfrm>
          <a:prstGeom prst="rect">
            <a:avLst/>
          </a:prstGeom>
        </p:spPr>
      </p:pic>
      <p:sp>
        <p:nvSpPr>
          <p:cNvPr id="9" name="TextBox 8"/>
          <p:cNvSpPr txBox="1"/>
          <p:nvPr/>
        </p:nvSpPr>
        <p:spPr>
          <a:xfrm>
            <a:off x="4922839" y="3638713"/>
            <a:ext cx="2638928" cy="338554"/>
          </a:xfrm>
          <a:prstGeom prst="rect">
            <a:avLst/>
          </a:prstGeom>
          <a:noFill/>
        </p:spPr>
        <p:txBody>
          <a:bodyPr wrap="none" rtlCol="0">
            <a:spAutoFit/>
          </a:bodyPr>
          <a:lstStyle/>
          <a:p>
            <a:r>
              <a:rPr lang="en-CA" sz="1600" dirty="0" err="1">
                <a:solidFill>
                  <a:srgbClr val="2B4A76"/>
                </a:solidFill>
                <a:latin typeface="+mn-lt"/>
                <a:ea typeface="ＭＳ Ｐゴシック" pitchFamily="-107" charset="-128"/>
              </a:rPr>
              <a:t>ColAMD</a:t>
            </a:r>
            <a:r>
              <a:rPr lang="en-CA" sz="1600" dirty="0">
                <a:solidFill>
                  <a:srgbClr val="2B4A76"/>
                </a:solidFill>
                <a:latin typeface="+mn-lt"/>
                <a:ea typeface="ＭＳ Ｐゴシック" pitchFamily="-107" charset="-128"/>
              </a:rPr>
              <a:t> Elimination Ordering</a:t>
            </a:r>
          </a:p>
        </p:txBody>
      </p:sp>
      <p:pic>
        <p:nvPicPr>
          <p:cNvPr id="10" name="Picture 9"/>
          <p:cNvPicPr>
            <a:picLocks noChangeAspect="1"/>
          </p:cNvPicPr>
          <p:nvPr/>
        </p:nvPicPr>
        <p:blipFill>
          <a:blip r:embed="rId5"/>
          <a:stretch>
            <a:fillRect/>
          </a:stretch>
        </p:blipFill>
        <p:spPr>
          <a:xfrm>
            <a:off x="8213850" y="1180727"/>
            <a:ext cx="3836570" cy="2457986"/>
          </a:xfrm>
          <a:prstGeom prst="rect">
            <a:avLst/>
          </a:prstGeom>
        </p:spPr>
      </p:pic>
      <p:sp>
        <p:nvSpPr>
          <p:cNvPr id="11" name="TextBox 10"/>
          <p:cNvSpPr txBox="1"/>
          <p:nvPr/>
        </p:nvSpPr>
        <p:spPr>
          <a:xfrm>
            <a:off x="9070594" y="3703044"/>
            <a:ext cx="2123082" cy="338554"/>
          </a:xfrm>
          <a:prstGeom prst="rect">
            <a:avLst/>
          </a:prstGeom>
          <a:noFill/>
        </p:spPr>
        <p:txBody>
          <a:bodyPr wrap="none" rtlCol="0">
            <a:spAutoFit/>
          </a:bodyPr>
          <a:lstStyle/>
          <a:p>
            <a:r>
              <a:rPr lang="en-CA" sz="1600" dirty="0">
                <a:solidFill>
                  <a:srgbClr val="2B4A76"/>
                </a:solidFill>
                <a:latin typeface="+mn-lt"/>
                <a:ea typeface="ＭＳ Ｐゴシック" pitchFamily="-107" charset="-128"/>
              </a:rPr>
              <a:t>Landmarks, Then Poses</a:t>
            </a:r>
          </a:p>
        </p:txBody>
      </p:sp>
      <p:sp>
        <p:nvSpPr>
          <p:cNvPr id="12" name="Content Placeholder 2"/>
          <p:cNvSpPr txBox="1">
            <a:spLocks/>
          </p:cNvSpPr>
          <p:nvPr/>
        </p:nvSpPr>
        <p:spPr bwMode="auto">
          <a:xfrm>
            <a:off x="367507" y="4188002"/>
            <a:ext cx="10668000" cy="2016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spcBef>
                <a:spcPct val="20000"/>
              </a:spcBef>
              <a:spcAft>
                <a:spcPct val="0"/>
              </a:spcAft>
              <a:buFont typeface="Arial" charset="0"/>
              <a:buChar char="•"/>
              <a:defRPr sz="2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j-lt"/>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Verdana" panose="020B0604030504040204" pitchFamily="34" charset="0"/>
                <a:cs typeface="Verdana" panose="020B0604030504040204" pitchFamily="34" charset="0"/>
              </a:defRPr>
            </a:lvl4pPr>
            <a:lvl5pPr marL="20574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Finding the optimal ordering is NP-Complete</a:t>
            </a:r>
          </a:p>
          <a:p>
            <a:r>
              <a:rPr lang="en-CA" dirty="0"/>
              <a:t>Fewer edges means faster back-substitution</a:t>
            </a:r>
          </a:p>
          <a:p>
            <a:pPr lvl="1"/>
            <a:endParaRPr lang="en-CA" dirty="0"/>
          </a:p>
        </p:txBody>
      </p:sp>
    </p:spTree>
    <p:extLst>
      <p:ext uri="{BB962C8B-B14F-4D97-AF65-F5344CB8AC3E}">
        <p14:creationId xmlns:p14="http://schemas.microsoft.com/office/powerpoint/2010/main" val="330878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Online SAM</a:t>
            </a:r>
          </a:p>
        </p:txBody>
      </p:sp>
      <p:sp>
        <p:nvSpPr>
          <p:cNvPr id="3" name="Content Placeholder 2"/>
          <p:cNvSpPr>
            <a:spLocks noGrp="1"/>
          </p:cNvSpPr>
          <p:nvPr>
            <p:ph idx="1"/>
          </p:nvPr>
        </p:nvSpPr>
        <p:spPr/>
        <p:txBody>
          <a:bodyPr/>
          <a:lstStyle/>
          <a:p>
            <a:r>
              <a:rPr lang="en-CA" dirty="0"/>
              <a:t>Most new measurements only directly affect a small subset of the state vector</a:t>
            </a:r>
          </a:p>
          <a:p>
            <a:r>
              <a:rPr lang="en-CA" dirty="0"/>
              <a:t>Need a way to add state elements incrementally without redoing work</a:t>
            </a:r>
          </a:p>
          <a:p>
            <a:endParaRPr lang="en-CA" dirty="0"/>
          </a:p>
          <a:p>
            <a:endParaRPr lang="en-CA" dirty="0"/>
          </a:p>
        </p:txBody>
      </p:sp>
    </p:spTree>
    <p:extLst>
      <p:ext uri="{BB962C8B-B14F-4D97-AF65-F5344CB8AC3E}">
        <p14:creationId xmlns:p14="http://schemas.microsoft.com/office/powerpoint/2010/main" val="414660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Incremental Approach - ISAM</a:t>
            </a:r>
          </a:p>
        </p:txBody>
      </p:sp>
      <p:sp>
        <p:nvSpPr>
          <p:cNvPr id="3" name="Content Placeholder 2"/>
          <p:cNvSpPr>
            <a:spLocks noGrp="1"/>
          </p:cNvSpPr>
          <p:nvPr>
            <p:ph idx="1"/>
          </p:nvPr>
        </p:nvSpPr>
        <p:spPr/>
        <p:txBody>
          <a:bodyPr/>
          <a:lstStyle/>
          <a:p>
            <a:r>
              <a:rPr lang="en-CA" dirty="0"/>
              <a:t>Consider the QR factorization of A substituted for A</a:t>
            </a:r>
          </a:p>
        </p:txBody>
      </p:sp>
      <p:pic>
        <p:nvPicPr>
          <p:cNvPr id="5" name="Picture 4"/>
          <p:cNvPicPr>
            <a:picLocks noChangeAspect="1"/>
          </p:cNvPicPr>
          <p:nvPr/>
        </p:nvPicPr>
        <p:blipFill>
          <a:blip r:embed="rId3"/>
          <a:stretch>
            <a:fillRect/>
          </a:stretch>
        </p:blipFill>
        <p:spPr>
          <a:xfrm>
            <a:off x="915987" y="2034505"/>
            <a:ext cx="7210425" cy="4067175"/>
          </a:xfrm>
          <a:prstGeom prst="rect">
            <a:avLst/>
          </a:prstGeom>
        </p:spPr>
      </p:pic>
      <p:pic>
        <p:nvPicPr>
          <p:cNvPr id="6" name="Picture 5"/>
          <p:cNvPicPr>
            <a:picLocks noChangeAspect="1"/>
          </p:cNvPicPr>
          <p:nvPr/>
        </p:nvPicPr>
        <p:blipFill>
          <a:blip r:embed="rId4"/>
          <a:stretch>
            <a:fillRect/>
          </a:stretch>
        </p:blipFill>
        <p:spPr>
          <a:xfrm>
            <a:off x="9244012" y="3753767"/>
            <a:ext cx="1628775" cy="628650"/>
          </a:xfrm>
          <a:prstGeom prst="rect">
            <a:avLst/>
          </a:prstGeom>
        </p:spPr>
      </p:pic>
    </p:spTree>
    <p:extLst>
      <p:ext uri="{BB962C8B-B14F-4D97-AF65-F5344CB8AC3E}">
        <p14:creationId xmlns:p14="http://schemas.microsoft.com/office/powerpoint/2010/main" val="408049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a:xfrm>
            <a:off x="726017" y="1133856"/>
            <a:ext cx="10668000" cy="5056632"/>
          </a:xfrm>
        </p:spPr>
        <p:txBody>
          <a:bodyPr/>
          <a:lstStyle/>
          <a:p>
            <a:r>
              <a:rPr lang="en-CA" dirty="0"/>
              <a:t>Information &amp; Square Root Filters</a:t>
            </a:r>
          </a:p>
          <a:p>
            <a:r>
              <a:rPr lang="en-CA" dirty="0"/>
              <a:t>Square Root SAM</a:t>
            </a:r>
          </a:p>
          <a:p>
            <a:r>
              <a:rPr lang="en-CA" dirty="0"/>
              <a:t>Batch Approach</a:t>
            </a:r>
          </a:p>
          <a:p>
            <a:r>
              <a:rPr lang="en-CA" dirty="0"/>
              <a:t>Variable ordering and structure of SLAM</a:t>
            </a:r>
          </a:p>
          <a:p>
            <a:r>
              <a:rPr lang="en-CA" dirty="0"/>
              <a:t>Incremental Approach 1</a:t>
            </a:r>
          </a:p>
          <a:p>
            <a:r>
              <a:rPr lang="en-CA" dirty="0"/>
              <a:t>Bayes Tree</a:t>
            </a:r>
          </a:p>
          <a:p>
            <a:r>
              <a:rPr lang="en-CA" dirty="0"/>
              <a:t>Incremental Approach 2</a:t>
            </a:r>
          </a:p>
          <a:p>
            <a:endParaRPr lang="en-CA" dirty="0"/>
          </a:p>
        </p:txBody>
      </p:sp>
    </p:spTree>
    <p:extLst>
      <p:ext uri="{BB962C8B-B14F-4D97-AF65-F5344CB8AC3E}">
        <p14:creationId xmlns:p14="http://schemas.microsoft.com/office/powerpoint/2010/main" val="3824352291"/>
      </p:ext>
    </p:extLst>
  </p:cSld>
  <p:clrMapOvr>
    <a:masterClrMapping/>
  </p:clrMapOvr>
  <mc:AlternateContent xmlns:mc="http://schemas.openxmlformats.org/markup-compatibility/2006" xmlns:p14="http://schemas.microsoft.com/office/powerpoint/2010/main">
    <mc:Choice Requires="p14">
      <p:transition spd="slow" p14:dur="2000" advTm="14808"/>
    </mc:Choice>
    <mc:Fallback xmlns="">
      <p:transition spd="slow" advTm="148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7857" y="1019510"/>
            <a:ext cx="7486650" cy="2457450"/>
          </a:xfrm>
          <a:prstGeom prst="rect">
            <a:avLst/>
          </a:prstGeom>
        </p:spPr>
      </p:pic>
      <p:sp>
        <p:nvSpPr>
          <p:cNvPr id="2" name="Title 1"/>
          <p:cNvSpPr>
            <a:spLocks noGrp="1"/>
          </p:cNvSpPr>
          <p:nvPr>
            <p:ph type="title"/>
          </p:nvPr>
        </p:nvSpPr>
        <p:spPr/>
        <p:txBody>
          <a:bodyPr/>
          <a:lstStyle/>
          <a:p>
            <a:r>
              <a:rPr lang="en-CA" dirty="0"/>
              <a:t>Givens Rotations</a:t>
            </a:r>
          </a:p>
        </p:txBody>
      </p:sp>
      <p:pic>
        <p:nvPicPr>
          <p:cNvPr id="5" name="Picture 4"/>
          <p:cNvPicPr>
            <a:picLocks noChangeAspect="1"/>
          </p:cNvPicPr>
          <p:nvPr/>
        </p:nvPicPr>
        <p:blipFill>
          <a:blip r:embed="rId4"/>
          <a:stretch>
            <a:fillRect/>
          </a:stretch>
        </p:blipFill>
        <p:spPr>
          <a:xfrm>
            <a:off x="2073275" y="3587750"/>
            <a:ext cx="6969125" cy="2632591"/>
          </a:xfrm>
          <a:prstGeom prst="rect">
            <a:avLst/>
          </a:prstGeom>
        </p:spPr>
      </p:pic>
    </p:spTree>
    <p:extLst>
      <p:ext uri="{BB962C8B-B14F-4D97-AF65-F5344CB8AC3E}">
        <p14:creationId xmlns:p14="http://schemas.microsoft.com/office/powerpoint/2010/main" val="216958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Jacobian Update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𝐴</m:t>
                        </m:r>
                      </m:e>
                      <m:sup>
                        <m:r>
                          <a:rPr lang="en-CA" b="0" i="1" smtClean="0">
                            <a:latin typeface="Cambria Math" panose="02040503050406030204" pitchFamily="18" charset="0"/>
                          </a:rPr>
                          <m:t>′</m:t>
                        </m:r>
                      </m:sup>
                    </m:sSup>
                    <m:r>
                      <a:rPr lang="en-CA" b="0" i="1" smtClean="0">
                        <a:latin typeface="Cambria Math" panose="02040503050406030204" pitchFamily="18" charset="0"/>
                      </a:rPr>
                      <m:t>=</m:t>
                    </m:r>
                    <m:m>
                      <m:mPr>
                        <m:mcs>
                          <m:mc>
                            <m:mcPr>
                              <m:count m:val="1"/>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𝐴</m:t>
                          </m:r>
                        </m:e>
                      </m:mr>
                      <m:mr>
                        <m:e>
                          <m:sSup>
                            <m:sSupPr>
                              <m:ctrlPr>
                                <a:rPr lang="en-CA" b="0" i="1" smtClean="0">
                                  <a:latin typeface="Cambria Math" panose="02040503050406030204" pitchFamily="18" charset="0"/>
                                </a:rPr>
                              </m:ctrlPr>
                            </m:sSupPr>
                            <m:e>
                              <m:r>
                                <a:rPr lang="en-CA" b="0" i="1" smtClean="0">
                                  <a:latin typeface="Cambria Math" panose="02040503050406030204" pitchFamily="18" charset="0"/>
                                </a:rPr>
                                <m:t>𝑤</m:t>
                              </m:r>
                            </m:e>
                            <m:sup>
                              <m:r>
                                <a:rPr lang="en-CA" b="0" i="1" smtClean="0">
                                  <a:latin typeface="Cambria Math" panose="02040503050406030204" pitchFamily="18" charset="0"/>
                                </a:rPr>
                                <m:t>𝑇</m:t>
                              </m:r>
                            </m:sup>
                          </m:sSup>
                        </m:e>
                      </m:mr>
                    </m:m>
                  </m:oMath>
                </a14:m>
                <a:endParaRPr lang="en-CA" dirty="0"/>
              </a:p>
              <a:p>
                <a:endParaRPr lang="en-CA" dirty="0"/>
              </a:p>
              <a:p>
                <a:r>
                  <a:rPr lang="en-CA" dirty="0"/>
                  <a:t>Incrementally updating R is just more Givens rotations</a:t>
                </a:r>
              </a:p>
              <a:p>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29"/>
                </a:stretch>
              </a:blipFill>
            </p:spPr>
            <p:txBody>
              <a:bodyPr/>
              <a:lstStyle/>
              <a:p>
                <a:r>
                  <a:rPr lang="en-CA">
                    <a:noFill/>
                  </a:rPr>
                  <a:t> </a:t>
                </a:r>
              </a:p>
            </p:txBody>
          </p:sp>
        </mc:Fallback>
      </mc:AlternateContent>
      <p:pic>
        <p:nvPicPr>
          <p:cNvPr id="5" name="Picture 4"/>
          <p:cNvPicPr>
            <a:picLocks noChangeAspect="1"/>
          </p:cNvPicPr>
          <p:nvPr/>
        </p:nvPicPr>
        <p:blipFill>
          <a:blip r:embed="rId4"/>
          <a:stretch>
            <a:fillRect/>
          </a:stretch>
        </p:blipFill>
        <p:spPr>
          <a:xfrm>
            <a:off x="4131582" y="1371600"/>
            <a:ext cx="6686550" cy="962025"/>
          </a:xfrm>
          <a:prstGeom prst="rect">
            <a:avLst/>
          </a:prstGeom>
        </p:spPr>
      </p:pic>
      <p:pic>
        <p:nvPicPr>
          <p:cNvPr id="6" name="Picture 5"/>
          <p:cNvPicPr>
            <a:picLocks noChangeAspect="1"/>
          </p:cNvPicPr>
          <p:nvPr/>
        </p:nvPicPr>
        <p:blipFill>
          <a:blip r:embed="rId5"/>
          <a:stretch>
            <a:fillRect/>
          </a:stretch>
        </p:blipFill>
        <p:spPr>
          <a:xfrm>
            <a:off x="367507" y="3164681"/>
            <a:ext cx="3943350" cy="1733550"/>
          </a:xfrm>
          <a:prstGeom prst="rect">
            <a:avLst/>
          </a:prstGeom>
        </p:spPr>
      </p:pic>
      <p:pic>
        <p:nvPicPr>
          <p:cNvPr id="7" name="Picture 6"/>
          <p:cNvPicPr>
            <a:picLocks noChangeAspect="1"/>
          </p:cNvPicPr>
          <p:nvPr/>
        </p:nvPicPr>
        <p:blipFill>
          <a:blip r:embed="rId6"/>
          <a:stretch>
            <a:fillRect/>
          </a:stretch>
        </p:blipFill>
        <p:spPr>
          <a:xfrm>
            <a:off x="4669367" y="3251426"/>
            <a:ext cx="2286000" cy="1666875"/>
          </a:xfrm>
          <a:prstGeom prst="rect">
            <a:avLst/>
          </a:prstGeom>
        </p:spPr>
      </p:pic>
      <p:pic>
        <p:nvPicPr>
          <p:cNvPr id="8" name="Picture 7"/>
          <p:cNvPicPr>
            <a:picLocks noChangeAspect="1"/>
          </p:cNvPicPr>
          <p:nvPr/>
        </p:nvPicPr>
        <p:blipFill>
          <a:blip r:embed="rId7"/>
          <a:stretch>
            <a:fillRect/>
          </a:stretch>
        </p:blipFill>
        <p:spPr>
          <a:xfrm>
            <a:off x="8668809" y="3119437"/>
            <a:ext cx="2314575" cy="1733550"/>
          </a:xfrm>
          <a:prstGeom prst="rect">
            <a:avLst/>
          </a:prstGeom>
        </p:spPr>
      </p:pic>
      <p:pic>
        <p:nvPicPr>
          <p:cNvPr id="9" name="Picture 8"/>
          <p:cNvPicPr>
            <a:picLocks noChangeAspect="1"/>
          </p:cNvPicPr>
          <p:nvPr/>
        </p:nvPicPr>
        <p:blipFill>
          <a:blip r:embed="rId8"/>
          <a:stretch>
            <a:fillRect/>
          </a:stretch>
        </p:blipFill>
        <p:spPr>
          <a:xfrm>
            <a:off x="8794069" y="4898231"/>
            <a:ext cx="1628775" cy="1133475"/>
          </a:xfrm>
          <a:prstGeom prst="rect">
            <a:avLst/>
          </a:prstGeom>
        </p:spPr>
      </p:pic>
      <p:pic>
        <p:nvPicPr>
          <p:cNvPr id="10" name="Picture 9"/>
          <p:cNvPicPr>
            <a:picLocks noChangeAspect="1"/>
          </p:cNvPicPr>
          <p:nvPr/>
        </p:nvPicPr>
        <p:blipFill>
          <a:blip r:embed="rId9"/>
          <a:stretch>
            <a:fillRect/>
          </a:stretch>
        </p:blipFill>
        <p:spPr>
          <a:xfrm>
            <a:off x="5128531" y="4918301"/>
            <a:ext cx="1238250" cy="923925"/>
          </a:xfrm>
          <a:prstGeom prst="rect">
            <a:avLst/>
          </a:prstGeom>
        </p:spPr>
      </p:pic>
      <p:pic>
        <p:nvPicPr>
          <p:cNvPr id="11" name="Picture 10"/>
          <p:cNvPicPr>
            <a:picLocks noChangeAspect="1"/>
          </p:cNvPicPr>
          <p:nvPr/>
        </p:nvPicPr>
        <p:blipFill>
          <a:blip r:embed="rId10"/>
          <a:stretch>
            <a:fillRect/>
          </a:stretch>
        </p:blipFill>
        <p:spPr>
          <a:xfrm>
            <a:off x="1070504" y="4918301"/>
            <a:ext cx="1171575" cy="742950"/>
          </a:xfrm>
          <a:prstGeom prst="rect">
            <a:avLst/>
          </a:prstGeom>
        </p:spPr>
      </p:pic>
      <p:cxnSp>
        <p:nvCxnSpPr>
          <p:cNvPr id="13" name="Straight Connector 12"/>
          <p:cNvCxnSpPr/>
          <p:nvPr/>
        </p:nvCxnSpPr>
        <p:spPr>
          <a:xfrm>
            <a:off x="726017" y="4898231"/>
            <a:ext cx="20462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34227" y="4918301"/>
            <a:ext cx="20462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668809" y="4918301"/>
            <a:ext cx="20462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020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Uncertainty and Data Association</a:t>
            </a:r>
          </a:p>
        </p:txBody>
      </p:sp>
      <p:sp>
        <p:nvSpPr>
          <p:cNvPr id="8" name="Content Placeholder 2"/>
          <p:cNvSpPr>
            <a:spLocks noGrp="1"/>
          </p:cNvSpPr>
          <p:nvPr>
            <p:ph idx="1"/>
          </p:nvPr>
        </p:nvSpPr>
        <p:spPr>
          <a:xfrm>
            <a:off x="493788" y="1255034"/>
            <a:ext cx="11190211" cy="4957080"/>
          </a:xfrm>
        </p:spPr>
        <p:txBody>
          <a:bodyPr/>
          <a:lstStyle/>
          <a:p>
            <a:r>
              <a:rPr lang="en-CA" dirty="0"/>
              <a:t>Uncertainty of the state is required to perform certain common tasks</a:t>
            </a:r>
          </a:p>
          <a:p>
            <a:endParaRPr lang="en-CA" dirty="0"/>
          </a:p>
          <a:p>
            <a:r>
              <a:rPr lang="en-CA" dirty="0"/>
              <a:t>In order to match measurements to landmarks, maximum likelihood can be used:</a:t>
            </a:r>
          </a:p>
          <a:p>
            <a:r>
              <a:rPr lang="en-CA" dirty="0"/>
              <a:t>This requires computing the </a:t>
            </a:r>
            <a:r>
              <a:rPr lang="en-CA" dirty="0" err="1"/>
              <a:t>Mahalanobis</a:t>
            </a:r>
            <a:r>
              <a:rPr lang="en-CA" dirty="0"/>
              <a:t> distance between measured position and each landmark</a:t>
            </a:r>
          </a:p>
          <a:p>
            <a:r>
              <a:rPr lang="en-CA" dirty="0"/>
              <a:t>Need covariance on state estimate</a:t>
            </a:r>
          </a:p>
          <a:p>
            <a:pPr marL="0" indent="0">
              <a:buNone/>
            </a:pPr>
            <a:endParaRPr lang="en-CA" dirty="0"/>
          </a:p>
        </p:txBody>
      </p:sp>
    </p:spTree>
    <p:extLst>
      <p:ext uri="{BB962C8B-B14F-4D97-AF65-F5344CB8AC3E}">
        <p14:creationId xmlns:p14="http://schemas.microsoft.com/office/powerpoint/2010/main" val="216691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Marginal Covariance</a:t>
            </a:r>
          </a:p>
        </p:txBody>
      </p:sp>
      <p:sp>
        <p:nvSpPr>
          <p:cNvPr id="3" name="Content Placeholder 2"/>
          <p:cNvSpPr>
            <a:spLocks noGrp="1"/>
          </p:cNvSpPr>
          <p:nvPr>
            <p:ph idx="1"/>
          </p:nvPr>
        </p:nvSpPr>
        <p:spPr/>
        <p:txBody>
          <a:bodyPr/>
          <a:lstStyle/>
          <a:p>
            <a:r>
              <a:rPr lang="en-CA" dirty="0"/>
              <a:t>The covariance of a subset of state variables may be all that is required</a:t>
            </a:r>
          </a:p>
        </p:txBody>
      </p:sp>
      <p:pic>
        <p:nvPicPr>
          <p:cNvPr id="4" name="Picture 3"/>
          <p:cNvPicPr>
            <a:picLocks noChangeAspect="1"/>
          </p:cNvPicPr>
          <p:nvPr/>
        </p:nvPicPr>
        <p:blipFill>
          <a:blip r:embed="rId3"/>
          <a:stretch>
            <a:fillRect/>
          </a:stretch>
        </p:blipFill>
        <p:spPr>
          <a:xfrm>
            <a:off x="1020082" y="2120237"/>
            <a:ext cx="6309632" cy="3807272"/>
          </a:xfrm>
          <a:prstGeom prst="rect">
            <a:avLst/>
          </a:prstGeom>
        </p:spPr>
      </p:pic>
      <p:pic>
        <p:nvPicPr>
          <p:cNvPr id="5" name="Picture 4"/>
          <p:cNvPicPr>
            <a:picLocks noChangeAspect="1"/>
          </p:cNvPicPr>
          <p:nvPr/>
        </p:nvPicPr>
        <p:blipFill>
          <a:blip r:embed="rId4"/>
          <a:stretch>
            <a:fillRect/>
          </a:stretch>
        </p:blipFill>
        <p:spPr>
          <a:xfrm>
            <a:off x="7988300" y="3419035"/>
            <a:ext cx="3124200" cy="1209675"/>
          </a:xfrm>
          <a:prstGeom prst="rect">
            <a:avLst/>
          </a:prstGeom>
        </p:spPr>
      </p:pic>
    </p:spTree>
    <p:extLst>
      <p:ext uri="{BB962C8B-B14F-4D97-AF65-F5344CB8AC3E}">
        <p14:creationId xmlns:p14="http://schemas.microsoft.com/office/powerpoint/2010/main" val="497877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93" y="0"/>
            <a:ext cx="6088533" cy="860425"/>
          </a:xfrm>
        </p:spPr>
        <p:txBody>
          <a:bodyPr/>
          <a:lstStyle/>
          <a:p>
            <a:r>
              <a:rPr lang="en-CA" dirty="0"/>
              <a:t>Marginal Recovery</a:t>
            </a:r>
          </a:p>
        </p:txBody>
      </p:sp>
      <p:pic>
        <p:nvPicPr>
          <p:cNvPr id="4" name="Picture 3"/>
          <p:cNvPicPr>
            <a:picLocks noChangeAspect="1"/>
          </p:cNvPicPr>
          <p:nvPr/>
        </p:nvPicPr>
        <p:blipFill>
          <a:blip r:embed="rId3"/>
          <a:stretch>
            <a:fillRect/>
          </a:stretch>
        </p:blipFill>
        <p:spPr>
          <a:xfrm>
            <a:off x="493789" y="2106091"/>
            <a:ext cx="5008432" cy="720911"/>
          </a:xfrm>
          <a:prstGeom prst="rect">
            <a:avLst/>
          </a:prstGeom>
        </p:spPr>
      </p:pic>
      <p:pic>
        <p:nvPicPr>
          <p:cNvPr id="6" name="Picture 5"/>
          <p:cNvPicPr>
            <a:picLocks noChangeAspect="1"/>
          </p:cNvPicPr>
          <p:nvPr/>
        </p:nvPicPr>
        <p:blipFill>
          <a:blip r:embed="rId4"/>
          <a:stretch>
            <a:fillRect/>
          </a:stretch>
        </p:blipFill>
        <p:spPr>
          <a:xfrm>
            <a:off x="493789" y="2900947"/>
            <a:ext cx="2861798" cy="720911"/>
          </a:xfrm>
          <a:prstGeom prst="rect">
            <a:avLst/>
          </a:prstGeom>
        </p:spPr>
      </p:pic>
      <p:sp>
        <p:nvSpPr>
          <p:cNvPr id="8" name="Content Placeholder 2"/>
          <p:cNvSpPr>
            <a:spLocks noGrp="1"/>
          </p:cNvSpPr>
          <p:nvPr>
            <p:ph idx="1"/>
          </p:nvPr>
        </p:nvSpPr>
        <p:spPr>
          <a:xfrm>
            <a:off x="493789" y="1255034"/>
            <a:ext cx="10638668" cy="684851"/>
          </a:xfrm>
        </p:spPr>
        <p:txBody>
          <a:bodyPr/>
          <a:lstStyle/>
          <a:p>
            <a:r>
              <a:rPr lang="en-CA" dirty="0"/>
              <a:t>Assuming the marginal of interest includes the rightmost variables</a:t>
            </a:r>
          </a:p>
          <a:p>
            <a:pPr marL="0" indent="0">
              <a:buNone/>
            </a:pPr>
            <a:endParaRPr lang="en-CA" dirty="0"/>
          </a:p>
        </p:txBody>
      </p:sp>
      <p:pic>
        <p:nvPicPr>
          <p:cNvPr id="3" name="Picture 2"/>
          <p:cNvPicPr>
            <a:picLocks noChangeAspect="1"/>
          </p:cNvPicPr>
          <p:nvPr/>
        </p:nvPicPr>
        <p:blipFill>
          <a:blip r:embed="rId5"/>
          <a:stretch>
            <a:fillRect/>
          </a:stretch>
        </p:blipFill>
        <p:spPr>
          <a:xfrm>
            <a:off x="6152249" y="1783148"/>
            <a:ext cx="3884584" cy="1366798"/>
          </a:xfrm>
          <a:prstGeom prst="rect">
            <a:avLst/>
          </a:prstGeom>
        </p:spPr>
      </p:pic>
      <p:pic>
        <p:nvPicPr>
          <p:cNvPr id="5" name="Picture 4"/>
          <p:cNvPicPr>
            <a:picLocks noChangeAspect="1"/>
          </p:cNvPicPr>
          <p:nvPr/>
        </p:nvPicPr>
        <p:blipFill>
          <a:blip r:embed="rId6"/>
          <a:stretch>
            <a:fillRect/>
          </a:stretch>
        </p:blipFill>
        <p:spPr>
          <a:xfrm>
            <a:off x="376693" y="3788064"/>
            <a:ext cx="2612646" cy="757667"/>
          </a:xfrm>
          <a:prstGeom prst="rect">
            <a:avLst/>
          </a:prstGeom>
        </p:spPr>
      </p:pic>
      <p:pic>
        <p:nvPicPr>
          <p:cNvPr id="10" name="Picture 9"/>
          <p:cNvPicPr>
            <a:picLocks noChangeAspect="1"/>
          </p:cNvPicPr>
          <p:nvPr/>
        </p:nvPicPr>
        <p:blipFill>
          <a:blip r:embed="rId7"/>
          <a:stretch>
            <a:fillRect/>
          </a:stretch>
        </p:blipFill>
        <p:spPr>
          <a:xfrm>
            <a:off x="376693" y="4675181"/>
            <a:ext cx="4444676" cy="941848"/>
          </a:xfrm>
          <a:prstGeom prst="rect">
            <a:avLst/>
          </a:prstGeom>
        </p:spPr>
      </p:pic>
      <p:pic>
        <p:nvPicPr>
          <p:cNvPr id="11" name="Picture 10"/>
          <p:cNvPicPr>
            <a:picLocks noChangeAspect="1"/>
          </p:cNvPicPr>
          <p:nvPr/>
        </p:nvPicPr>
        <p:blipFill>
          <a:blip r:embed="rId8"/>
          <a:stretch>
            <a:fillRect/>
          </a:stretch>
        </p:blipFill>
        <p:spPr>
          <a:xfrm>
            <a:off x="6465226" y="4675181"/>
            <a:ext cx="3936344" cy="965316"/>
          </a:xfrm>
          <a:prstGeom prst="rect">
            <a:avLst/>
          </a:prstGeom>
        </p:spPr>
      </p:pic>
      <p:sp>
        <p:nvSpPr>
          <p:cNvPr id="12" name="TextBox 11"/>
          <p:cNvSpPr txBox="1"/>
          <p:nvPr/>
        </p:nvSpPr>
        <p:spPr>
          <a:xfrm>
            <a:off x="6465225" y="4324871"/>
            <a:ext cx="3571607" cy="523220"/>
          </a:xfrm>
          <a:prstGeom prst="rect">
            <a:avLst/>
          </a:prstGeom>
          <a:noFill/>
        </p:spPr>
        <p:txBody>
          <a:bodyPr wrap="square" rtlCol="0">
            <a:spAutoFit/>
          </a:bodyPr>
          <a:lstStyle/>
          <a:p>
            <a:r>
              <a:rPr lang="en-CA" sz="2800" dirty="0">
                <a:solidFill>
                  <a:srgbClr val="2B4A76"/>
                </a:solidFill>
                <a:latin typeface="+mn-lt"/>
                <a:ea typeface="ＭＳ Ｐゴシック" pitchFamily="-107" charset="-128"/>
              </a:rPr>
              <a:t>Last Column of Y</a:t>
            </a:r>
          </a:p>
        </p:txBody>
      </p:sp>
    </p:spTree>
    <p:extLst>
      <p:ext uri="{BB962C8B-B14F-4D97-AF65-F5344CB8AC3E}">
        <p14:creationId xmlns:p14="http://schemas.microsoft.com/office/powerpoint/2010/main" val="2156343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78743" y="3230894"/>
            <a:ext cx="6705600" cy="2752725"/>
          </a:xfrm>
          <a:prstGeom prst="rect">
            <a:avLst/>
          </a:prstGeom>
        </p:spPr>
      </p:pic>
      <p:sp>
        <p:nvSpPr>
          <p:cNvPr id="2" name="Title 1"/>
          <p:cNvSpPr>
            <a:spLocks noGrp="1"/>
          </p:cNvSpPr>
          <p:nvPr>
            <p:ph type="title"/>
          </p:nvPr>
        </p:nvSpPr>
        <p:spPr/>
        <p:txBody>
          <a:bodyPr/>
          <a:lstStyle/>
          <a:p>
            <a:r>
              <a:rPr lang="en-CA" dirty="0"/>
              <a:t>Diagonal Entries</a:t>
            </a:r>
          </a:p>
        </p:txBody>
      </p:sp>
      <p:sp>
        <p:nvSpPr>
          <p:cNvPr id="3" name="Content Placeholder 2"/>
          <p:cNvSpPr>
            <a:spLocks noGrp="1"/>
          </p:cNvSpPr>
          <p:nvPr>
            <p:ph idx="1"/>
          </p:nvPr>
        </p:nvSpPr>
        <p:spPr/>
        <p:txBody>
          <a:bodyPr/>
          <a:lstStyle/>
          <a:p>
            <a:r>
              <a:rPr lang="en-CA" dirty="0"/>
              <a:t>Can recover full covariance matrix</a:t>
            </a:r>
          </a:p>
          <a:p>
            <a:endParaRPr lang="en-CA" dirty="0"/>
          </a:p>
          <a:p>
            <a:pPr marL="0" indent="0">
              <a:buNone/>
            </a:pPr>
            <a:endParaRPr lang="en-CA" dirty="0"/>
          </a:p>
          <a:p>
            <a:r>
              <a:rPr lang="en-CA" dirty="0"/>
              <a:t>Back-substitutions</a:t>
            </a:r>
          </a:p>
        </p:txBody>
      </p:sp>
      <p:pic>
        <p:nvPicPr>
          <p:cNvPr id="4" name="Picture 3"/>
          <p:cNvPicPr>
            <a:picLocks noChangeAspect="1"/>
          </p:cNvPicPr>
          <p:nvPr/>
        </p:nvPicPr>
        <p:blipFill>
          <a:blip r:embed="rId4"/>
          <a:stretch>
            <a:fillRect/>
          </a:stretch>
        </p:blipFill>
        <p:spPr>
          <a:xfrm>
            <a:off x="2383367" y="1948822"/>
            <a:ext cx="3676650" cy="704850"/>
          </a:xfrm>
          <a:prstGeom prst="rect">
            <a:avLst/>
          </a:prstGeom>
        </p:spPr>
      </p:pic>
    </p:spTree>
    <p:extLst>
      <p:ext uri="{BB962C8B-B14F-4D97-AF65-F5344CB8AC3E}">
        <p14:creationId xmlns:p14="http://schemas.microsoft.com/office/powerpoint/2010/main" val="244703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Exact Vs Approximate</a:t>
            </a:r>
          </a:p>
        </p:txBody>
      </p:sp>
      <p:pic>
        <p:nvPicPr>
          <p:cNvPr id="4" name="Picture 3"/>
          <p:cNvPicPr>
            <a:picLocks noChangeAspect="1"/>
          </p:cNvPicPr>
          <p:nvPr/>
        </p:nvPicPr>
        <p:blipFill>
          <a:blip r:embed="rId3"/>
          <a:stretch>
            <a:fillRect/>
          </a:stretch>
        </p:blipFill>
        <p:spPr>
          <a:xfrm>
            <a:off x="2019300" y="1709737"/>
            <a:ext cx="8153400" cy="3438525"/>
          </a:xfrm>
          <a:prstGeom prst="rect">
            <a:avLst/>
          </a:prstGeom>
        </p:spPr>
      </p:pic>
    </p:spTree>
    <p:extLst>
      <p:ext uri="{BB962C8B-B14F-4D97-AF65-F5344CB8AC3E}">
        <p14:creationId xmlns:p14="http://schemas.microsoft.com/office/powerpoint/2010/main" val="164383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Cliques</a:t>
            </a:r>
          </a:p>
        </p:txBody>
      </p:sp>
      <p:sp>
        <p:nvSpPr>
          <p:cNvPr id="4" name="Content Placeholder 3"/>
          <p:cNvSpPr>
            <a:spLocks noGrp="1"/>
          </p:cNvSpPr>
          <p:nvPr>
            <p:ph idx="1"/>
          </p:nvPr>
        </p:nvSpPr>
        <p:spPr/>
        <p:txBody>
          <a:bodyPr/>
          <a:lstStyle/>
          <a:p>
            <a:r>
              <a:rPr lang="en-CA" dirty="0"/>
              <a:t>The cliques of a graph are subsets of fully connected vertices</a:t>
            </a:r>
          </a:p>
        </p:txBody>
      </p:sp>
      <p:pic>
        <p:nvPicPr>
          <p:cNvPr id="6" name="Picture 5"/>
          <p:cNvPicPr>
            <a:picLocks noChangeAspect="1"/>
          </p:cNvPicPr>
          <p:nvPr/>
        </p:nvPicPr>
        <p:blipFill>
          <a:blip r:embed="rId3"/>
          <a:stretch>
            <a:fillRect/>
          </a:stretch>
        </p:blipFill>
        <p:spPr>
          <a:xfrm>
            <a:off x="3194050" y="2083945"/>
            <a:ext cx="5047923" cy="4017735"/>
          </a:xfrm>
          <a:prstGeom prst="rect">
            <a:avLst/>
          </a:prstGeom>
        </p:spPr>
      </p:pic>
    </p:spTree>
    <p:extLst>
      <p:ext uri="{BB962C8B-B14F-4D97-AF65-F5344CB8AC3E}">
        <p14:creationId xmlns:p14="http://schemas.microsoft.com/office/powerpoint/2010/main" val="425016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Clique Tree</a:t>
            </a:r>
          </a:p>
        </p:txBody>
      </p:sp>
      <p:sp>
        <p:nvSpPr>
          <p:cNvPr id="3" name="Content Placeholder 2"/>
          <p:cNvSpPr>
            <a:spLocks noGrp="1"/>
          </p:cNvSpPr>
          <p:nvPr>
            <p:ph idx="1"/>
          </p:nvPr>
        </p:nvSpPr>
        <p:spPr/>
        <p:txBody>
          <a:bodyPr/>
          <a:lstStyle/>
          <a:p>
            <a:r>
              <a:rPr lang="en-CA" dirty="0"/>
              <a:t>The square root factor is associated with a chordal graph</a:t>
            </a:r>
          </a:p>
        </p:txBody>
      </p:sp>
      <p:pic>
        <p:nvPicPr>
          <p:cNvPr id="4" name="Picture 3"/>
          <p:cNvPicPr>
            <a:picLocks noChangeAspect="1"/>
          </p:cNvPicPr>
          <p:nvPr/>
        </p:nvPicPr>
        <p:blipFill>
          <a:blip r:embed="rId3"/>
          <a:stretch>
            <a:fillRect/>
          </a:stretch>
        </p:blipFill>
        <p:spPr>
          <a:xfrm>
            <a:off x="614250" y="2276206"/>
            <a:ext cx="5248534" cy="3362593"/>
          </a:xfrm>
          <a:prstGeom prst="rect">
            <a:avLst/>
          </a:prstGeom>
        </p:spPr>
      </p:pic>
      <p:pic>
        <p:nvPicPr>
          <p:cNvPr id="5" name="Picture 4"/>
          <p:cNvPicPr>
            <a:picLocks noChangeAspect="1"/>
          </p:cNvPicPr>
          <p:nvPr/>
        </p:nvPicPr>
        <p:blipFill>
          <a:blip r:embed="rId4"/>
          <a:stretch>
            <a:fillRect/>
          </a:stretch>
        </p:blipFill>
        <p:spPr>
          <a:xfrm>
            <a:off x="6962359" y="2051584"/>
            <a:ext cx="4543425" cy="3705225"/>
          </a:xfrm>
          <a:prstGeom prst="rect">
            <a:avLst/>
          </a:prstGeom>
        </p:spPr>
      </p:pic>
      <p:sp>
        <p:nvSpPr>
          <p:cNvPr id="8" name="Freeform: Shape 7"/>
          <p:cNvSpPr/>
          <p:nvPr/>
        </p:nvSpPr>
        <p:spPr>
          <a:xfrm>
            <a:off x="986970" y="2714171"/>
            <a:ext cx="2293260" cy="2612571"/>
          </a:xfrm>
          <a:custGeom>
            <a:avLst/>
            <a:gdLst>
              <a:gd name="connsiteX0" fmla="*/ 2786743 w 3502749"/>
              <a:gd name="connsiteY0" fmla="*/ 43566 h 2452937"/>
              <a:gd name="connsiteX1" fmla="*/ 2786743 w 3502749"/>
              <a:gd name="connsiteY1" fmla="*/ 43566 h 2452937"/>
              <a:gd name="connsiteX2" fmla="*/ 2351314 w 3502749"/>
              <a:gd name="connsiteY2" fmla="*/ 58080 h 2452937"/>
              <a:gd name="connsiteX3" fmla="*/ 1698172 w 3502749"/>
              <a:gd name="connsiteY3" fmla="*/ 87109 h 2452937"/>
              <a:gd name="connsiteX4" fmla="*/ 624114 w 3502749"/>
              <a:gd name="connsiteY4" fmla="*/ 72594 h 2452937"/>
              <a:gd name="connsiteX5" fmla="*/ 333829 w 3502749"/>
              <a:gd name="connsiteY5" fmla="*/ 72594 h 2452937"/>
              <a:gd name="connsiteX6" fmla="*/ 232229 w 3502749"/>
              <a:gd name="connsiteY6" fmla="*/ 159680 h 2452937"/>
              <a:gd name="connsiteX7" fmla="*/ 159657 w 3502749"/>
              <a:gd name="connsiteY7" fmla="*/ 203223 h 2452937"/>
              <a:gd name="connsiteX8" fmla="*/ 116114 w 3502749"/>
              <a:gd name="connsiteY8" fmla="*/ 246766 h 2452937"/>
              <a:gd name="connsiteX9" fmla="*/ 14514 w 3502749"/>
              <a:gd name="connsiteY9" fmla="*/ 551566 h 2452937"/>
              <a:gd name="connsiteX10" fmla="*/ 0 w 3502749"/>
              <a:gd name="connsiteY10" fmla="*/ 667680 h 2452937"/>
              <a:gd name="connsiteX11" fmla="*/ 58057 w 3502749"/>
              <a:gd name="connsiteY11" fmla="*/ 986994 h 2452937"/>
              <a:gd name="connsiteX12" fmla="*/ 101600 w 3502749"/>
              <a:gd name="connsiteY12" fmla="*/ 1103109 h 2452937"/>
              <a:gd name="connsiteX13" fmla="*/ 116114 w 3502749"/>
              <a:gd name="connsiteY13" fmla="*/ 1190194 h 2452937"/>
              <a:gd name="connsiteX14" fmla="*/ 145143 w 3502749"/>
              <a:gd name="connsiteY14" fmla="*/ 1480480 h 2452937"/>
              <a:gd name="connsiteX15" fmla="*/ 159657 w 3502749"/>
              <a:gd name="connsiteY15" fmla="*/ 1538537 h 2452937"/>
              <a:gd name="connsiteX16" fmla="*/ 159657 w 3502749"/>
              <a:gd name="connsiteY16" fmla="*/ 2191680 h 2452937"/>
              <a:gd name="connsiteX17" fmla="*/ 174172 w 3502749"/>
              <a:gd name="connsiteY17" fmla="*/ 2322309 h 2452937"/>
              <a:gd name="connsiteX18" fmla="*/ 188686 w 3502749"/>
              <a:gd name="connsiteY18" fmla="*/ 2394880 h 2452937"/>
              <a:gd name="connsiteX19" fmla="*/ 232229 w 3502749"/>
              <a:gd name="connsiteY19" fmla="*/ 2423909 h 2452937"/>
              <a:gd name="connsiteX20" fmla="*/ 435429 w 3502749"/>
              <a:gd name="connsiteY20" fmla="*/ 2452937 h 2452937"/>
              <a:gd name="connsiteX21" fmla="*/ 682172 w 3502749"/>
              <a:gd name="connsiteY21" fmla="*/ 2438423 h 2452937"/>
              <a:gd name="connsiteX22" fmla="*/ 769257 w 3502749"/>
              <a:gd name="connsiteY22" fmla="*/ 2394880 h 2452937"/>
              <a:gd name="connsiteX23" fmla="*/ 812800 w 3502749"/>
              <a:gd name="connsiteY23" fmla="*/ 2351337 h 2452937"/>
              <a:gd name="connsiteX24" fmla="*/ 856343 w 3502749"/>
              <a:gd name="connsiteY24" fmla="*/ 2322309 h 2452937"/>
              <a:gd name="connsiteX25" fmla="*/ 928914 w 3502749"/>
              <a:gd name="connsiteY25" fmla="*/ 2206194 h 2452937"/>
              <a:gd name="connsiteX26" fmla="*/ 943429 w 3502749"/>
              <a:gd name="connsiteY26" fmla="*/ 2148137 h 2452937"/>
              <a:gd name="connsiteX27" fmla="*/ 972457 w 3502749"/>
              <a:gd name="connsiteY27" fmla="*/ 1886880 h 2452937"/>
              <a:gd name="connsiteX28" fmla="*/ 986972 w 3502749"/>
              <a:gd name="connsiteY28" fmla="*/ 1843337 h 2452937"/>
              <a:gd name="connsiteX29" fmla="*/ 1117600 w 3502749"/>
              <a:gd name="connsiteY29" fmla="*/ 1785280 h 2452937"/>
              <a:gd name="connsiteX30" fmla="*/ 1161143 w 3502749"/>
              <a:gd name="connsiteY30" fmla="*/ 1770766 h 2452937"/>
              <a:gd name="connsiteX31" fmla="*/ 1291772 w 3502749"/>
              <a:gd name="connsiteY31" fmla="*/ 1683680 h 2452937"/>
              <a:gd name="connsiteX32" fmla="*/ 1422400 w 3502749"/>
              <a:gd name="connsiteY32" fmla="*/ 1611109 h 2452937"/>
              <a:gd name="connsiteX33" fmla="*/ 1596572 w 3502749"/>
              <a:gd name="connsiteY33" fmla="*/ 1509509 h 2452937"/>
              <a:gd name="connsiteX34" fmla="*/ 1625600 w 3502749"/>
              <a:gd name="connsiteY34" fmla="*/ 1465966 h 2452937"/>
              <a:gd name="connsiteX35" fmla="*/ 1683657 w 3502749"/>
              <a:gd name="connsiteY35" fmla="*/ 1436937 h 2452937"/>
              <a:gd name="connsiteX36" fmla="*/ 1785257 w 3502749"/>
              <a:gd name="connsiteY36" fmla="*/ 1378880 h 2452937"/>
              <a:gd name="connsiteX37" fmla="*/ 1857829 w 3502749"/>
              <a:gd name="connsiteY37" fmla="*/ 1349852 h 2452937"/>
              <a:gd name="connsiteX38" fmla="*/ 1944914 w 3502749"/>
              <a:gd name="connsiteY38" fmla="*/ 1291794 h 2452937"/>
              <a:gd name="connsiteX39" fmla="*/ 2046514 w 3502749"/>
              <a:gd name="connsiteY39" fmla="*/ 1262766 h 2452937"/>
              <a:gd name="connsiteX40" fmla="*/ 2249714 w 3502749"/>
              <a:gd name="connsiteY40" fmla="*/ 1204709 h 2452937"/>
              <a:gd name="connsiteX41" fmla="*/ 2278743 w 3502749"/>
              <a:gd name="connsiteY41" fmla="*/ 1146652 h 2452937"/>
              <a:gd name="connsiteX42" fmla="*/ 2380343 w 3502749"/>
              <a:gd name="connsiteY42" fmla="*/ 1117623 h 2452937"/>
              <a:gd name="connsiteX43" fmla="*/ 2394857 w 3502749"/>
              <a:gd name="connsiteY43" fmla="*/ 1074080 h 2452937"/>
              <a:gd name="connsiteX44" fmla="*/ 2452914 w 3502749"/>
              <a:gd name="connsiteY44" fmla="*/ 1045052 h 2452937"/>
              <a:gd name="connsiteX45" fmla="*/ 2627086 w 3502749"/>
              <a:gd name="connsiteY45" fmla="*/ 957966 h 2452937"/>
              <a:gd name="connsiteX46" fmla="*/ 2685143 w 3502749"/>
              <a:gd name="connsiteY46" fmla="*/ 899909 h 2452937"/>
              <a:gd name="connsiteX47" fmla="*/ 2801257 w 3502749"/>
              <a:gd name="connsiteY47" fmla="*/ 827337 h 2452937"/>
              <a:gd name="connsiteX48" fmla="*/ 2844800 w 3502749"/>
              <a:gd name="connsiteY48" fmla="*/ 783794 h 2452937"/>
              <a:gd name="connsiteX49" fmla="*/ 2960914 w 3502749"/>
              <a:gd name="connsiteY49" fmla="*/ 725737 h 2452937"/>
              <a:gd name="connsiteX50" fmla="*/ 3120572 w 3502749"/>
              <a:gd name="connsiteY50" fmla="*/ 638652 h 2452937"/>
              <a:gd name="connsiteX51" fmla="*/ 3193143 w 3502749"/>
              <a:gd name="connsiteY51" fmla="*/ 580594 h 2452937"/>
              <a:gd name="connsiteX52" fmla="*/ 3396343 w 3502749"/>
              <a:gd name="connsiteY52" fmla="*/ 508023 h 2452937"/>
              <a:gd name="connsiteX53" fmla="*/ 3454400 w 3502749"/>
              <a:gd name="connsiteY53" fmla="*/ 377394 h 2452937"/>
              <a:gd name="connsiteX54" fmla="*/ 3468914 w 3502749"/>
              <a:gd name="connsiteY54" fmla="*/ 145166 h 2452937"/>
              <a:gd name="connsiteX55" fmla="*/ 3367314 w 3502749"/>
              <a:gd name="connsiteY55" fmla="*/ 116137 h 2452937"/>
              <a:gd name="connsiteX56" fmla="*/ 3338286 w 3502749"/>
              <a:gd name="connsiteY56" fmla="*/ 72594 h 2452937"/>
              <a:gd name="connsiteX57" fmla="*/ 3222172 w 3502749"/>
              <a:gd name="connsiteY57" fmla="*/ 29052 h 2452937"/>
              <a:gd name="connsiteX58" fmla="*/ 3077029 w 3502749"/>
              <a:gd name="connsiteY58" fmla="*/ 43566 h 2452937"/>
              <a:gd name="connsiteX59" fmla="*/ 2989943 w 3502749"/>
              <a:gd name="connsiteY59" fmla="*/ 58080 h 2452937"/>
              <a:gd name="connsiteX60" fmla="*/ 2743200 w 3502749"/>
              <a:gd name="connsiteY60" fmla="*/ 43566 h 2452937"/>
              <a:gd name="connsiteX61" fmla="*/ 2656114 w 3502749"/>
              <a:gd name="connsiteY61" fmla="*/ 23 h 24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502749" h="2452937">
                <a:moveTo>
                  <a:pt x="2786743" y="43566"/>
                </a:moveTo>
                <a:lnTo>
                  <a:pt x="2786743" y="43566"/>
                </a:lnTo>
                <a:lnTo>
                  <a:pt x="2351314" y="58080"/>
                </a:lnTo>
                <a:lnTo>
                  <a:pt x="1698172" y="87109"/>
                </a:lnTo>
                <a:lnTo>
                  <a:pt x="624114" y="72594"/>
                </a:lnTo>
                <a:cubicBezTo>
                  <a:pt x="301356" y="64817"/>
                  <a:pt x="706686" y="38699"/>
                  <a:pt x="333829" y="72594"/>
                </a:cubicBezTo>
                <a:cubicBezTo>
                  <a:pt x="239191" y="104141"/>
                  <a:pt x="343795" y="60511"/>
                  <a:pt x="232229" y="159680"/>
                </a:cubicBezTo>
                <a:cubicBezTo>
                  <a:pt x="211144" y="178422"/>
                  <a:pt x="182226" y="186296"/>
                  <a:pt x="159657" y="203223"/>
                </a:cubicBezTo>
                <a:cubicBezTo>
                  <a:pt x="143236" y="215539"/>
                  <a:pt x="130628" y="232252"/>
                  <a:pt x="116114" y="246766"/>
                </a:cubicBezTo>
                <a:cubicBezTo>
                  <a:pt x="70743" y="428255"/>
                  <a:pt x="101408" y="325643"/>
                  <a:pt x="14514" y="551566"/>
                </a:cubicBezTo>
                <a:cubicBezTo>
                  <a:pt x="9676" y="590271"/>
                  <a:pt x="0" y="628674"/>
                  <a:pt x="0" y="667680"/>
                </a:cubicBezTo>
                <a:cubicBezTo>
                  <a:pt x="0" y="796618"/>
                  <a:pt x="27914" y="858887"/>
                  <a:pt x="58057" y="986994"/>
                </a:cubicBezTo>
                <a:cubicBezTo>
                  <a:pt x="80884" y="1084008"/>
                  <a:pt x="55430" y="1033852"/>
                  <a:pt x="101600" y="1103109"/>
                </a:cubicBezTo>
                <a:cubicBezTo>
                  <a:pt x="106438" y="1132137"/>
                  <a:pt x="112864" y="1160945"/>
                  <a:pt x="116114" y="1190194"/>
                </a:cubicBezTo>
                <a:cubicBezTo>
                  <a:pt x="129973" y="1314920"/>
                  <a:pt x="126011" y="1365688"/>
                  <a:pt x="145143" y="1480480"/>
                </a:cubicBezTo>
                <a:cubicBezTo>
                  <a:pt x="148422" y="1500157"/>
                  <a:pt x="154819" y="1519185"/>
                  <a:pt x="159657" y="1538537"/>
                </a:cubicBezTo>
                <a:cubicBezTo>
                  <a:pt x="194295" y="1919541"/>
                  <a:pt x="159657" y="1467840"/>
                  <a:pt x="159657" y="2191680"/>
                </a:cubicBezTo>
                <a:cubicBezTo>
                  <a:pt x="159657" y="2235491"/>
                  <a:pt x="167976" y="2278938"/>
                  <a:pt x="174172" y="2322309"/>
                </a:cubicBezTo>
                <a:cubicBezTo>
                  <a:pt x="177661" y="2346730"/>
                  <a:pt x="176447" y="2373461"/>
                  <a:pt x="188686" y="2394880"/>
                </a:cubicBezTo>
                <a:cubicBezTo>
                  <a:pt x="197341" y="2410026"/>
                  <a:pt x="215249" y="2419914"/>
                  <a:pt x="232229" y="2423909"/>
                </a:cubicBezTo>
                <a:cubicBezTo>
                  <a:pt x="298831" y="2439580"/>
                  <a:pt x="435429" y="2452937"/>
                  <a:pt x="435429" y="2452937"/>
                </a:cubicBezTo>
                <a:cubicBezTo>
                  <a:pt x="517677" y="2448099"/>
                  <a:pt x="600191" y="2446621"/>
                  <a:pt x="682172" y="2438423"/>
                </a:cubicBezTo>
                <a:cubicBezTo>
                  <a:pt x="711927" y="2435448"/>
                  <a:pt x="747574" y="2412949"/>
                  <a:pt x="769257" y="2394880"/>
                </a:cubicBezTo>
                <a:cubicBezTo>
                  <a:pt x="785026" y="2381739"/>
                  <a:pt x="797031" y="2364478"/>
                  <a:pt x="812800" y="2351337"/>
                </a:cubicBezTo>
                <a:cubicBezTo>
                  <a:pt x="826201" y="2340170"/>
                  <a:pt x="841829" y="2331985"/>
                  <a:pt x="856343" y="2322309"/>
                </a:cubicBezTo>
                <a:cubicBezTo>
                  <a:pt x="890596" y="2276639"/>
                  <a:pt x="908989" y="2259328"/>
                  <a:pt x="928914" y="2206194"/>
                </a:cubicBezTo>
                <a:cubicBezTo>
                  <a:pt x="935918" y="2187516"/>
                  <a:pt x="938591" y="2167489"/>
                  <a:pt x="943429" y="2148137"/>
                </a:cubicBezTo>
                <a:cubicBezTo>
                  <a:pt x="950848" y="2059111"/>
                  <a:pt x="953184" y="1973606"/>
                  <a:pt x="972457" y="1886880"/>
                </a:cubicBezTo>
                <a:cubicBezTo>
                  <a:pt x="975776" y="1871945"/>
                  <a:pt x="977414" y="1855284"/>
                  <a:pt x="986972" y="1843337"/>
                </a:cubicBezTo>
                <a:cubicBezTo>
                  <a:pt x="1012063" y="1811973"/>
                  <a:pt x="1090991" y="1794150"/>
                  <a:pt x="1117600" y="1785280"/>
                </a:cubicBezTo>
                <a:lnTo>
                  <a:pt x="1161143" y="1770766"/>
                </a:lnTo>
                <a:cubicBezTo>
                  <a:pt x="1312008" y="1650073"/>
                  <a:pt x="1163122" y="1760870"/>
                  <a:pt x="1291772" y="1683680"/>
                </a:cubicBezTo>
                <a:cubicBezTo>
                  <a:pt x="1416541" y="1608819"/>
                  <a:pt x="1334816" y="1640303"/>
                  <a:pt x="1422400" y="1611109"/>
                </a:cubicBezTo>
                <a:cubicBezTo>
                  <a:pt x="1565759" y="1515536"/>
                  <a:pt x="1503382" y="1540572"/>
                  <a:pt x="1596572" y="1509509"/>
                </a:cubicBezTo>
                <a:cubicBezTo>
                  <a:pt x="1606248" y="1494995"/>
                  <a:pt x="1612199" y="1477133"/>
                  <a:pt x="1625600" y="1465966"/>
                </a:cubicBezTo>
                <a:cubicBezTo>
                  <a:pt x="1642222" y="1452114"/>
                  <a:pt x="1664662" y="1447298"/>
                  <a:pt x="1683657" y="1436937"/>
                </a:cubicBezTo>
                <a:cubicBezTo>
                  <a:pt x="1717900" y="1418259"/>
                  <a:pt x="1750369" y="1396324"/>
                  <a:pt x="1785257" y="1378880"/>
                </a:cubicBezTo>
                <a:cubicBezTo>
                  <a:pt x="1808561" y="1367228"/>
                  <a:pt x="1834956" y="1362328"/>
                  <a:pt x="1857829" y="1349852"/>
                </a:cubicBezTo>
                <a:cubicBezTo>
                  <a:pt x="1888457" y="1333146"/>
                  <a:pt x="1911068" y="1300255"/>
                  <a:pt x="1944914" y="1291794"/>
                </a:cubicBezTo>
                <a:cubicBezTo>
                  <a:pt x="2126391" y="1246426"/>
                  <a:pt x="1900776" y="1304405"/>
                  <a:pt x="2046514" y="1262766"/>
                </a:cubicBezTo>
                <a:cubicBezTo>
                  <a:pt x="2268499" y="1199342"/>
                  <a:pt x="2140647" y="1241065"/>
                  <a:pt x="2249714" y="1204709"/>
                </a:cubicBezTo>
                <a:cubicBezTo>
                  <a:pt x="2259390" y="1185357"/>
                  <a:pt x="2263444" y="1161951"/>
                  <a:pt x="2278743" y="1146652"/>
                </a:cubicBezTo>
                <a:cubicBezTo>
                  <a:pt x="2285685" y="1139710"/>
                  <a:pt x="2379838" y="1117749"/>
                  <a:pt x="2380343" y="1117623"/>
                </a:cubicBezTo>
                <a:cubicBezTo>
                  <a:pt x="2385181" y="1103109"/>
                  <a:pt x="2384039" y="1084898"/>
                  <a:pt x="2394857" y="1074080"/>
                </a:cubicBezTo>
                <a:cubicBezTo>
                  <a:pt x="2410156" y="1058781"/>
                  <a:pt x="2433142" y="1053839"/>
                  <a:pt x="2452914" y="1045052"/>
                </a:cubicBezTo>
                <a:cubicBezTo>
                  <a:pt x="2533075" y="1009425"/>
                  <a:pt x="2545723" y="1017139"/>
                  <a:pt x="2627086" y="957966"/>
                </a:cubicBezTo>
                <a:cubicBezTo>
                  <a:pt x="2649220" y="941869"/>
                  <a:pt x="2663540" y="916712"/>
                  <a:pt x="2685143" y="899909"/>
                </a:cubicBezTo>
                <a:cubicBezTo>
                  <a:pt x="2727638" y="866857"/>
                  <a:pt x="2762089" y="859977"/>
                  <a:pt x="2801257" y="827337"/>
                </a:cubicBezTo>
                <a:cubicBezTo>
                  <a:pt x="2817026" y="814196"/>
                  <a:pt x="2827483" y="794814"/>
                  <a:pt x="2844800" y="783794"/>
                </a:cubicBezTo>
                <a:cubicBezTo>
                  <a:pt x="2881308" y="760562"/>
                  <a:pt x="2927123" y="752769"/>
                  <a:pt x="2960914" y="725737"/>
                </a:cubicBezTo>
                <a:cubicBezTo>
                  <a:pt x="3057380" y="648565"/>
                  <a:pt x="3004097" y="677476"/>
                  <a:pt x="3120572" y="638652"/>
                </a:cubicBezTo>
                <a:cubicBezTo>
                  <a:pt x="3144762" y="619299"/>
                  <a:pt x="3165146" y="593856"/>
                  <a:pt x="3193143" y="580594"/>
                </a:cubicBezTo>
                <a:cubicBezTo>
                  <a:pt x="3258143" y="549804"/>
                  <a:pt x="3396343" y="508023"/>
                  <a:pt x="3396343" y="508023"/>
                </a:cubicBezTo>
                <a:cubicBezTo>
                  <a:pt x="3415695" y="464480"/>
                  <a:pt x="3434432" y="420658"/>
                  <a:pt x="3454400" y="377394"/>
                </a:cubicBezTo>
                <a:cubicBezTo>
                  <a:pt x="3491286" y="297476"/>
                  <a:pt x="3534225" y="259459"/>
                  <a:pt x="3468914" y="145166"/>
                </a:cubicBezTo>
                <a:cubicBezTo>
                  <a:pt x="3451439" y="114585"/>
                  <a:pt x="3401181" y="125813"/>
                  <a:pt x="3367314" y="116137"/>
                </a:cubicBezTo>
                <a:cubicBezTo>
                  <a:pt x="3357638" y="101623"/>
                  <a:pt x="3350621" y="84929"/>
                  <a:pt x="3338286" y="72594"/>
                </a:cubicBezTo>
                <a:cubicBezTo>
                  <a:pt x="3300913" y="35221"/>
                  <a:pt x="3274093" y="39436"/>
                  <a:pt x="3222172" y="29052"/>
                </a:cubicBezTo>
                <a:cubicBezTo>
                  <a:pt x="3173791" y="33890"/>
                  <a:pt x="3125276" y="37535"/>
                  <a:pt x="3077029" y="43566"/>
                </a:cubicBezTo>
                <a:cubicBezTo>
                  <a:pt x="3047827" y="47216"/>
                  <a:pt x="3019372" y="58080"/>
                  <a:pt x="2989943" y="58080"/>
                </a:cubicBezTo>
                <a:cubicBezTo>
                  <a:pt x="2907553" y="58080"/>
                  <a:pt x="2825448" y="48404"/>
                  <a:pt x="2743200" y="43566"/>
                </a:cubicBezTo>
                <a:cubicBezTo>
                  <a:pt x="2666480" y="-2466"/>
                  <a:pt x="2698840" y="23"/>
                  <a:pt x="2656114" y="2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Freeform: Shape 8"/>
          <p:cNvSpPr/>
          <p:nvPr/>
        </p:nvSpPr>
        <p:spPr>
          <a:xfrm>
            <a:off x="2191657" y="2830278"/>
            <a:ext cx="2002972" cy="2423893"/>
          </a:xfrm>
          <a:custGeom>
            <a:avLst/>
            <a:gdLst>
              <a:gd name="connsiteX0" fmla="*/ 986972 w 2002972"/>
              <a:gd name="connsiteY0" fmla="*/ 43551 h 2423893"/>
              <a:gd name="connsiteX1" fmla="*/ 986972 w 2002972"/>
              <a:gd name="connsiteY1" fmla="*/ 43551 h 2423893"/>
              <a:gd name="connsiteX2" fmla="*/ 362857 w 2002972"/>
              <a:gd name="connsiteY2" fmla="*/ 58065 h 2423893"/>
              <a:gd name="connsiteX3" fmla="*/ 290286 w 2002972"/>
              <a:gd name="connsiteY3" fmla="*/ 72579 h 2423893"/>
              <a:gd name="connsiteX4" fmla="*/ 145143 w 2002972"/>
              <a:gd name="connsiteY4" fmla="*/ 101608 h 2423893"/>
              <a:gd name="connsiteX5" fmla="*/ 58057 w 2002972"/>
              <a:gd name="connsiteY5" fmla="*/ 130636 h 2423893"/>
              <a:gd name="connsiteX6" fmla="*/ 29029 w 2002972"/>
              <a:gd name="connsiteY6" fmla="*/ 217722 h 2423893"/>
              <a:gd name="connsiteX7" fmla="*/ 14514 w 2002972"/>
              <a:gd name="connsiteY7" fmla="*/ 261265 h 2423893"/>
              <a:gd name="connsiteX8" fmla="*/ 0 w 2002972"/>
              <a:gd name="connsiteY8" fmla="*/ 333836 h 2423893"/>
              <a:gd name="connsiteX9" fmla="*/ 14514 w 2002972"/>
              <a:gd name="connsiteY9" fmla="*/ 493493 h 2423893"/>
              <a:gd name="connsiteX10" fmla="*/ 72572 w 2002972"/>
              <a:gd name="connsiteY10" fmla="*/ 624122 h 2423893"/>
              <a:gd name="connsiteX11" fmla="*/ 130629 w 2002972"/>
              <a:gd name="connsiteY11" fmla="*/ 740236 h 2423893"/>
              <a:gd name="connsiteX12" fmla="*/ 159657 w 2002972"/>
              <a:gd name="connsiteY12" fmla="*/ 899893 h 2423893"/>
              <a:gd name="connsiteX13" fmla="*/ 174172 w 2002972"/>
              <a:gd name="connsiteY13" fmla="*/ 1001493 h 2423893"/>
              <a:gd name="connsiteX14" fmla="*/ 203200 w 2002972"/>
              <a:gd name="connsiteY14" fmla="*/ 1117608 h 2423893"/>
              <a:gd name="connsiteX15" fmla="*/ 232229 w 2002972"/>
              <a:gd name="connsiteY15" fmla="*/ 1335322 h 2423893"/>
              <a:gd name="connsiteX16" fmla="*/ 246743 w 2002972"/>
              <a:gd name="connsiteY16" fmla="*/ 1480465 h 2423893"/>
              <a:gd name="connsiteX17" fmla="*/ 290286 w 2002972"/>
              <a:gd name="connsiteY17" fmla="*/ 1756236 h 2423893"/>
              <a:gd name="connsiteX18" fmla="*/ 333829 w 2002972"/>
              <a:gd name="connsiteY18" fmla="*/ 1915893 h 2423893"/>
              <a:gd name="connsiteX19" fmla="*/ 406400 w 2002972"/>
              <a:gd name="connsiteY19" fmla="*/ 2032008 h 2423893"/>
              <a:gd name="connsiteX20" fmla="*/ 464457 w 2002972"/>
              <a:gd name="connsiteY20" fmla="*/ 2119093 h 2423893"/>
              <a:gd name="connsiteX21" fmla="*/ 508000 w 2002972"/>
              <a:gd name="connsiteY21" fmla="*/ 2206179 h 2423893"/>
              <a:gd name="connsiteX22" fmla="*/ 609600 w 2002972"/>
              <a:gd name="connsiteY22" fmla="*/ 2307779 h 2423893"/>
              <a:gd name="connsiteX23" fmla="*/ 653143 w 2002972"/>
              <a:gd name="connsiteY23" fmla="*/ 2351322 h 2423893"/>
              <a:gd name="connsiteX24" fmla="*/ 769257 w 2002972"/>
              <a:gd name="connsiteY24" fmla="*/ 2394865 h 2423893"/>
              <a:gd name="connsiteX25" fmla="*/ 928914 w 2002972"/>
              <a:gd name="connsiteY25" fmla="*/ 2423893 h 2423893"/>
              <a:gd name="connsiteX26" fmla="*/ 1262743 w 2002972"/>
              <a:gd name="connsiteY26" fmla="*/ 2394865 h 2423893"/>
              <a:gd name="connsiteX27" fmla="*/ 1494972 w 2002972"/>
              <a:gd name="connsiteY27" fmla="*/ 2177151 h 2423893"/>
              <a:gd name="connsiteX28" fmla="*/ 1741714 w 2002972"/>
              <a:gd name="connsiteY28" fmla="*/ 1901379 h 2423893"/>
              <a:gd name="connsiteX29" fmla="*/ 1785257 w 2002972"/>
              <a:gd name="connsiteY29" fmla="*/ 1814293 h 2423893"/>
              <a:gd name="connsiteX30" fmla="*/ 1886857 w 2002972"/>
              <a:gd name="connsiteY30" fmla="*/ 1640122 h 2423893"/>
              <a:gd name="connsiteX31" fmla="*/ 1944914 w 2002972"/>
              <a:gd name="connsiteY31" fmla="*/ 1524008 h 2423893"/>
              <a:gd name="connsiteX32" fmla="*/ 1973943 w 2002972"/>
              <a:gd name="connsiteY32" fmla="*/ 1320808 h 2423893"/>
              <a:gd name="connsiteX33" fmla="*/ 2002972 w 2002972"/>
              <a:gd name="connsiteY33" fmla="*/ 1219208 h 2423893"/>
              <a:gd name="connsiteX34" fmla="*/ 1973943 w 2002972"/>
              <a:gd name="connsiteY34" fmla="*/ 841836 h 2423893"/>
              <a:gd name="connsiteX35" fmla="*/ 1944914 w 2002972"/>
              <a:gd name="connsiteY35" fmla="*/ 348351 h 2423893"/>
              <a:gd name="connsiteX36" fmla="*/ 1915886 w 2002972"/>
              <a:gd name="connsiteY36" fmla="*/ 130636 h 2423893"/>
              <a:gd name="connsiteX37" fmla="*/ 1872343 w 2002972"/>
              <a:gd name="connsiteY37" fmla="*/ 116122 h 2423893"/>
              <a:gd name="connsiteX38" fmla="*/ 1814286 w 2002972"/>
              <a:gd name="connsiteY38" fmla="*/ 101608 h 2423893"/>
              <a:gd name="connsiteX39" fmla="*/ 1640114 w 2002972"/>
              <a:gd name="connsiteY39" fmla="*/ 87093 h 2423893"/>
              <a:gd name="connsiteX40" fmla="*/ 1509486 w 2002972"/>
              <a:gd name="connsiteY40" fmla="*/ 58065 h 2423893"/>
              <a:gd name="connsiteX41" fmla="*/ 1364343 w 2002972"/>
              <a:gd name="connsiteY41" fmla="*/ 29036 h 2423893"/>
              <a:gd name="connsiteX42" fmla="*/ 885372 w 2002972"/>
              <a:gd name="connsiteY42" fmla="*/ 8 h 24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2972" h="2423893">
                <a:moveTo>
                  <a:pt x="986972" y="43551"/>
                </a:moveTo>
                <a:lnTo>
                  <a:pt x="986972" y="43551"/>
                </a:lnTo>
                <a:lnTo>
                  <a:pt x="362857" y="58065"/>
                </a:lnTo>
                <a:cubicBezTo>
                  <a:pt x="338209" y="59092"/>
                  <a:pt x="314557" y="68166"/>
                  <a:pt x="290286" y="72579"/>
                </a:cubicBezTo>
                <a:cubicBezTo>
                  <a:pt x="223878" y="84653"/>
                  <a:pt x="204397" y="83832"/>
                  <a:pt x="145143" y="101608"/>
                </a:cubicBezTo>
                <a:cubicBezTo>
                  <a:pt x="115835" y="110401"/>
                  <a:pt x="58057" y="130636"/>
                  <a:pt x="58057" y="130636"/>
                </a:cubicBezTo>
                <a:lnTo>
                  <a:pt x="29029" y="217722"/>
                </a:lnTo>
                <a:cubicBezTo>
                  <a:pt x="24191" y="232236"/>
                  <a:pt x="17514" y="246263"/>
                  <a:pt x="14514" y="261265"/>
                </a:cubicBezTo>
                <a:lnTo>
                  <a:pt x="0" y="333836"/>
                </a:lnTo>
                <a:cubicBezTo>
                  <a:pt x="4838" y="387055"/>
                  <a:pt x="5227" y="440868"/>
                  <a:pt x="14514" y="493493"/>
                </a:cubicBezTo>
                <a:cubicBezTo>
                  <a:pt x="34939" y="609236"/>
                  <a:pt x="34619" y="548217"/>
                  <a:pt x="72572" y="624122"/>
                </a:cubicBezTo>
                <a:cubicBezTo>
                  <a:pt x="143586" y="766150"/>
                  <a:pt x="63374" y="639354"/>
                  <a:pt x="130629" y="740236"/>
                </a:cubicBezTo>
                <a:cubicBezTo>
                  <a:pt x="145726" y="815725"/>
                  <a:pt x="147276" y="819418"/>
                  <a:pt x="159657" y="899893"/>
                </a:cubicBezTo>
                <a:cubicBezTo>
                  <a:pt x="164859" y="933706"/>
                  <a:pt x="167463" y="967947"/>
                  <a:pt x="174172" y="1001493"/>
                </a:cubicBezTo>
                <a:cubicBezTo>
                  <a:pt x="181996" y="1040614"/>
                  <a:pt x="194841" y="1078597"/>
                  <a:pt x="203200" y="1117608"/>
                </a:cubicBezTo>
                <a:cubicBezTo>
                  <a:pt x="217690" y="1185231"/>
                  <a:pt x="225222" y="1268753"/>
                  <a:pt x="232229" y="1335322"/>
                </a:cubicBezTo>
                <a:cubicBezTo>
                  <a:pt x="237319" y="1383677"/>
                  <a:pt x="241062" y="1432176"/>
                  <a:pt x="246743" y="1480465"/>
                </a:cubicBezTo>
                <a:cubicBezTo>
                  <a:pt x="255122" y="1551686"/>
                  <a:pt x="280509" y="1700831"/>
                  <a:pt x="290286" y="1756236"/>
                </a:cubicBezTo>
                <a:cubicBezTo>
                  <a:pt x="298974" y="1805467"/>
                  <a:pt x="311668" y="1871571"/>
                  <a:pt x="333829" y="1915893"/>
                </a:cubicBezTo>
                <a:cubicBezTo>
                  <a:pt x="354241" y="1956717"/>
                  <a:pt x="381718" y="1993614"/>
                  <a:pt x="406400" y="2032008"/>
                </a:cubicBezTo>
                <a:cubicBezTo>
                  <a:pt x="425266" y="2061355"/>
                  <a:pt x="448855" y="2087888"/>
                  <a:pt x="464457" y="2119093"/>
                </a:cubicBezTo>
                <a:cubicBezTo>
                  <a:pt x="478971" y="2148122"/>
                  <a:pt x="488212" y="2180454"/>
                  <a:pt x="508000" y="2206179"/>
                </a:cubicBezTo>
                <a:cubicBezTo>
                  <a:pt x="537202" y="2244141"/>
                  <a:pt x="575733" y="2273912"/>
                  <a:pt x="609600" y="2307779"/>
                </a:cubicBezTo>
                <a:cubicBezTo>
                  <a:pt x="624114" y="2322293"/>
                  <a:pt x="634085" y="2343699"/>
                  <a:pt x="653143" y="2351322"/>
                </a:cubicBezTo>
                <a:cubicBezTo>
                  <a:pt x="675347" y="2360204"/>
                  <a:pt x="738915" y="2387280"/>
                  <a:pt x="769257" y="2394865"/>
                </a:cubicBezTo>
                <a:cubicBezTo>
                  <a:pt x="809827" y="2405007"/>
                  <a:pt x="890095" y="2417423"/>
                  <a:pt x="928914" y="2423893"/>
                </a:cubicBezTo>
                <a:cubicBezTo>
                  <a:pt x="1040190" y="2414217"/>
                  <a:pt x="1156470" y="2429247"/>
                  <a:pt x="1262743" y="2394865"/>
                </a:cubicBezTo>
                <a:cubicBezTo>
                  <a:pt x="1365296" y="2361686"/>
                  <a:pt x="1425830" y="2250360"/>
                  <a:pt x="1494972" y="2177151"/>
                </a:cubicBezTo>
                <a:cubicBezTo>
                  <a:pt x="1625415" y="2039035"/>
                  <a:pt x="1658503" y="2036597"/>
                  <a:pt x="1741714" y="1901379"/>
                </a:cubicBezTo>
                <a:cubicBezTo>
                  <a:pt x="1758724" y="1873738"/>
                  <a:pt x="1769495" y="1842664"/>
                  <a:pt x="1785257" y="1814293"/>
                </a:cubicBezTo>
                <a:cubicBezTo>
                  <a:pt x="1817898" y="1755538"/>
                  <a:pt x="1865602" y="1703885"/>
                  <a:pt x="1886857" y="1640122"/>
                </a:cubicBezTo>
                <a:cubicBezTo>
                  <a:pt x="1910293" y="1569816"/>
                  <a:pt x="1893501" y="1609698"/>
                  <a:pt x="1944914" y="1524008"/>
                </a:cubicBezTo>
                <a:cubicBezTo>
                  <a:pt x="1984196" y="1327604"/>
                  <a:pt x="1927980" y="1619574"/>
                  <a:pt x="1973943" y="1320808"/>
                </a:cubicBezTo>
                <a:cubicBezTo>
                  <a:pt x="1979151" y="1286957"/>
                  <a:pt x="1992132" y="1251726"/>
                  <a:pt x="2002972" y="1219208"/>
                </a:cubicBezTo>
                <a:cubicBezTo>
                  <a:pt x="1969414" y="1051426"/>
                  <a:pt x="1985895" y="1152603"/>
                  <a:pt x="1973943" y="841836"/>
                </a:cubicBezTo>
                <a:cubicBezTo>
                  <a:pt x="1955673" y="366815"/>
                  <a:pt x="2007217" y="535248"/>
                  <a:pt x="1944914" y="348351"/>
                </a:cubicBezTo>
                <a:cubicBezTo>
                  <a:pt x="1935238" y="275779"/>
                  <a:pt x="1937724" y="200517"/>
                  <a:pt x="1915886" y="130636"/>
                </a:cubicBezTo>
                <a:cubicBezTo>
                  <a:pt x="1911323" y="116033"/>
                  <a:pt x="1887054" y="120325"/>
                  <a:pt x="1872343" y="116122"/>
                </a:cubicBezTo>
                <a:cubicBezTo>
                  <a:pt x="1853163" y="110642"/>
                  <a:pt x="1834080" y="104082"/>
                  <a:pt x="1814286" y="101608"/>
                </a:cubicBezTo>
                <a:cubicBezTo>
                  <a:pt x="1756477" y="94382"/>
                  <a:pt x="1698171" y="91931"/>
                  <a:pt x="1640114" y="87093"/>
                </a:cubicBezTo>
                <a:cubicBezTo>
                  <a:pt x="1555374" y="58846"/>
                  <a:pt x="1637206" y="83609"/>
                  <a:pt x="1509486" y="58065"/>
                </a:cubicBezTo>
                <a:cubicBezTo>
                  <a:pt x="1436253" y="43419"/>
                  <a:pt x="1451374" y="36496"/>
                  <a:pt x="1364343" y="29036"/>
                </a:cubicBezTo>
                <a:cubicBezTo>
                  <a:pt x="1010151" y="-1323"/>
                  <a:pt x="1072229" y="8"/>
                  <a:pt x="885372" y="8"/>
                </a:cubicBezTo>
              </a:path>
            </a:pathLst>
          </a:cu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Freeform: Shape 9"/>
          <p:cNvSpPr/>
          <p:nvPr/>
        </p:nvSpPr>
        <p:spPr>
          <a:xfrm>
            <a:off x="1915886" y="2685143"/>
            <a:ext cx="3439885" cy="2598057"/>
          </a:xfrm>
          <a:custGeom>
            <a:avLst/>
            <a:gdLst>
              <a:gd name="connsiteX0" fmla="*/ 3410857 w 3439885"/>
              <a:gd name="connsiteY0" fmla="*/ 2264228 h 2598057"/>
              <a:gd name="connsiteX1" fmla="*/ 3410857 w 3439885"/>
              <a:gd name="connsiteY1" fmla="*/ 2264228 h 2598057"/>
              <a:gd name="connsiteX2" fmla="*/ 3396343 w 3439885"/>
              <a:gd name="connsiteY2" fmla="*/ 1727200 h 2598057"/>
              <a:gd name="connsiteX3" fmla="*/ 3396343 w 3439885"/>
              <a:gd name="connsiteY3" fmla="*/ 754743 h 2598057"/>
              <a:gd name="connsiteX4" fmla="*/ 3367314 w 3439885"/>
              <a:gd name="connsiteY4" fmla="*/ 537028 h 2598057"/>
              <a:gd name="connsiteX5" fmla="*/ 3309257 w 3439885"/>
              <a:gd name="connsiteY5" fmla="*/ 420914 h 2598057"/>
              <a:gd name="connsiteX6" fmla="*/ 3280228 w 3439885"/>
              <a:gd name="connsiteY6" fmla="*/ 304800 h 2598057"/>
              <a:gd name="connsiteX7" fmla="*/ 3251200 w 3439885"/>
              <a:gd name="connsiteY7" fmla="*/ 217714 h 2598057"/>
              <a:gd name="connsiteX8" fmla="*/ 3236685 w 3439885"/>
              <a:gd name="connsiteY8" fmla="*/ 174171 h 2598057"/>
              <a:gd name="connsiteX9" fmla="*/ 3207657 w 3439885"/>
              <a:gd name="connsiteY9" fmla="*/ 101600 h 2598057"/>
              <a:gd name="connsiteX10" fmla="*/ 3120571 w 3439885"/>
              <a:gd name="connsiteY10" fmla="*/ 87086 h 2598057"/>
              <a:gd name="connsiteX11" fmla="*/ 3062514 w 3439885"/>
              <a:gd name="connsiteY11" fmla="*/ 72571 h 2598057"/>
              <a:gd name="connsiteX12" fmla="*/ 2569028 w 3439885"/>
              <a:gd name="connsiteY12" fmla="*/ 29028 h 2598057"/>
              <a:gd name="connsiteX13" fmla="*/ 2409371 w 3439885"/>
              <a:gd name="connsiteY13" fmla="*/ 0 h 2598057"/>
              <a:gd name="connsiteX14" fmla="*/ 1959428 w 3439885"/>
              <a:gd name="connsiteY14" fmla="*/ 14514 h 2598057"/>
              <a:gd name="connsiteX15" fmla="*/ 1436914 w 3439885"/>
              <a:gd name="connsiteY15" fmla="*/ 43543 h 2598057"/>
              <a:gd name="connsiteX16" fmla="*/ 1233714 w 3439885"/>
              <a:gd name="connsiteY16" fmla="*/ 72571 h 2598057"/>
              <a:gd name="connsiteX17" fmla="*/ 333828 w 3439885"/>
              <a:gd name="connsiteY17" fmla="*/ 87086 h 2598057"/>
              <a:gd name="connsiteX18" fmla="*/ 203200 w 3439885"/>
              <a:gd name="connsiteY18" fmla="*/ 130628 h 2598057"/>
              <a:gd name="connsiteX19" fmla="*/ 145143 w 3439885"/>
              <a:gd name="connsiteY19" fmla="*/ 145143 h 2598057"/>
              <a:gd name="connsiteX20" fmla="*/ 43543 w 3439885"/>
              <a:gd name="connsiteY20" fmla="*/ 217714 h 2598057"/>
              <a:gd name="connsiteX21" fmla="*/ 0 w 3439885"/>
              <a:gd name="connsiteY21" fmla="*/ 290286 h 2598057"/>
              <a:gd name="connsiteX22" fmla="*/ 43543 w 3439885"/>
              <a:gd name="connsiteY22" fmla="*/ 435428 h 2598057"/>
              <a:gd name="connsiteX23" fmla="*/ 72571 w 3439885"/>
              <a:gd name="connsiteY23" fmla="*/ 493486 h 2598057"/>
              <a:gd name="connsiteX24" fmla="*/ 116114 w 3439885"/>
              <a:gd name="connsiteY24" fmla="*/ 522514 h 2598057"/>
              <a:gd name="connsiteX25" fmla="*/ 333828 w 3439885"/>
              <a:gd name="connsiteY25" fmla="*/ 609600 h 2598057"/>
              <a:gd name="connsiteX26" fmla="*/ 391885 w 3439885"/>
              <a:gd name="connsiteY26" fmla="*/ 653143 h 2598057"/>
              <a:gd name="connsiteX27" fmla="*/ 508000 w 3439885"/>
              <a:gd name="connsiteY27" fmla="*/ 682171 h 2598057"/>
              <a:gd name="connsiteX28" fmla="*/ 580571 w 3439885"/>
              <a:gd name="connsiteY28" fmla="*/ 711200 h 2598057"/>
              <a:gd name="connsiteX29" fmla="*/ 769257 w 3439885"/>
              <a:gd name="connsiteY29" fmla="*/ 856343 h 2598057"/>
              <a:gd name="connsiteX30" fmla="*/ 870857 w 3439885"/>
              <a:gd name="connsiteY30" fmla="*/ 943428 h 2598057"/>
              <a:gd name="connsiteX31" fmla="*/ 986971 w 3439885"/>
              <a:gd name="connsiteY31" fmla="*/ 1016000 h 2598057"/>
              <a:gd name="connsiteX32" fmla="*/ 1103085 w 3439885"/>
              <a:gd name="connsiteY32" fmla="*/ 1103086 h 2598057"/>
              <a:gd name="connsiteX33" fmla="*/ 1306285 w 3439885"/>
              <a:gd name="connsiteY33" fmla="*/ 1175657 h 2598057"/>
              <a:gd name="connsiteX34" fmla="*/ 1407885 w 3439885"/>
              <a:gd name="connsiteY34" fmla="*/ 1233714 h 2598057"/>
              <a:gd name="connsiteX35" fmla="*/ 1509485 w 3439885"/>
              <a:gd name="connsiteY35" fmla="*/ 1320800 h 2598057"/>
              <a:gd name="connsiteX36" fmla="*/ 1582057 w 3439885"/>
              <a:gd name="connsiteY36" fmla="*/ 1378857 h 2598057"/>
              <a:gd name="connsiteX37" fmla="*/ 1625600 w 3439885"/>
              <a:gd name="connsiteY37" fmla="*/ 1393371 h 2598057"/>
              <a:gd name="connsiteX38" fmla="*/ 1683657 w 3439885"/>
              <a:gd name="connsiteY38" fmla="*/ 1422400 h 2598057"/>
              <a:gd name="connsiteX39" fmla="*/ 1756228 w 3439885"/>
              <a:gd name="connsiteY39" fmla="*/ 1524000 h 2598057"/>
              <a:gd name="connsiteX40" fmla="*/ 1872343 w 3439885"/>
              <a:gd name="connsiteY40" fmla="*/ 1640114 h 2598057"/>
              <a:gd name="connsiteX41" fmla="*/ 2206171 w 3439885"/>
              <a:gd name="connsiteY41" fmla="*/ 1915886 h 2598057"/>
              <a:gd name="connsiteX42" fmla="*/ 2409371 w 3439885"/>
              <a:gd name="connsiteY42" fmla="*/ 2046514 h 2598057"/>
              <a:gd name="connsiteX43" fmla="*/ 2641600 w 3439885"/>
              <a:gd name="connsiteY43" fmla="*/ 2278743 h 2598057"/>
              <a:gd name="connsiteX44" fmla="*/ 2699657 w 3439885"/>
              <a:gd name="connsiteY44" fmla="*/ 2322286 h 2598057"/>
              <a:gd name="connsiteX45" fmla="*/ 2772228 w 3439885"/>
              <a:gd name="connsiteY45" fmla="*/ 2394857 h 2598057"/>
              <a:gd name="connsiteX46" fmla="*/ 2902857 w 3439885"/>
              <a:gd name="connsiteY46" fmla="*/ 2438400 h 2598057"/>
              <a:gd name="connsiteX47" fmla="*/ 3062514 w 3439885"/>
              <a:gd name="connsiteY47" fmla="*/ 2569028 h 2598057"/>
              <a:gd name="connsiteX48" fmla="*/ 3178628 w 3439885"/>
              <a:gd name="connsiteY48" fmla="*/ 2598057 h 2598057"/>
              <a:gd name="connsiteX49" fmla="*/ 3338285 w 3439885"/>
              <a:gd name="connsiteY49" fmla="*/ 2583543 h 2598057"/>
              <a:gd name="connsiteX50" fmla="*/ 3381828 w 3439885"/>
              <a:gd name="connsiteY50" fmla="*/ 2540000 h 2598057"/>
              <a:gd name="connsiteX51" fmla="*/ 3410857 w 3439885"/>
              <a:gd name="connsiteY51" fmla="*/ 2438400 h 2598057"/>
              <a:gd name="connsiteX52" fmla="*/ 3439885 w 3439885"/>
              <a:gd name="connsiteY52" fmla="*/ 2380343 h 2598057"/>
              <a:gd name="connsiteX53" fmla="*/ 3410857 w 3439885"/>
              <a:gd name="connsiteY53" fmla="*/ 2235200 h 2598057"/>
              <a:gd name="connsiteX54" fmla="*/ 3381828 w 3439885"/>
              <a:gd name="connsiteY54" fmla="*/ 2177143 h 259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39885" h="2598057">
                <a:moveTo>
                  <a:pt x="3410857" y="2264228"/>
                </a:moveTo>
                <a:lnTo>
                  <a:pt x="3410857" y="2264228"/>
                </a:lnTo>
                <a:cubicBezTo>
                  <a:pt x="3406019" y="2085219"/>
                  <a:pt x="3396343" y="1906275"/>
                  <a:pt x="3396343" y="1727200"/>
                </a:cubicBezTo>
                <a:cubicBezTo>
                  <a:pt x="3396343" y="866696"/>
                  <a:pt x="3436367" y="1195003"/>
                  <a:pt x="3396343" y="754743"/>
                </a:cubicBezTo>
                <a:cubicBezTo>
                  <a:pt x="3394683" y="736486"/>
                  <a:pt x="3383595" y="580445"/>
                  <a:pt x="3367314" y="537028"/>
                </a:cubicBezTo>
                <a:cubicBezTo>
                  <a:pt x="3267432" y="270677"/>
                  <a:pt x="3429003" y="810091"/>
                  <a:pt x="3309257" y="420914"/>
                </a:cubicBezTo>
                <a:cubicBezTo>
                  <a:pt x="3297524" y="382782"/>
                  <a:pt x="3291188" y="343161"/>
                  <a:pt x="3280228" y="304800"/>
                </a:cubicBezTo>
                <a:cubicBezTo>
                  <a:pt x="3271822" y="275378"/>
                  <a:pt x="3260876" y="246743"/>
                  <a:pt x="3251200" y="217714"/>
                </a:cubicBezTo>
                <a:cubicBezTo>
                  <a:pt x="3246362" y="203200"/>
                  <a:pt x="3242367" y="188376"/>
                  <a:pt x="3236685" y="174171"/>
                </a:cubicBezTo>
                <a:cubicBezTo>
                  <a:pt x="3227009" y="149981"/>
                  <a:pt x="3228500" y="117232"/>
                  <a:pt x="3207657" y="101600"/>
                </a:cubicBezTo>
                <a:cubicBezTo>
                  <a:pt x="3184114" y="83943"/>
                  <a:pt x="3149429" y="92858"/>
                  <a:pt x="3120571" y="87086"/>
                </a:cubicBezTo>
                <a:cubicBezTo>
                  <a:pt x="3101010" y="83174"/>
                  <a:pt x="3082320" y="74948"/>
                  <a:pt x="3062514" y="72571"/>
                </a:cubicBezTo>
                <a:cubicBezTo>
                  <a:pt x="2906258" y="53820"/>
                  <a:pt x="2728847" y="41322"/>
                  <a:pt x="2569028" y="29028"/>
                </a:cubicBezTo>
                <a:cubicBezTo>
                  <a:pt x="2545432" y="24309"/>
                  <a:pt x="2427942" y="0"/>
                  <a:pt x="2409371" y="0"/>
                </a:cubicBezTo>
                <a:cubicBezTo>
                  <a:pt x="2259312" y="0"/>
                  <a:pt x="2109409" y="9676"/>
                  <a:pt x="1959428" y="14514"/>
                </a:cubicBezTo>
                <a:cubicBezTo>
                  <a:pt x="1607666" y="49690"/>
                  <a:pt x="2073515" y="6095"/>
                  <a:pt x="1436914" y="43543"/>
                </a:cubicBezTo>
                <a:cubicBezTo>
                  <a:pt x="1380769" y="46846"/>
                  <a:pt x="1291998" y="62857"/>
                  <a:pt x="1233714" y="72571"/>
                </a:cubicBezTo>
                <a:cubicBezTo>
                  <a:pt x="855565" y="52669"/>
                  <a:pt x="810982" y="41206"/>
                  <a:pt x="333828" y="87086"/>
                </a:cubicBezTo>
                <a:cubicBezTo>
                  <a:pt x="288141" y="91479"/>
                  <a:pt x="247068" y="117130"/>
                  <a:pt x="203200" y="130628"/>
                </a:cubicBezTo>
                <a:cubicBezTo>
                  <a:pt x="184134" y="136494"/>
                  <a:pt x="164495" y="140305"/>
                  <a:pt x="145143" y="145143"/>
                </a:cubicBezTo>
                <a:cubicBezTo>
                  <a:pt x="124311" y="159030"/>
                  <a:pt x="56147" y="203309"/>
                  <a:pt x="43543" y="217714"/>
                </a:cubicBezTo>
                <a:cubicBezTo>
                  <a:pt x="24966" y="238945"/>
                  <a:pt x="14514" y="266095"/>
                  <a:pt x="0" y="290286"/>
                </a:cubicBezTo>
                <a:cubicBezTo>
                  <a:pt x="10418" y="331959"/>
                  <a:pt x="25872" y="400085"/>
                  <a:pt x="43543" y="435428"/>
                </a:cubicBezTo>
                <a:cubicBezTo>
                  <a:pt x="53219" y="454781"/>
                  <a:pt x="58720" y="476864"/>
                  <a:pt x="72571" y="493486"/>
                </a:cubicBezTo>
                <a:cubicBezTo>
                  <a:pt x="83738" y="506887"/>
                  <a:pt x="100968" y="513859"/>
                  <a:pt x="116114" y="522514"/>
                </a:cubicBezTo>
                <a:cubicBezTo>
                  <a:pt x="187458" y="563282"/>
                  <a:pt x="251625" y="579708"/>
                  <a:pt x="333828" y="609600"/>
                </a:cubicBezTo>
                <a:cubicBezTo>
                  <a:pt x="353180" y="624114"/>
                  <a:pt x="369555" y="643839"/>
                  <a:pt x="391885" y="653143"/>
                </a:cubicBezTo>
                <a:cubicBezTo>
                  <a:pt x="428712" y="668488"/>
                  <a:pt x="470957" y="667354"/>
                  <a:pt x="508000" y="682171"/>
                </a:cubicBezTo>
                <a:lnTo>
                  <a:pt x="580571" y="711200"/>
                </a:lnTo>
                <a:cubicBezTo>
                  <a:pt x="729607" y="860234"/>
                  <a:pt x="565176" y="706684"/>
                  <a:pt x="769257" y="856343"/>
                </a:cubicBezTo>
                <a:cubicBezTo>
                  <a:pt x="805227" y="882721"/>
                  <a:pt x="834887" y="917050"/>
                  <a:pt x="870857" y="943428"/>
                </a:cubicBezTo>
                <a:cubicBezTo>
                  <a:pt x="907663" y="970419"/>
                  <a:pt x="949360" y="990142"/>
                  <a:pt x="986971" y="1016000"/>
                </a:cubicBezTo>
                <a:cubicBezTo>
                  <a:pt x="1026839" y="1043409"/>
                  <a:pt x="1061881" y="1077730"/>
                  <a:pt x="1103085" y="1103086"/>
                </a:cubicBezTo>
                <a:cubicBezTo>
                  <a:pt x="1131472" y="1120555"/>
                  <a:pt x="1303851" y="1174266"/>
                  <a:pt x="1306285" y="1175657"/>
                </a:cubicBezTo>
                <a:lnTo>
                  <a:pt x="1407885" y="1233714"/>
                </a:lnTo>
                <a:cubicBezTo>
                  <a:pt x="1435404" y="1316268"/>
                  <a:pt x="1402902" y="1252974"/>
                  <a:pt x="1509485" y="1320800"/>
                </a:cubicBezTo>
                <a:cubicBezTo>
                  <a:pt x="1535621" y="1337432"/>
                  <a:pt x="1555787" y="1362438"/>
                  <a:pt x="1582057" y="1378857"/>
                </a:cubicBezTo>
                <a:cubicBezTo>
                  <a:pt x="1595031" y="1386966"/>
                  <a:pt x="1611538" y="1387344"/>
                  <a:pt x="1625600" y="1393371"/>
                </a:cubicBezTo>
                <a:cubicBezTo>
                  <a:pt x="1645487" y="1401894"/>
                  <a:pt x="1664305" y="1412724"/>
                  <a:pt x="1683657" y="1422400"/>
                </a:cubicBezTo>
                <a:cubicBezTo>
                  <a:pt x="1707847" y="1456267"/>
                  <a:pt x="1728971" y="1492549"/>
                  <a:pt x="1756228" y="1524000"/>
                </a:cubicBezTo>
                <a:cubicBezTo>
                  <a:pt x="1792077" y="1565364"/>
                  <a:pt x="1831921" y="1603207"/>
                  <a:pt x="1872343" y="1640114"/>
                </a:cubicBezTo>
                <a:cubicBezTo>
                  <a:pt x="1949216" y="1710302"/>
                  <a:pt x="2102604" y="1846841"/>
                  <a:pt x="2206171" y="1915886"/>
                </a:cubicBezTo>
                <a:cubicBezTo>
                  <a:pt x="2296332" y="1975994"/>
                  <a:pt x="2326791" y="1971115"/>
                  <a:pt x="2409371" y="2046514"/>
                </a:cubicBezTo>
                <a:cubicBezTo>
                  <a:pt x="2490216" y="2120329"/>
                  <a:pt x="2554021" y="2213058"/>
                  <a:pt x="2641600" y="2278743"/>
                </a:cubicBezTo>
                <a:cubicBezTo>
                  <a:pt x="2660952" y="2293257"/>
                  <a:pt x="2681577" y="2306215"/>
                  <a:pt x="2699657" y="2322286"/>
                </a:cubicBezTo>
                <a:cubicBezTo>
                  <a:pt x="2725226" y="2345014"/>
                  <a:pt x="2745224" y="2373854"/>
                  <a:pt x="2772228" y="2394857"/>
                </a:cubicBezTo>
                <a:cubicBezTo>
                  <a:pt x="2813831" y="2427215"/>
                  <a:pt x="2852987" y="2428426"/>
                  <a:pt x="2902857" y="2438400"/>
                </a:cubicBezTo>
                <a:cubicBezTo>
                  <a:pt x="2956076" y="2481943"/>
                  <a:pt x="2995805" y="2552350"/>
                  <a:pt x="3062514" y="2569028"/>
                </a:cubicBezTo>
                <a:lnTo>
                  <a:pt x="3178628" y="2598057"/>
                </a:lnTo>
                <a:cubicBezTo>
                  <a:pt x="3231847" y="2593219"/>
                  <a:pt x="3286903" y="2598224"/>
                  <a:pt x="3338285" y="2583543"/>
                </a:cubicBezTo>
                <a:cubicBezTo>
                  <a:pt x="3358022" y="2577904"/>
                  <a:pt x="3370442" y="2557079"/>
                  <a:pt x="3381828" y="2540000"/>
                </a:cubicBezTo>
                <a:cubicBezTo>
                  <a:pt x="3391856" y="2524958"/>
                  <a:pt x="3406707" y="2449466"/>
                  <a:pt x="3410857" y="2438400"/>
                </a:cubicBezTo>
                <a:cubicBezTo>
                  <a:pt x="3418454" y="2418141"/>
                  <a:pt x="3430209" y="2399695"/>
                  <a:pt x="3439885" y="2380343"/>
                </a:cubicBezTo>
                <a:cubicBezTo>
                  <a:pt x="3430209" y="2331962"/>
                  <a:pt x="3438226" y="2276252"/>
                  <a:pt x="3410857" y="2235200"/>
                </a:cubicBezTo>
                <a:cubicBezTo>
                  <a:pt x="3379144" y="2187632"/>
                  <a:pt x="3381828" y="2209101"/>
                  <a:pt x="3381828" y="2177143"/>
                </a:cubicBezTo>
              </a:path>
            </a:pathLst>
          </a:cu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2772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Bayes Net Again</a:t>
            </a:r>
          </a:p>
        </p:txBody>
      </p:sp>
      <p:sp>
        <p:nvSpPr>
          <p:cNvPr id="3" name="Content Placeholder 2"/>
          <p:cNvSpPr>
            <a:spLocks noGrp="1"/>
          </p:cNvSpPr>
          <p:nvPr>
            <p:ph idx="1"/>
          </p:nvPr>
        </p:nvSpPr>
        <p:spPr/>
        <p:txBody>
          <a:bodyPr/>
          <a:lstStyle/>
          <a:p>
            <a:r>
              <a:rPr lang="en-CA" dirty="0"/>
              <a:t>Recall the Bayes Net</a:t>
            </a:r>
          </a:p>
        </p:txBody>
      </p:sp>
      <p:pic>
        <p:nvPicPr>
          <p:cNvPr id="4" name="Picture 3"/>
          <p:cNvPicPr>
            <a:picLocks noChangeAspect="1"/>
          </p:cNvPicPr>
          <p:nvPr/>
        </p:nvPicPr>
        <p:blipFill>
          <a:blip r:embed="rId3"/>
          <a:stretch>
            <a:fillRect/>
          </a:stretch>
        </p:blipFill>
        <p:spPr>
          <a:xfrm>
            <a:off x="588056" y="2393723"/>
            <a:ext cx="4956402" cy="3057525"/>
          </a:xfrm>
          <a:prstGeom prst="rect">
            <a:avLst/>
          </a:prstGeom>
        </p:spPr>
      </p:pic>
      <p:pic>
        <p:nvPicPr>
          <p:cNvPr id="5" name="Picture 4"/>
          <p:cNvPicPr>
            <a:picLocks noChangeAspect="1"/>
          </p:cNvPicPr>
          <p:nvPr/>
        </p:nvPicPr>
        <p:blipFill>
          <a:blip r:embed="rId4"/>
          <a:stretch>
            <a:fillRect/>
          </a:stretch>
        </p:blipFill>
        <p:spPr>
          <a:xfrm>
            <a:off x="6833734" y="3197678"/>
            <a:ext cx="3381721" cy="1084036"/>
          </a:xfrm>
          <a:prstGeom prst="rect">
            <a:avLst/>
          </a:prstGeom>
        </p:spPr>
      </p:pic>
    </p:spTree>
    <p:extLst>
      <p:ext uri="{BB962C8B-B14F-4D97-AF65-F5344CB8AC3E}">
        <p14:creationId xmlns:p14="http://schemas.microsoft.com/office/powerpoint/2010/main" val="131238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Form</a:t>
            </a:r>
          </a:p>
        </p:txBody>
      </p:sp>
      <p:pic>
        <p:nvPicPr>
          <p:cNvPr id="4" name="Picture 3"/>
          <p:cNvPicPr>
            <a:picLocks noChangeAspect="1"/>
          </p:cNvPicPr>
          <p:nvPr/>
        </p:nvPicPr>
        <p:blipFill>
          <a:blip r:embed="rId3"/>
          <a:stretch>
            <a:fillRect/>
          </a:stretch>
        </p:blipFill>
        <p:spPr>
          <a:xfrm>
            <a:off x="266700" y="1452562"/>
            <a:ext cx="11658600" cy="3952875"/>
          </a:xfrm>
          <a:prstGeom prst="rect">
            <a:avLst/>
          </a:prstGeom>
        </p:spPr>
      </p:pic>
    </p:spTree>
    <p:extLst>
      <p:ext uri="{BB962C8B-B14F-4D97-AF65-F5344CB8AC3E}">
        <p14:creationId xmlns:p14="http://schemas.microsoft.com/office/powerpoint/2010/main" val="702573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Bayes Tree</a:t>
            </a:r>
          </a:p>
        </p:txBody>
      </p:sp>
      <p:sp>
        <p:nvSpPr>
          <p:cNvPr id="3" name="Content Placeholder 2"/>
          <p:cNvSpPr>
            <a:spLocks noGrp="1"/>
          </p:cNvSpPr>
          <p:nvPr>
            <p:ph idx="1"/>
          </p:nvPr>
        </p:nvSpPr>
        <p:spPr/>
        <p:txBody>
          <a:bodyPr/>
          <a:lstStyle/>
          <a:p>
            <a:r>
              <a:rPr lang="en-CA" dirty="0"/>
              <a:t>A factorization of the Bayes Net</a:t>
            </a:r>
          </a:p>
          <a:p>
            <a:r>
              <a:rPr lang="en-CA" dirty="0"/>
              <a:t>Encodes factored probability density</a:t>
            </a:r>
          </a:p>
          <a:p>
            <a:r>
              <a:rPr lang="en-CA" dirty="0"/>
              <a:t>Cliques discovered via Maximum Cardinality Search</a:t>
            </a:r>
          </a:p>
        </p:txBody>
      </p:sp>
      <p:pic>
        <p:nvPicPr>
          <p:cNvPr id="4" name="Picture 3"/>
          <p:cNvPicPr>
            <a:picLocks noChangeAspect="1"/>
          </p:cNvPicPr>
          <p:nvPr/>
        </p:nvPicPr>
        <p:blipFill>
          <a:blip r:embed="rId3"/>
          <a:stretch>
            <a:fillRect/>
          </a:stretch>
        </p:blipFill>
        <p:spPr>
          <a:xfrm>
            <a:off x="7368722" y="1151390"/>
            <a:ext cx="4305300" cy="1362075"/>
          </a:xfrm>
          <a:prstGeom prst="rect">
            <a:avLst/>
          </a:prstGeom>
        </p:spPr>
      </p:pic>
      <p:sp>
        <p:nvSpPr>
          <p:cNvPr id="6" name="TextBox 5"/>
          <p:cNvSpPr txBox="1"/>
          <p:nvPr/>
        </p:nvSpPr>
        <p:spPr>
          <a:xfrm>
            <a:off x="5349240" y="3556487"/>
            <a:ext cx="1223412" cy="584775"/>
          </a:xfrm>
          <a:prstGeom prst="rect">
            <a:avLst/>
          </a:prstGeom>
          <a:noFill/>
          <a:ln>
            <a:solidFill>
              <a:schemeClr val="tx1"/>
            </a:solidFill>
          </a:ln>
        </p:spPr>
        <p:txBody>
          <a:bodyPr wrap="none" rtlCol="0">
            <a:spAutoFit/>
          </a:bodyPr>
          <a:lstStyle/>
          <a:p>
            <a:r>
              <a:rPr lang="en-CA" sz="3200" dirty="0">
                <a:solidFill>
                  <a:srgbClr val="2B4A76"/>
                </a:solidFill>
                <a:latin typeface="+mn-lt"/>
                <a:ea typeface="ＭＳ Ｐゴシック" pitchFamily="-107" charset="-128"/>
              </a:rPr>
              <a:t>X2, X3</a:t>
            </a:r>
          </a:p>
        </p:txBody>
      </p:sp>
      <p:sp>
        <p:nvSpPr>
          <p:cNvPr id="7" name="TextBox 6"/>
          <p:cNvSpPr txBox="1"/>
          <p:nvPr/>
        </p:nvSpPr>
        <p:spPr>
          <a:xfrm>
            <a:off x="3641046" y="5038785"/>
            <a:ext cx="1810496" cy="584775"/>
          </a:xfrm>
          <a:prstGeom prst="rect">
            <a:avLst/>
          </a:prstGeom>
          <a:noFill/>
          <a:ln>
            <a:solidFill>
              <a:schemeClr val="tx1"/>
            </a:solidFill>
          </a:ln>
        </p:spPr>
        <p:txBody>
          <a:bodyPr wrap="none" rtlCol="0">
            <a:spAutoFit/>
          </a:bodyPr>
          <a:lstStyle/>
          <a:p>
            <a:r>
              <a:rPr lang="en-CA" sz="3200" dirty="0">
                <a:solidFill>
                  <a:srgbClr val="2B4A76"/>
                </a:solidFill>
                <a:ea typeface="ＭＳ Ｐゴシック" pitchFamily="-107" charset="-128"/>
              </a:rPr>
              <a:t>L1,X1 : X2</a:t>
            </a:r>
          </a:p>
        </p:txBody>
      </p:sp>
      <p:sp>
        <p:nvSpPr>
          <p:cNvPr id="8" name="TextBox 7"/>
          <p:cNvSpPr txBox="1"/>
          <p:nvPr/>
        </p:nvSpPr>
        <p:spPr>
          <a:xfrm>
            <a:off x="6572652" y="5038785"/>
            <a:ext cx="1284326" cy="584775"/>
          </a:xfrm>
          <a:prstGeom prst="rect">
            <a:avLst/>
          </a:prstGeom>
          <a:noFill/>
          <a:ln>
            <a:solidFill>
              <a:schemeClr val="tx1"/>
            </a:solidFill>
          </a:ln>
        </p:spPr>
        <p:txBody>
          <a:bodyPr wrap="none" rtlCol="0">
            <a:spAutoFit/>
          </a:bodyPr>
          <a:lstStyle/>
          <a:p>
            <a:r>
              <a:rPr lang="en-CA" sz="3200" dirty="0">
                <a:solidFill>
                  <a:srgbClr val="2B4A76"/>
                </a:solidFill>
                <a:ea typeface="ＭＳ Ｐゴシック" pitchFamily="-107" charset="-128"/>
              </a:rPr>
              <a:t>L2 : X3</a:t>
            </a:r>
          </a:p>
        </p:txBody>
      </p:sp>
      <p:cxnSp>
        <p:nvCxnSpPr>
          <p:cNvPr id="10" name="Straight Arrow Connector 9"/>
          <p:cNvCxnSpPr>
            <a:stCxn id="6" idx="2"/>
            <a:endCxn id="7" idx="0"/>
          </p:cNvCxnSpPr>
          <p:nvPr/>
        </p:nvCxnSpPr>
        <p:spPr>
          <a:xfrm flipH="1">
            <a:off x="4546294" y="4141262"/>
            <a:ext cx="1414652" cy="897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a:endCxn id="8" idx="0"/>
          </p:cNvCxnSpPr>
          <p:nvPr/>
        </p:nvCxnSpPr>
        <p:spPr>
          <a:xfrm>
            <a:off x="5960946" y="4141262"/>
            <a:ext cx="1253869" cy="897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677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47361" y="1112520"/>
            <a:ext cx="6240780" cy="5183186"/>
          </a:xfrm>
          <a:prstGeom prst="rect">
            <a:avLst/>
          </a:prstGeom>
        </p:spPr>
      </p:pic>
      <p:sp>
        <p:nvSpPr>
          <p:cNvPr id="2" name="Title 1"/>
          <p:cNvSpPr>
            <a:spLocks noGrp="1"/>
          </p:cNvSpPr>
          <p:nvPr>
            <p:ph type="title"/>
          </p:nvPr>
        </p:nvSpPr>
        <p:spPr/>
        <p:txBody>
          <a:bodyPr/>
          <a:lstStyle/>
          <a:p>
            <a:r>
              <a:rPr lang="en-CA" dirty="0"/>
              <a:t>Incremental Approach - ISAM2</a:t>
            </a:r>
          </a:p>
        </p:txBody>
      </p:sp>
      <p:sp>
        <p:nvSpPr>
          <p:cNvPr id="3" name="Content Placeholder 2"/>
          <p:cNvSpPr>
            <a:spLocks noGrp="1"/>
          </p:cNvSpPr>
          <p:nvPr>
            <p:ph idx="1"/>
          </p:nvPr>
        </p:nvSpPr>
        <p:spPr>
          <a:xfrm>
            <a:off x="278607" y="1259364"/>
            <a:ext cx="5543073" cy="4790916"/>
          </a:xfrm>
        </p:spPr>
        <p:txBody>
          <a:bodyPr/>
          <a:lstStyle/>
          <a:p>
            <a:r>
              <a:rPr lang="en-CA" dirty="0"/>
              <a:t>Bayes Tree representation can be updated incrementally</a:t>
            </a:r>
          </a:p>
        </p:txBody>
      </p:sp>
    </p:spTree>
    <p:extLst>
      <p:ext uri="{BB962C8B-B14F-4D97-AF65-F5344CB8AC3E}">
        <p14:creationId xmlns:p14="http://schemas.microsoft.com/office/powerpoint/2010/main" val="3588753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Variable Ordering</a:t>
            </a:r>
          </a:p>
        </p:txBody>
      </p:sp>
      <p:sp>
        <p:nvSpPr>
          <p:cNvPr id="5" name="Content Placeholder 2"/>
          <p:cNvSpPr>
            <a:spLocks noGrp="1"/>
          </p:cNvSpPr>
          <p:nvPr>
            <p:ph idx="1"/>
          </p:nvPr>
        </p:nvSpPr>
        <p:spPr>
          <a:xfrm>
            <a:off x="726017" y="1371600"/>
            <a:ext cx="10668000" cy="4267200"/>
          </a:xfrm>
        </p:spPr>
        <p:txBody>
          <a:bodyPr/>
          <a:lstStyle/>
          <a:p>
            <a:r>
              <a:rPr lang="en-CA" dirty="0"/>
              <a:t>During the increment, the elimination of the intermediate factor graph can be reordered</a:t>
            </a:r>
          </a:p>
        </p:txBody>
      </p:sp>
      <p:pic>
        <p:nvPicPr>
          <p:cNvPr id="6" name="Picture 5"/>
          <p:cNvPicPr>
            <a:picLocks noChangeAspect="1"/>
          </p:cNvPicPr>
          <p:nvPr/>
        </p:nvPicPr>
        <p:blipFill>
          <a:blip r:embed="rId3"/>
          <a:stretch>
            <a:fillRect/>
          </a:stretch>
        </p:blipFill>
        <p:spPr>
          <a:xfrm>
            <a:off x="0" y="2759833"/>
            <a:ext cx="12192000" cy="3167134"/>
          </a:xfrm>
          <a:prstGeom prst="rect">
            <a:avLst/>
          </a:prstGeom>
        </p:spPr>
      </p:pic>
    </p:spTree>
    <p:extLst>
      <p:ext uri="{BB962C8B-B14F-4D97-AF65-F5344CB8AC3E}">
        <p14:creationId xmlns:p14="http://schemas.microsoft.com/office/powerpoint/2010/main" val="4268266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Non-Linear Factors and Partial Updates</a:t>
            </a:r>
          </a:p>
        </p:txBody>
      </p:sp>
      <p:sp>
        <p:nvSpPr>
          <p:cNvPr id="3" name="Content Placeholder 2"/>
          <p:cNvSpPr>
            <a:spLocks noGrp="1"/>
          </p:cNvSpPr>
          <p:nvPr>
            <p:ph idx="1"/>
          </p:nvPr>
        </p:nvSpPr>
        <p:spPr/>
        <p:txBody>
          <a:bodyPr/>
          <a:lstStyle/>
          <a:p>
            <a:r>
              <a:rPr lang="en-CA" dirty="0"/>
              <a:t>When incorporating non-linear factors, a Taylor expansion is typically used</a:t>
            </a:r>
          </a:p>
          <a:p>
            <a:r>
              <a:rPr lang="en-CA" dirty="0"/>
              <a:t>The process of updating Jacobians at new linearization points costs time</a:t>
            </a:r>
          </a:p>
          <a:p>
            <a:r>
              <a:rPr lang="en-CA" dirty="0"/>
              <a:t>Only update Jacobians if needed</a:t>
            </a:r>
          </a:p>
          <a:p>
            <a:r>
              <a:rPr lang="en-CA" dirty="0"/>
              <a:t>Similarly, defer updating states that don’t change much</a:t>
            </a:r>
          </a:p>
        </p:txBody>
      </p:sp>
    </p:spTree>
    <p:extLst>
      <p:ext uri="{BB962C8B-B14F-4D97-AF65-F5344CB8AC3E}">
        <p14:creationId xmlns:p14="http://schemas.microsoft.com/office/powerpoint/2010/main" val="178353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Complexity</a:t>
            </a:r>
          </a:p>
        </p:txBody>
      </p:sp>
      <p:sp>
        <p:nvSpPr>
          <p:cNvPr id="3" name="Content Placeholder 2"/>
          <p:cNvSpPr>
            <a:spLocks noGrp="1"/>
          </p:cNvSpPr>
          <p:nvPr>
            <p:ph idx="1"/>
          </p:nvPr>
        </p:nvSpPr>
        <p:spPr/>
        <p:txBody>
          <a:bodyPr/>
          <a:lstStyle/>
          <a:p>
            <a:r>
              <a:rPr lang="en-CA" dirty="0"/>
              <a:t>Worst case is O(n^3) for general matrix factorization</a:t>
            </a:r>
          </a:p>
          <a:p>
            <a:r>
              <a:rPr lang="en-CA" dirty="0"/>
              <a:t>Planar mapping with restricted sensor range is O(n^1.5)</a:t>
            </a:r>
          </a:p>
          <a:p>
            <a:r>
              <a:rPr lang="en-CA" dirty="0"/>
              <a:t>Incremental methods can often do better most of the time</a:t>
            </a:r>
          </a:p>
          <a:p>
            <a:endParaRPr lang="en-CA" dirty="0"/>
          </a:p>
          <a:p>
            <a:endParaRPr lang="en-CA" dirty="0"/>
          </a:p>
        </p:txBody>
      </p:sp>
    </p:spTree>
    <p:extLst>
      <p:ext uri="{BB962C8B-B14F-4D97-AF65-F5344CB8AC3E}">
        <p14:creationId xmlns:p14="http://schemas.microsoft.com/office/powerpoint/2010/main" val="3857239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4107622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But What About Hard Deadlines?</a:t>
            </a:r>
          </a:p>
        </p:txBody>
      </p:sp>
      <p:sp>
        <p:nvSpPr>
          <p:cNvPr id="3" name="Content Placeholder 2"/>
          <p:cNvSpPr>
            <a:spLocks noGrp="1"/>
          </p:cNvSpPr>
          <p:nvPr>
            <p:ph idx="1"/>
          </p:nvPr>
        </p:nvSpPr>
        <p:spPr>
          <a:xfrm>
            <a:off x="367507" y="1257300"/>
            <a:ext cx="10668000" cy="4267200"/>
          </a:xfrm>
        </p:spPr>
        <p:txBody>
          <a:bodyPr/>
          <a:lstStyle/>
          <a:p>
            <a:r>
              <a:rPr lang="en-CA" dirty="0"/>
              <a:t>Worst-case runtime is grows as the number of variables increase</a:t>
            </a:r>
          </a:p>
          <a:p>
            <a:r>
              <a:rPr lang="en-CA" dirty="0"/>
              <a:t>If constant time is required, need another solution</a:t>
            </a:r>
          </a:p>
        </p:txBody>
      </p:sp>
    </p:spTree>
    <p:extLst>
      <p:ext uri="{BB962C8B-B14F-4D97-AF65-F5344CB8AC3E}">
        <p14:creationId xmlns:p14="http://schemas.microsoft.com/office/powerpoint/2010/main" val="138647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367507" y="1168400"/>
            <a:ext cx="10668000" cy="4267200"/>
          </a:xfrm>
        </p:spPr>
        <p:txBody>
          <a:bodyPr/>
          <a:lstStyle/>
          <a:p>
            <a:pPr marL="0" indent="0">
              <a:buNone/>
            </a:pPr>
            <a:r>
              <a:rPr lang="en-CA" dirty="0"/>
              <a:t>Course References:</a:t>
            </a:r>
          </a:p>
          <a:p>
            <a:r>
              <a:rPr lang="en-US" sz="1400" dirty="0"/>
              <a:t>K. Wu, A. Ahmed, G. A. Georgiou, and S. I. </a:t>
            </a:r>
            <a:r>
              <a:rPr lang="en-US" sz="1400" dirty="0" err="1"/>
              <a:t>Roumeliotis</a:t>
            </a:r>
            <a:r>
              <a:rPr lang="en-US" sz="1400" dirty="0"/>
              <a:t>, “A square root inverse filter for efficient vision-aided inertial navigation on mobile devices.,” in Robotics: Science and Systems, 2015.</a:t>
            </a:r>
          </a:p>
          <a:p>
            <a:r>
              <a:rPr lang="en-US" sz="1400" dirty="0"/>
              <a:t>M. </a:t>
            </a:r>
            <a:r>
              <a:rPr lang="en-US" sz="1400" dirty="0" err="1"/>
              <a:t>Kaess</a:t>
            </a:r>
            <a:r>
              <a:rPr lang="en-US" sz="1400" dirty="0"/>
              <a:t>, A. </a:t>
            </a:r>
            <a:r>
              <a:rPr lang="en-US" sz="1400" dirty="0" err="1"/>
              <a:t>Ranganathan</a:t>
            </a:r>
            <a:r>
              <a:rPr lang="en-US" sz="1400" dirty="0"/>
              <a:t>, and F. </a:t>
            </a:r>
            <a:r>
              <a:rPr lang="en-US" sz="1400" dirty="0" err="1"/>
              <a:t>Dellaert</a:t>
            </a:r>
            <a:r>
              <a:rPr lang="en-US" sz="1400" dirty="0"/>
              <a:t>, “</a:t>
            </a:r>
            <a:r>
              <a:rPr lang="en-US" sz="1400" dirty="0" err="1"/>
              <a:t>isam</a:t>
            </a:r>
            <a:r>
              <a:rPr lang="en-US" sz="1400" dirty="0"/>
              <a:t>: Incremental smoothing and mapping,” IEEE Transactions on Robotics, vol. 24, no. 6, pp. 1365–1378, 2008.</a:t>
            </a:r>
          </a:p>
          <a:p>
            <a:r>
              <a:rPr lang="en-US" sz="1400" dirty="0"/>
              <a:t>M. </a:t>
            </a:r>
            <a:r>
              <a:rPr lang="en-US" sz="1400" dirty="0" err="1"/>
              <a:t>Kaess</a:t>
            </a:r>
            <a:r>
              <a:rPr lang="en-US" sz="1400" dirty="0"/>
              <a:t>, H. Johannsson, R. Roberts, V. Ila, J. J. Leonard, and F. </a:t>
            </a:r>
            <a:r>
              <a:rPr lang="en-US" sz="1400" dirty="0" err="1"/>
              <a:t>Dellaert</a:t>
            </a:r>
            <a:r>
              <a:rPr lang="en-US" sz="1400" dirty="0"/>
              <a:t>, “isam2: Incremental smoothing and mapping using the </a:t>
            </a:r>
            <a:r>
              <a:rPr lang="en-US" sz="1400" dirty="0" err="1"/>
              <a:t>bayes</a:t>
            </a:r>
            <a:r>
              <a:rPr lang="en-US" sz="1400" dirty="0"/>
              <a:t> tree,” The International Journal of Robotics Research, vol. 31, no. 2, pp. 216–235, 2012. </a:t>
            </a:r>
          </a:p>
          <a:p>
            <a:endParaRPr lang="en-US" sz="1400" dirty="0"/>
          </a:p>
          <a:p>
            <a:pPr marL="0" lvl="0" indent="0">
              <a:buNone/>
            </a:pPr>
            <a:r>
              <a:rPr lang="en-CA" dirty="0">
                <a:solidFill>
                  <a:prstClr val="black"/>
                </a:solidFill>
              </a:rPr>
              <a:t>Additional References:</a:t>
            </a:r>
          </a:p>
          <a:p>
            <a:r>
              <a:rPr lang="en-US" sz="1400" dirty="0"/>
              <a:t>J. </a:t>
            </a:r>
            <a:r>
              <a:rPr lang="en-US" sz="1400" dirty="0" err="1"/>
              <a:t>Lambers</a:t>
            </a:r>
            <a:r>
              <a:rPr lang="en-US" sz="1400" dirty="0"/>
              <a:t>, “The QR Factorization” </a:t>
            </a:r>
            <a:r>
              <a:rPr lang="en-US" sz="1400" i="1" dirty="0"/>
              <a:t>Lecture Notes</a:t>
            </a:r>
            <a:r>
              <a:rPr lang="en-US" sz="1400" dirty="0"/>
              <a:t>. Retrieved from </a:t>
            </a:r>
            <a:r>
              <a:rPr lang="en-US" sz="1400" dirty="0">
                <a:hlinkClick r:id="rId2"/>
              </a:rPr>
              <a:t>http://www.math.usm.edu/lambers/mat610/sum10/lecture9.pdf</a:t>
            </a:r>
            <a:endParaRPr lang="en-US" sz="1400" dirty="0"/>
          </a:p>
          <a:p>
            <a:r>
              <a:rPr lang="en-CA" sz="1400" dirty="0"/>
              <a:t>S. </a:t>
            </a:r>
            <a:r>
              <a:rPr lang="en-CA" sz="1400" dirty="0" err="1"/>
              <a:t>Thrun</a:t>
            </a:r>
            <a:r>
              <a:rPr lang="en-CA" sz="1400" dirty="0"/>
              <a:t>, Y. Liu, D. </a:t>
            </a:r>
            <a:r>
              <a:rPr lang="en-CA" sz="1400" dirty="0" err="1"/>
              <a:t>Koller</a:t>
            </a:r>
            <a:r>
              <a:rPr lang="en-CA" sz="1400" dirty="0"/>
              <a:t>, A. Ng, Z. </a:t>
            </a:r>
            <a:r>
              <a:rPr lang="en-CA" sz="1400" dirty="0" err="1"/>
              <a:t>Ghahramani</a:t>
            </a:r>
            <a:r>
              <a:rPr lang="en-CA" sz="1400" dirty="0"/>
              <a:t>, H. </a:t>
            </a:r>
            <a:r>
              <a:rPr lang="en-CA" sz="1400" dirty="0" err="1"/>
              <a:t>Durrant</a:t>
            </a:r>
            <a:r>
              <a:rPr lang="en-CA" sz="1400" dirty="0"/>
              <a:t>-Whyte. “SEIF”. Retrieved from </a:t>
            </a:r>
            <a:r>
              <a:rPr lang="en-CA" sz="1400" dirty="0">
                <a:hlinkClick r:id="rId3"/>
              </a:rPr>
              <a:t>http://robots.stanford.edu/papers/thrun.seif.pdf</a:t>
            </a:r>
            <a:endParaRPr lang="en-CA" sz="1400" dirty="0"/>
          </a:p>
          <a:p>
            <a:r>
              <a:rPr lang="en-CA" sz="1400" dirty="0"/>
              <a:t>F. </a:t>
            </a:r>
            <a:r>
              <a:rPr lang="en-CA" sz="1400" dirty="0" err="1"/>
              <a:t>Dellaert</a:t>
            </a:r>
            <a:r>
              <a:rPr lang="en-CA" sz="1400" dirty="0"/>
              <a:t>, M, </a:t>
            </a:r>
            <a:r>
              <a:rPr lang="en-CA" sz="1400" dirty="0" err="1"/>
              <a:t>Kaess</a:t>
            </a:r>
            <a:r>
              <a:rPr lang="en-CA" sz="1400" dirty="0"/>
              <a:t>. “Square Root SAM: </a:t>
            </a:r>
            <a:r>
              <a:rPr lang="en-US" sz="1400" dirty="0"/>
              <a:t>Simultaneous Localization and Mapping via Square Root Information Smoothing” in </a:t>
            </a:r>
            <a:r>
              <a:rPr lang="en-US" sz="1400" dirty="0">
                <a:solidFill>
                  <a:prstClr val="black"/>
                </a:solidFill>
              </a:rPr>
              <a:t>The International Journal of Robotics Research, vol. 25, no. 12, pp. 1181-1203, 2006</a:t>
            </a:r>
          </a:p>
          <a:p>
            <a:r>
              <a:rPr lang="en-US" sz="1400" dirty="0">
                <a:solidFill>
                  <a:prstClr val="black"/>
                </a:solidFill>
              </a:rPr>
              <a:t>M. Salzmann, “Some Aspects of Kalman Filtering” University of New Brunswick, August 1988</a:t>
            </a:r>
          </a:p>
          <a:p>
            <a:endParaRPr lang="en-CA" dirty="0"/>
          </a:p>
          <a:p>
            <a:pPr marL="0" indent="0">
              <a:buNone/>
            </a:pPr>
            <a:r>
              <a:rPr lang="en-CA" dirty="0"/>
              <a:t>All pictures taken from these sources and </a:t>
            </a:r>
            <a:r>
              <a:rPr lang="en-CA" dirty="0" err="1"/>
              <a:t>wikipedia</a:t>
            </a:r>
            <a:endParaRPr lang="en-CA" dirty="0"/>
          </a:p>
        </p:txBody>
      </p:sp>
    </p:spTree>
    <p:extLst>
      <p:ext uri="{BB962C8B-B14F-4D97-AF65-F5344CB8AC3E}">
        <p14:creationId xmlns:p14="http://schemas.microsoft.com/office/powerpoint/2010/main" val="348134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Extended Information Filter</a:t>
            </a:r>
          </a:p>
        </p:txBody>
      </p:sp>
      <p:sp>
        <p:nvSpPr>
          <p:cNvPr id="3" name="Content Placeholder 2"/>
          <p:cNvSpPr>
            <a:spLocks noGrp="1"/>
          </p:cNvSpPr>
          <p:nvPr>
            <p:ph idx="1"/>
          </p:nvPr>
        </p:nvSpPr>
        <p:spPr/>
        <p:txBody>
          <a:bodyPr/>
          <a:lstStyle/>
          <a:p>
            <a:r>
              <a:rPr lang="en-CA" dirty="0"/>
              <a:t>EKF represents posterior as mean and covariance</a:t>
            </a:r>
          </a:p>
          <a:p>
            <a:endParaRPr lang="en-CA" dirty="0"/>
          </a:p>
          <a:p>
            <a:endParaRPr lang="en-CA" dirty="0"/>
          </a:p>
          <a:p>
            <a:pPr marL="0" indent="0">
              <a:buNone/>
            </a:pPr>
            <a:endParaRPr lang="en-CA" dirty="0"/>
          </a:p>
          <a:p>
            <a:r>
              <a:rPr lang="en-CA" dirty="0"/>
              <a:t>EIF represents posterior as information matrix and information vector</a:t>
            </a:r>
          </a:p>
        </p:txBody>
      </p:sp>
      <p:pic>
        <p:nvPicPr>
          <p:cNvPr id="4" name="Picture 3"/>
          <p:cNvPicPr>
            <a:picLocks noChangeAspect="1"/>
          </p:cNvPicPr>
          <p:nvPr/>
        </p:nvPicPr>
        <p:blipFill>
          <a:blip r:embed="rId3"/>
          <a:stretch>
            <a:fillRect/>
          </a:stretch>
        </p:blipFill>
        <p:spPr>
          <a:xfrm>
            <a:off x="1365250" y="2330676"/>
            <a:ext cx="9609864" cy="717324"/>
          </a:xfrm>
          <a:prstGeom prst="rect">
            <a:avLst/>
          </a:prstGeom>
        </p:spPr>
      </p:pic>
      <p:pic>
        <p:nvPicPr>
          <p:cNvPr id="6" name="Picture 5"/>
          <p:cNvPicPr>
            <a:picLocks noChangeAspect="1"/>
          </p:cNvPicPr>
          <p:nvPr/>
        </p:nvPicPr>
        <p:blipFill>
          <a:blip r:embed="rId4"/>
          <a:stretch>
            <a:fillRect/>
          </a:stretch>
        </p:blipFill>
        <p:spPr>
          <a:xfrm>
            <a:off x="1365250" y="4300084"/>
            <a:ext cx="7839124" cy="939573"/>
          </a:xfrm>
          <a:prstGeom prst="rect">
            <a:avLst/>
          </a:prstGeom>
        </p:spPr>
      </p:pic>
      <p:pic>
        <p:nvPicPr>
          <p:cNvPr id="7" name="Picture 6"/>
          <p:cNvPicPr>
            <a:picLocks noChangeAspect="1"/>
          </p:cNvPicPr>
          <p:nvPr/>
        </p:nvPicPr>
        <p:blipFill>
          <a:blip r:embed="rId5"/>
          <a:stretch>
            <a:fillRect/>
          </a:stretch>
        </p:blipFill>
        <p:spPr>
          <a:xfrm>
            <a:off x="1365250" y="5311105"/>
            <a:ext cx="7448550" cy="790575"/>
          </a:xfrm>
          <a:prstGeom prst="rect">
            <a:avLst/>
          </a:prstGeom>
        </p:spPr>
      </p:pic>
    </p:spTree>
    <p:extLst>
      <p:ext uri="{BB962C8B-B14F-4D97-AF65-F5344CB8AC3E}">
        <p14:creationId xmlns:p14="http://schemas.microsoft.com/office/powerpoint/2010/main" val="133300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Filter Motion Update</a:t>
            </a:r>
          </a:p>
        </p:txBody>
      </p:sp>
      <p:sp>
        <p:nvSpPr>
          <p:cNvPr id="3" name="Content Placeholder 2"/>
          <p:cNvSpPr>
            <a:spLocks noGrp="1"/>
          </p:cNvSpPr>
          <p:nvPr>
            <p:ph idx="1"/>
          </p:nvPr>
        </p:nvSpPr>
        <p:spPr/>
        <p:txBody>
          <a:bodyPr/>
          <a:lstStyle/>
          <a:p>
            <a:r>
              <a:rPr lang="en-CA" dirty="0"/>
              <a:t>From the EKF</a:t>
            </a:r>
          </a:p>
        </p:txBody>
      </p:sp>
      <p:pic>
        <p:nvPicPr>
          <p:cNvPr id="4" name="Picture 3"/>
          <p:cNvPicPr>
            <a:picLocks noChangeAspect="1"/>
          </p:cNvPicPr>
          <p:nvPr/>
        </p:nvPicPr>
        <p:blipFill>
          <a:blip r:embed="rId3"/>
          <a:stretch>
            <a:fillRect/>
          </a:stretch>
        </p:blipFill>
        <p:spPr>
          <a:xfrm>
            <a:off x="1497542" y="1986643"/>
            <a:ext cx="9124950" cy="533400"/>
          </a:xfrm>
          <a:prstGeom prst="rect">
            <a:avLst/>
          </a:prstGeom>
        </p:spPr>
      </p:pic>
      <p:pic>
        <p:nvPicPr>
          <p:cNvPr id="5" name="Picture 4"/>
          <p:cNvPicPr>
            <a:picLocks noChangeAspect="1"/>
          </p:cNvPicPr>
          <p:nvPr/>
        </p:nvPicPr>
        <p:blipFill>
          <a:blip r:embed="rId4"/>
          <a:stretch>
            <a:fillRect/>
          </a:stretch>
        </p:blipFill>
        <p:spPr>
          <a:xfrm>
            <a:off x="1497542" y="2520043"/>
            <a:ext cx="8020050" cy="1333500"/>
          </a:xfrm>
          <a:prstGeom prst="rect">
            <a:avLst/>
          </a:prstGeom>
        </p:spPr>
      </p:pic>
      <p:pic>
        <p:nvPicPr>
          <p:cNvPr id="6" name="Picture 5"/>
          <p:cNvPicPr>
            <a:picLocks noChangeAspect="1"/>
          </p:cNvPicPr>
          <p:nvPr/>
        </p:nvPicPr>
        <p:blipFill>
          <a:blip r:embed="rId5"/>
          <a:stretch>
            <a:fillRect/>
          </a:stretch>
        </p:blipFill>
        <p:spPr>
          <a:xfrm>
            <a:off x="1116466" y="4506005"/>
            <a:ext cx="2645235" cy="893309"/>
          </a:xfrm>
          <a:prstGeom prst="rect">
            <a:avLst/>
          </a:prstGeom>
        </p:spPr>
      </p:pic>
      <p:pic>
        <p:nvPicPr>
          <p:cNvPr id="7" name="Picture 6"/>
          <p:cNvPicPr>
            <a:picLocks noChangeAspect="1"/>
          </p:cNvPicPr>
          <p:nvPr/>
        </p:nvPicPr>
        <p:blipFill>
          <a:blip r:embed="rId6"/>
          <a:stretch>
            <a:fillRect/>
          </a:stretch>
        </p:blipFill>
        <p:spPr>
          <a:xfrm>
            <a:off x="5163229" y="4485934"/>
            <a:ext cx="3171825" cy="933450"/>
          </a:xfrm>
          <a:prstGeom prst="rect">
            <a:avLst/>
          </a:prstGeom>
        </p:spPr>
      </p:pic>
    </p:spTree>
    <p:extLst>
      <p:ext uri="{BB962C8B-B14F-4D97-AF65-F5344CB8AC3E}">
        <p14:creationId xmlns:p14="http://schemas.microsoft.com/office/powerpoint/2010/main" val="42177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Filter Measurement Updates</a:t>
            </a:r>
          </a:p>
        </p:txBody>
      </p:sp>
      <p:pic>
        <p:nvPicPr>
          <p:cNvPr id="4" name="Picture 3"/>
          <p:cNvPicPr>
            <a:picLocks noChangeAspect="1"/>
          </p:cNvPicPr>
          <p:nvPr/>
        </p:nvPicPr>
        <p:blipFill>
          <a:blip r:embed="rId3"/>
          <a:stretch>
            <a:fillRect/>
          </a:stretch>
        </p:blipFill>
        <p:spPr>
          <a:xfrm>
            <a:off x="1262289" y="1788432"/>
            <a:ext cx="7867650" cy="1162050"/>
          </a:xfrm>
          <a:prstGeom prst="rect">
            <a:avLst/>
          </a:prstGeom>
        </p:spPr>
      </p:pic>
      <p:pic>
        <p:nvPicPr>
          <p:cNvPr id="5" name="Picture 4"/>
          <p:cNvPicPr>
            <a:picLocks noChangeAspect="1"/>
          </p:cNvPicPr>
          <p:nvPr/>
        </p:nvPicPr>
        <p:blipFill>
          <a:blip r:embed="rId4"/>
          <a:stretch>
            <a:fillRect/>
          </a:stretch>
        </p:blipFill>
        <p:spPr>
          <a:xfrm>
            <a:off x="652461" y="3830194"/>
            <a:ext cx="10068557" cy="974035"/>
          </a:xfrm>
          <a:prstGeom prst="rect">
            <a:avLst/>
          </a:prstGeom>
        </p:spPr>
      </p:pic>
    </p:spTree>
    <p:extLst>
      <p:ext uri="{BB962C8B-B14F-4D97-AF65-F5344CB8AC3E}">
        <p14:creationId xmlns:p14="http://schemas.microsoft.com/office/powerpoint/2010/main" val="12308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Square Root Filter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CA" dirty="0"/>
                  <a:t>Historically motivated by limited computer precision</a:t>
                </a:r>
              </a:p>
              <a:p>
                <a:r>
                  <a:rPr lang="en-CA" dirty="0"/>
                  <a:t>Factorize either covariance or information and rederive propagation and update equations</a:t>
                </a:r>
              </a:p>
              <a:p>
                <a:r>
                  <a:rPr lang="en-CA" dirty="0"/>
                  <a:t>Condition number is halved</a:t>
                </a:r>
              </a:p>
              <a:p>
                <a:endParaRPr lang="en-CA" dirty="0"/>
              </a:p>
              <a:p>
                <a14:m>
                  <m:oMath xmlns:m="http://schemas.openxmlformats.org/officeDocument/2006/math">
                    <m:r>
                      <a:rPr lang="en-CA" b="0" i="1" smtClean="0">
                        <a:latin typeface="Cambria Math" panose="02040503050406030204" pitchFamily="18" charset="0"/>
                      </a:rPr>
                      <m:t>𝐻</m:t>
                    </m:r>
                    <m:r>
                      <a:rPr lang="en-CA" b="0" i="1" smtClean="0">
                        <a:latin typeface="Cambria Math" panose="02040503050406030204" pitchFamily="18" charset="0"/>
                      </a:rPr>
                      <m:t>=</m:t>
                    </m:r>
                    <m:r>
                      <a:rPr lang="en-CA" b="0" i="1" smtClean="0">
                        <a:latin typeface="Cambria Math" panose="02040503050406030204" pitchFamily="18" charset="0"/>
                      </a:rPr>
                      <m:t>𝑆</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𝑆</m:t>
                        </m:r>
                      </m:e>
                      <m:sup>
                        <m:r>
                          <a:rPr lang="en-CA" b="0" i="1" smtClean="0">
                            <a:latin typeface="Cambria Math" panose="02040503050406030204" pitchFamily="18" charset="0"/>
                          </a:rPr>
                          <m:t>𝑇</m:t>
                        </m:r>
                      </m:sup>
                    </m:sSup>
                  </m:oMath>
                </a14:m>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29" t="-1286"/>
                </a:stretch>
              </a:blipFill>
            </p:spPr>
            <p:txBody>
              <a:bodyPr/>
              <a:lstStyle/>
              <a:p>
                <a:r>
                  <a:rPr lang="en-CA">
                    <a:noFill/>
                  </a:rPr>
                  <a:t> </a:t>
                </a:r>
              </a:p>
            </p:txBody>
          </p:sp>
        </mc:Fallback>
      </mc:AlternateContent>
    </p:spTree>
    <p:extLst>
      <p:ext uri="{BB962C8B-B14F-4D97-AF65-F5344CB8AC3E}">
        <p14:creationId xmlns:p14="http://schemas.microsoft.com/office/powerpoint/2010/main" val="252535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bwMode="auto">
          <a:xfrm>
            <a:off x="6204878" y="3384884"/>
            <a:ext cx="5987122" cy="2941386"/>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a:t>Smoothing</a:t>
            </a:r>
          </a:p>
        </p:txBody>
      </p:sp>
      <p:sp>
        <p:nvSpPr>
          <p:cNvPr id="3" name="Content Placeholder 2"/>
          <p:cNvSpPr>
            <a:spLocks noGrp="1"/>
          </p:cNvSpPr>
          <p:nvPr>
            <p:ph idx="1"/>
          </p:nvPr>
        </p:nvSpPr>
        <p:spPr/>
        <p:txBody>
          <a:bodyPr/>
          <a:lstStyle/>
          <a:p>
            <a:r>
              <a:rPr lang="en-CA" dirty="0"/>
              <a:t>In this context smoothing will be the “full SLAM problem”; estimate the robot’s trajectory and surroundings given all available measurements.</a:t>
            </a:r>
          </a:p>
          <a:p>
            <a:r>
              <a:rPr lang="en-CA" dirty="0"/>
              <a:t>For factor graphs, that means optimize over all the unknown states</a:t>
            </a:r>
          </a:p>
          <a:p>
            <a:r>
              <a:rPr lang="en-CA" dirty="0"/>
              <a:t>Recall, factors encode the joint probability over all unknowns</a:t>
            </a:r>
          </a:p>
          <a:p>
            <a:pPr lvl="1"/>
            <a:endParaRPr lang="en-CA" dirty="0"/>
          </a:p>
        </p:txBody>
      </p:sp>
    </p:spTree>
    <p:extLst>
      <p:ext uri="{BB962C8B-B14F-4D97-AF65-F5344CB8AC3E}">
        <p14:creationId xmlns:p14="http://schemas.microsoft.com/office/powerpoint/2010/main" val="289716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Factor Graph Optimization</a:t>
            </a:r>
          </a:p>
        </p:txBody>
      </p:sp>
      <p:sp>
        <p:nvSpPr>
          <p:cNvPr id="3" name="Content Placeholder 2"/>
          <p:cNvSpPr>
            <a:spLocks noGrp="1"/>
          </p:cNvSpPr>
          <p:nvPr>
            <p:ph idx="1"/>
          </p:nvPr>
        </p:nvSpPr>
        <p:spPr>
          <a:xfrm>
            <a:off x="726017" y="1371599"/>
            <a:ext cx="10668000" cy="4596063"/>
          </a:xfrm>
        </p:spPr>
        <p:txBody>
          <a:bodyPr/>
          <a:lstStyle/>
          <a:p>
            <a:r>
              <a:rPr lang="en-CA" dirty="0"/>
              <a:t>Recall, to solve a factor graph it is converted to LLS. From here on out it is all about crunching matrices</a:t>
            </a:r>
          </a:p>
          <a:p>
            <a:endParaRPr lang="en-CA" dirty="0"/>
          </a:p>
          <a:p>
            <a:endParaRPr lang="en-CA" dirty="0"/>
          </a:p>
          <a:p>
            <a:endParaRPr lang="en-CA" dirty="0"/>
          </a:p>
          <a:p>
            <a:endParaRPr lang="en-CA" dirty="0"/>
          </a:p>
          <a:p>
            <a:r>
              <a:rPr lang="en-CA" dirty="0"/>
              <a:t>A is the stack of all factor Jacobians (Measurement Jacobian)</a:t>
            </a:r>
          </a:p>
          <a:p>
            <a:r>
              <a:rPr lang="en-CA" dirty="0"/>
              <a:t>B is the stack of all measurement/process model error</a:t>
            </a:r>
          </a:p>
          <a:p>
            <a:endParaRPr lang="en-CA" dirty="0"/>
          </a:p>
          <a:p>
            <a:pPr marL="0" indent="0">
              <a:buNone/>
            </a:pPr>
            <a:endParaRPr lang="en-CA" dirty="0"/>
          </a:p>
          <a:p>
            <a:pPr marL="0" indent="0">
              <a:buNone/>
            </a:pPr>
            <a:endParaRPr lang="en-CA" dirty="0"/>
          </a:p>
        </p:txBody>
      </p:sp>
      <p:pic>
        <p:nvPicPr>
          <p:cNvPr id="4" name="Picture 3"/>
          <p:cNvPicPr>
            <a:picLocks noChangeAspect="1"/>
          </p:cNvPicPr>
          <p:nvPr/>
        </p:nvPicPr>
        <p:blipFill>
          <a:blip r:embed="rId3"/>
          <a:stretch>
            <a:fillRect/>
          </a:stretch>
        </p:blipFill>
        <p:spPr>
          <a:xfrm>
            <a:off x="3124421" y="2934831"/>
            <a:ext cx="5368966" cy="1212923"/>
          </a:xfrm>
          <a:prstGeom prst="rect">
            <a:avLst/>
          </a:prstGeom>
        </p:spPr>
      </p:pic>
    </p:spTree>
    <p:extLst>
      <p:ext uri="{BB962C8B-B14F-4D97-AF65-F5344CB8AC3E}">
        <p14:creationId xmlns:p14="http://schemas.microsoft.com/office/powerpoint/2010/main" val="3459859728"/>
      </p:ext>
    </p:extLst>
  </p:cSld>
  <p:clrMapOvr>
    <a:masterClrMapping/>
  </p:clrMapOvr>
</p:sld>
</file>

<file path=ppt/theme/theme1.xml><?xml version="1.0" encoding="utf-8"?>
<a:theme xmlns:a="http://schemas.openxmlformats.org/drawingml/2006/main" name="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031C7C56-4A65-48DB-A8E2-F827DFE7187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556DEBE4-4F0C-46FD-8244-F91A45A872C6}"/>
    </a:ext>
  </a:extLst>
</a:theme>
</file>

<file path=ppt/theme/theme3.xml><?xml version="1.0" encoding="utf-8"?>
<a:theme xmlns:a="http://schemas.openxmlformats.org/drawingml/2006/main" name="1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FA655820-5514-40C6-BF09-39C683E99B8E}"/>
    </a:ext>
  </a:extLst>
</a:theme>
</file>

<file path=ppt/theme/theme4.xml><?xml version="1.0" encoding="utf-8"?>
<a:theme xmlns:a="http://schemas.openxmlformats.org/drawingml/2006/main" name="2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176BDF12-A8EF-4DF9-AF30-01D66F8D32A0}"/>
    </a:ext>
  </a:extLst>
</a:theme>
</file>

<file path=ppt/theme/theme5.xml><?xml version="1.0" encoding="utf-8"?>
<a:theme xmlns:a="http://schemas.openxmlformats.org/drawingml/2006/main" name="2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9C14456E-B59A-4946-AAF0-6E2254D2685A}"/>
    </a:ext>
  </a:extLst>
</a:theme>
</file>

<file path=ppt/theme/theme6.xml><?xml version="1.0" encoding="utf-8"?>
<a:theme xmlns:a="http://schemas.openxmlformats.org/drawingml/2006/main" name="3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C1701D78-6142-4CED-BD00-1730DA42D0D8}"/>
    </a:ext>
  </a:extLst>
</a:theme>
</file>

<file path=ppt/theme/theme7.xml><?xml version="1.0" encoding="utf-8"?>
<a:theme xmlns:a="http://schemas.openxmlformats.org/drawingml/2006/main" name="3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00BFC967-9DFB-44F8-A41E-4F203C6A7B19}"/>
    </a:ext>
  </a:extLst>
</a:theme>
</file>

<file path=ppt/theme/theme8.xml><?xml version="1.0" encoding="utf-8"?>
<a:theme xmlns:a="http://schemas.openxmlformats.org/drawingml/2006/main" name="4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E2BC0191-F861-4E69-A22C-A33307BE732C}"/>
    </a:ext>
  </a:extLst>
</a:theme>
</file>

<file path=ppt/theme/theme9.xml><?xml version="1.0" encoding="utf-8"?>
<a:theme xmlns:a="http://schemas.openxmlformats.org/drawingml/2006/main" name="4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F16E6868-9805-44A7-849A-EE2B52C2E5AB}"/>
    </a:ext>
  </a:extLst>
</a:theme>
</file>

<file path=docProps/app.xml><?xml version="1.0" encoding="utf-8"?>
<Properties xmlns="http://schemas.openxmlformats.org/officeDocument/2006/extended-properties" xmlns:vt="http://schemas.openxmlformats.org/officeDocument/2006/docPropsVTypes">
  <Template/>
  <TotalTime>10943</TotalTime>
  <Words>3140</Words>
  <Application>Microsoft Office PowerPoint</Application>
  <PresentationFormat>Widescreen</PresentationFormat>
  <Paragraphs>327</Paragraphs>
  <Slides>37</Slides>
  <Notes>35</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37</vt:i4>
      </vt:variant>
    </vt:vector>
  </HeadingPairs>
  <TitlesOfParts>
    <vt:vector size="51" baseType="lpstr">
      <vt:lpstr>ＭＳ Ｐゴシック</vt:lpstr>
      <vt:lpstr>Arial</vt:lpstr>
      <vt:lpstr>Calibri</vt:lpstr>
      <vt:lpstr>Cambria Math</vt:lpstr>
      <vt:lpstr>Verdana</vt:lpstr>
      <vt:lpstr>UBC_template</vt:lpstr>
      <vt:lpstr>1_CCWCE</vt:lpstr>
      <vt:lpstr>1_UBC_template</vt:lpstr>
      <vt:lpstr>2_CCWCE</vt:lpstr>
      <vt:lpstr>2_UBC_template</vt:lpstr>
      <vt:lpstr>3_CCWCE</vt:lpstr>
      <vt:lpstr>3_UBC_template</vt:lpstr>
      <vt:lpstr>4_CCWCE</vt:lpstr>
      <vt:lpstr>4_UBC_template</vt:lpstr>
      <vt:lpstr>Batch Estimation, Solving Sparse Linear Systems in Information and Square-Root Form</vt:lpstr>
      <vt:lpstr>Outline</vt:lpstr>
      <vt:lpstr>Information Form</vt:lpstr>
      <vt:lpstr>Extended Information Filter</vt:lpstr>
      <vt:lpstr>Information Filter Motion Update</vt:lpstr>
      <vt:lpstr>Information Filter Measurement Updates</vt:lpstr>
      <vt:lpstr>Square Root Filter</vt:lpstr>
      <vt:lpstr>Smoothing</vt:lpstr>
      <vt:lpstr>Factor Graph Optimization</vt:lpstr>
      <vt:lpstr>Information Form - SAM</vt:lpstr>
      <vt:lpstr>Ex: Cholesky Factorization </vt:lpstr>
      <vt:lpstr>Matrix Structure</vt:lpstr>
      <vt:lpstr>Markov Random Field</vt:lpstr>
      <vt:lpstr>Factor Graph to Markov Random Field</vt:lpstr>
      <vt:lpstr>Factor Graph To a Bayes Net</vt:lpstr>
      <vt:lpstr>MRF to Bayes Net</vt:lpstr>
      <vt:lpstr>Variable Ordering</vt:lpstr>
      <vt:lpstr>Online SAM</vt:lpstr>
      <vt:lpstr>Incremental Approach - ISAM</vt:lpstr>
      <vt:lpstr>Givens Rotations</vt:lpstr>
      <vt:lpstr>Jacobian Update</vt:lpstr>
      <vt:lpstr>Uncertainty and Data Association</vt:lpstr>
      <vt:lpstr>Marginal Covariance</vt:lpstr>
      <vt:lpstr>Marginal Recovery</vt:lpstr>
      <vt:lpstr>Diagonal Entries</vt:lpstr>
      <vt:lpstr>Exact Vs Approximate</vt:lpstr>
      <vt:lpstr>Cliques</vt:lpstr>
      <vt:lpstr>Clique Tree</vt:lpstr>
      <vt:lpstr>Bayes Net Again</vt:lpstr>
      <vt:lpstr>Bayes Tree</vt:lpstr>
      <vt:lpstr>Incremental Approach - ISAM2</vt:lpstr>
      <vt:lpstr>Variable Ordering</vt:lpstr>
      <vt:lpstr>Non-Linear Factors and Partial Updates</vt:lpstr>
      <vt:lpstr>Complexity</vt:lpstr>
      <vt:lpstr>Questions?</vt:lpstr>
      <vt:lpstr>But What About Hard Deadlines?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Planning and Control</dc:title>
  <dc:creator>Windows User</dc:creator>
  <cp:lastModifiedBy>John Smith</cp:lastModifiedBy>
  <cp:revision>337</cp:revision>
  <dcterms:created xsi:type="dcterms:W3CDTF">2016-11-19T18:28:42Z</dcterms:created>
  <dcterms:modified xsi:type="dcterms:W3CDTF">2017-06-12T18:40:56Z</dcterms:modified>
</cp:coreProperties>
</file>