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73" r:id="rId3"/>
    <p:sldMasterId id="2147483684" r:id="rId4"/>
    <p:sldMasterId id="2147483686" r:id="rId5"/>
    <p:sldMasterId id="2147483697" r:id="rId6"/>
    <p:sldMasterId id="2147483699" r:id="rId7"/>
    <p:sldMasterId id="2147483710" r:id="rId8"/>
    <p:sldMasterId id="2147483723" r:id="rId9"/>
  </p:sldMasterIdLst>
  <p:notesMasterIdLst>
    <p:notesMasterId r:id="rId52"/>
  </p:notesMasterIdLst>
  <p:sldIdLst>
    <p:sldId id="256" r:id="rId10"/>
    <p:sldId id="257" r:id="rId11"/>
    <p:sldId id="259" r:id="rId12"/>
    <p:sldId id="278" r:id="rId13"/>
    <p:sldId id="267" r:id="rId14"/>
    <p:sldId id="277" r:id="rId15"/>
    <p:sldId id="265" r:id="rId16"/>
    <p:sldId id="274" r:id="rId17"/>
    <p:sldId id="279" r:id="rId18"/>
    <p:sldId id="280" r:id="rId19"/>
    <p:sldId id="299" r:id="rId20"/>
    <p:sldId id="286" r:id="rId21"/>
    <p:sldId id="281" r:id="rId22"/>
    <p:sldId id="282" r:id="rId23"/>
    <p:sldId id="301" r:id="rId24"/>
    <p:sldId id="285" r:id="rId25"/>
    <p:sldId id="303" r:id="rId26"/>
    <p:sldId id="304" r:id="rId27"/>
    <p:sldId id="305" r:id="rId28"/>
    <p:sldId id="302" r:id="rId29"/>
    <p:sldId id="260" r:id="rId30"/>
    <p:sldId id="289" r:id="rId31"/>
    <p:sldId id="261" r:id="rId32"/>
    <p:sldId id="283" r:id="rId33"/>
    <p:sldId id="266" r:id="rId34"/>
    <p:sldId id="284" r:id="rId35"/>
    <p:sldId id="287" r:id="rId36"/>
    <p:sldId id="268" r:id="rId37"/>
    <p:sldId id="269" r:id="rId38"/>
    <p:sldId id="270" r:id="rId39"/>
    <p:sldId id="272" r:id="rId40"/>
    <p:sldId id="288" r:id="rId41"/>
    <p:sldId id="290" r:id="rId42"/>
    <p:sldId id="291" r:id="rId43"/>
    <p:sldId id="263" r:id="rId44"/>
    <p:sldId id="292" r:id="rId45"/>
    <p:sldId id="297" r:id="rId46"/>
    <p:sldId id="294" r:id="rId47"/>
    <p:sldId id="295" r:id="rId48"/>
    <p:sldId id="298" r:id="rId49"/>
    <p:sldId id="258" r:id="rId50"/>
    <p:sldId id="26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8E36A-3290-472C-84EC-ACC6A11CCF93}" type="datetimeFigureOut">
              <a:rPr lang="en-CA" smtClean="0"/>
              <a:t>2017-06-06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7A7AA-D71C-43C1-BF66-72F4B687C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99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A7AA-D71C-43C1-BF66-72F4B687CDB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923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Discuss probability of measurement is Gaussian, taking ERROR</a:t>
            </a:r>
            <a:r>
              <a:rPr lang="en-CA" baseline="0" dirty="0" smtClean="0"/>
              <a:t> means just shifting the Gaussian. Information/covariance stays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A7AA-D71C-43C1-BF66-72F4B687CDB2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21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Posterior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dist</a:t>
            </a:r>
            <a:r>
              <a:rPr lang="en-CA" baseline="0" dirty="0" smtClean="0"/>
              <a:t> is the probability of a random quantity, conditional on evidence. After taking relevant info into account.</a:t>
            </a:r>
          </a:p>
          <a:p>
            <a:r>
              <a:rPr lang="en-CA" baseline="0" dirty="0" smtClean="0"/>
              <a:t>Posterior is proportional to the likelihood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A7AA-D71C-43C1-BF66-72F4B687CDB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6901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MLE is a special case of MAP, assuming a uniform prior (or ignores prior)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A7AA-D71C-43C1-BF66-72F4B687CDB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28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Unary ex. GPS</a:t>
            </a:r>
          </a:p>
          <a:p>
            <a:r>
              <a:rPr lang="en-CA" dirty="0" smtClean="0"/>
              <a:t>Binary</a:t>
            </a:r>
            <a:r>
              <a:rPr lang="en-CA" baseline="0" dirty="0" smtClean="0"/>
              <a:t> ex. Lidar measurements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A7AA-D71C-43C1-BF66-72F4B687CDB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38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SLAM is extremely</a:t>
            </a:r>
            <a:r>
              <a:rPr lang="en-CA" baseline="0" dirty="0" smtClean="0"/>
              <a:t> dependent on correct loop closures. An incorrect correspondence can cause divergence</a:t>
            </a:r>
          </a:p>
          <a:p>
            <a:r>
              <a:rPr lang="en-CA" baseline="0" dirty="0" smtClean="0"/>
              <a:t>Factor graph does not take care of ANY of this; that’s all front end. This is effectively just the back-end optimization</a:t>
            </a:r>
          </a:p>
          <a:p>
            <a:r>
              <a:rPr lang="en-CA" baseline="0" dirty="0" smtClean="0"/>
              <a:t>However, the addition of a constraint between poses 5 and 2 will close the loop.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A7AA-D71C-43C1-BF66-72F4B687CDB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808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Discussion regarding inclusion of multiple priors vs just 1.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A7AA-D71C-43C1-BF66-72F4B687CDB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2684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517 factors</a:t>
            </a:r>
          </a:p>
          <a:p>
            <a:r>
              <a:rPr lang="en-CA" dirty="0" smtClean="0"/>
              <a:t>119 multivariate variables</a:t>
            </a:r>
          </a:p>
          <a:p>
            <a:r>
              <a:rPr lang="en-CA" dirty="0" smtClean="0"/>
              <a:t>Optimizes</a:t>
            </a:r>
            <a:r>
              <a:rPr lang="en-CA" baseline="0" dirty="0" smtClean="0"/>
              <a:t> in &lt; 10 </a:t>
            </a:r>
            <a:r>
              <a:rPr lang="en-CA" baseline="0" dirty="0" err="1" smtClean="0"/>
              <a:t>ms</a:t>
            </a:r>
            <a:endParaRPr lang="en-CA" baseline="0" dirty="0" smtClean="0"/>
          </a:p>
          <a:p>
            <a:r>
              <a:rPr lang="en-CA" baseline="0" dirty="0" smtClean="0"/>
              <a:t>From Victoria Park dataset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A7AA-D71C-43C1-BF66-72F4B687CDB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723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Fixed –lag:</a:t>
            </a:r>
            <a:r>
              <a:rPr lang="en-CA" baseline="0" dirty="0" smtClean="0"/>
              <a:t> only incorporates x previous poses</a:t>
            </a:r>
          </a:p>
          <a:p>
            <a:r>
              <a:rPr lang="en-CA" baseline="0" dirty="0" smtClean="0"/>
              <a:t>GTSAM specific applications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A7AA-D71C-43C1-BF66-72F4B687CDB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616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A7AA-D71C-43C1-BF66-72F4B687CDB2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68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5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57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862013"/>
            <a:ext cx="855556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689100"/>
            <a:ext cx="10668000" cy="356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3404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Carbon Dioxide Capture in Power Plants and Fuel Production Facilities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0D47-50BD-4E72-8DE0-5392BD947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9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2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8882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15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98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702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754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012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98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999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660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731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862013"/>
            <a:ext cx="855556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689100"/>
            <a:ext cx="10668000" cy="356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3404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Carbon Dioxide Capture in Power Plants and Fuel Production Facilities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0D47-50BD-4E72-8DE0-5392BD947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76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7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449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49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99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8739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0714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03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07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250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8671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988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862013"/>
            <a:ext cx="855556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689100"/>
            <a:ext cx="10668000" cy="356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3404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Carbon Dioxide Capture in Power Plants and Fuel Production Facilities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0D47-50BD-4E72-8DE0-5392BD947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80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157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306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8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194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6212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844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8150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7513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862013"/>
            <a:ext cx="855556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689100"/>
            <a:ext cx="10668000" cy="356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3404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Carbon Dioxide Capture in Power Plants and Fuel Production Facilities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0D47-50BD-4E72-8DE0-5392BD947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2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4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60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36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271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052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77044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963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684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03255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0447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889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22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212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282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6E43EE2B-0526-4C36-AA0F-37E08F756CA4}" type="datetimeFigureOut">
              <a:rPr lang="en-CA" smtClean="0"/>
              <a:t>2017-06-06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23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367507" y="48295"/>
            <a:ext cx="608853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6017" y="1371600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0464800" y="6381328"/>
            <a:ext cx="1117600" cy="365125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DC3D2F-8387-4AAF-910A-0E47EA4B5F72}" type="slidenum">
              <a:rPr lang="en-US" sz="1600" b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‹#›</a:t>
            </a:fld>
            <a:endParaRPr lang="en-US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1440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438" y="6335609"/>
            <a:ext cx="12192000" cy="45719"/>
          </a:xfrm>
          <a:prstGeom prst="rect">
            <a:avLst/>
          </a:prstGeom>
          <a:gradFill flip="none" rotWithShape="1">
            <a:gsLst>
              <a:gs pos="34000">
                <a:srgbClr val="7030A0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-224271"/>
            <a:ext cx="3593463" cy="1433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4199" y="6416386"/>
            <a:ext cx="39719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7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small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4800" y="6356351"/>
            <a:ext cx="1117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39639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5680AD-1BA4-411F-BDFB-AB3733FCD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5988"/>
            <a:ext cx="121920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58767" y="304801"/>
            <a:ext cx="304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Center for Clean Water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And Clean Energy at MIT &amp; KFUPM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53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600" b="1" kern="1200">
          <a:solidFill>
            <a:srgbClr val="2B4A76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2B4A76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367507" y="48295"/>
            <a:ext cx="608853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6017" y="1371600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40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438" y="6335609"/>
            <a:ext cx="12192000" cy="45719"/>
          </a:xfrm>
          <a:prstGeom prst="rect">
            <a:avLst/>
          </a:prstGeom>
          <a:gradFill flip="none" rotWithShape="1">
            <a:gsLst>
              <a:gs pos="34000">
                <a:srgbClr val="7030A0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-224271"/>
            <a:ext cx="3593463" cy="1433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4199" y="6416386"/>
            <a:ext cx="39719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9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small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4800" y="6356351"/>
            <a:ext cx="1117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39639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5680AD-1BA4-411F-BDFB-AB3733FCD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5988"/>
            <a:ext cx="121920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58767" y="304801"/>
            <a:ext cx="304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Center for Clean Water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And Clean Energy at MIT &amp; KFUPM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02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600" b="1" kern="1200">
          <a:solidFill>
            <a:srgbClr val="2B4A76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2B4A76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367507" y="48295"/>
            <a:ext cx="608853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6017" y="1371600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40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6335609"/>
            <a:ext cx="12192000" cy="45719"/>
          </a:xfrm>
          <a:prstGeom prst="rect">
            <a:avLst/>
          </a:prstGeom>
          <a:gradFill flip="none" rotWithShape="1">
            <a:gsLst>
              <a:gs pos="34000">
                <a:srgbClr val="7030A0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-224271"/>
            <a:ext cx="3593463" cy="1433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4199" y="6416386"/>
            <a:ext cx="39719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4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small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4800" y="6356351"/>
            <a:ext cx="1117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39639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5680AD-1BA4-411F-BDFB-AB3733FCD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5988"/>
            <a:ext cx="121920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58767" y="304801"/>
            <a:ext cx="304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Center for Clean Water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And Clean Energy at MIT &amp; KFUPM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9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600" b="1" kern="1200">
          <a:solidFill>
            <a:srgbClr val="2B4A76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2B4A76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367507" y="48295"/>
            <a:ext cx="608853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6017" y="1371600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40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6335609"/>
            <a:ext cx="12192000" cy="45719"/>
          </a:xfrm>
          <a:prstGeom prst="rect">
            <a:avLst/>
          </a:prstGeom>
          <a:gradFill flip="none" rotWithShape="1">
            <a:gsLst>
              <a:gs pos="13000">
                <a:srgbClr val="7030A0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-224271"/>
            <a:ext cx="3593463" cy="1433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4199" y="6416386"/>
            <a:ext cx="39719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4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small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4800" y="6356351"/>
            <a:ext cx="1117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39639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5680AD-1BA4-411F-BDFB-AB3733FCD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5988"/>
            <a:ext cx="121920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58767" y="304801"/>
            <a:ext cx="304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Center for Clean Water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9639D">
                    <a:lumMod val="75000"/>
                  </a:srgbClr>
                </a:solidFill>
                <a:latin typeface="Calibri"/>
                <a:ea typeface="ＭＳ Ｐゴシック" pitchFamily="-107" charset="-128"/>
                <a:cs typeface="+mn-cs"/>
              </a:rPr>
              <a:t>And Clean Energy at MIT &amp; KFUPM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39639D">
                  <a:lumMod val="75000"/>
                </a:srgbClr>
              </a:solidFill>
              <a:latin typeface="Calibri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20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600" b="1" kern="1200">
          <a:solidFill>
            <a:srgbClr val="2B4A76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2B4A76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367507" y="48295"/>
            <a:ext cx="608853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6017" y="1371600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40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6335609"/>
            <a:ext cx="12192000" cy="45719"/>
          </a:xfrm>
          <a:prstGeom prst="rect">
            <a:avLst/>
          </a:prstGeom>
          <a:gradFill flip="none" rotWithShape="1">
            <a:gsLst>
              <a:gs pos="13000">
                <a:srgbClr val="7030A0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-224271"/>
            <a:ext cx="3593463" cy="1433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4199" y="6381328"/>
            <a:ext cx="39719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0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small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2B4A76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714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B4A76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20.png"/><Relationship Id="rId5" Type="http://schemas.openxmlformats.org/officeDocument/2006/relationships/tags" Target="../tags/tag5.xml"/><Relationship Id="rId10" Type="http://schemas.openxmlformats.org/officeDocument/2006/relationships/image" Target="../media/image19.png"/><Relationship Id="rId4" Type="http://schemas.openxmlformats.org/officeDocument/2006/relationships/tags" Target="../tags/tag4.xml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1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is.informatik.uni-freiburg.de/teaching/ws11/robotics2/pdfs/rob2-06-least-squares.pdf" TargetMode="External"/><Relationship Id="rId2" Type="http://schemas.openxmlformats.org/officeDocument/2006/relationships/hyperlink" Target="http://ais.informatik.uni-freiburg.de/teaching/ws12/mapping/pdf/slam15-ls-slam.pdf" TargetMode="Externa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4345" y="1929384"/>
            <a:ext cx="9051690" cy="1527048"/>
          </a:xfrm>
        </p:spPr>
        <p:txBody>
          <a:bodyPr/>
          <a:lstStyle/>
          <a:p>
            <a:pPr algn="ctr"/>
            <a:r>
              <a:rPr lang="en-CA" sz="3600" dirty="0" smtClean="0"/>
              <a:t>Factor Graphs and Nonlinear Least-Squares Problems on Manifolds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0167" y="3925895"/>
            <a:ext cx="4720047" cy="1331905"/>
          </a:xfrm>
        </p:spPr>
        <p:txBody>
          <a:bodyPr/>
          <a:lstStyle/>
          <a:p>
            <a:r>
              <a:rPr lang="en-CA" b="1" i="1" dirty="0" smtClean="0">
                <a:solidFill>
                  <a:schemeClr val="tx1"/>
                </a:solidFill>
                <a:latin typeface="+mj-lt"/>
              </a:rPr>
              <a:t>June </a:t>
            </a:r>
            <a:r>
              <a:rPr lang="en-CA" b="1" i="1" dirty="0" smtClean="0">
                <a:solidFill>
                  <a:schemeClr val="tx1"/>
                </a:solidFill>
                <a:latin typeface="+mj-lt"/>
              </a:rPr>
              <a:t>6 </a:t>
            </a:r>
            <a:r>
              <a:rPr lang="en-CA" b="1" i="1" dirty="0" smtClean="0">
                <a:solidFill>
                  <a:schemeClr val="tx1"/>
                </a:solidFill>
                <a:latin typeface="+mj-lt"/>
              </a:rPr>
              <a:t>2017</a:t>
            </a:r>
          </a:p>
          <a:p>
            <a:r>
              <a:rPr lang="en-CA" b="1" i="1" dirty="0" smtClean="0"/>
              <a:t>Pran</a:t>
            </a:r>
            <a:r>
              <a:rPr lang="en-CA" b="1" i="1" dirty="0" smtClean="0">
                <a:solidFill>
                  <a:schemeClr val="tx1"/>
                </a:solidFill>
                <a:latin typeface="+mj-lt"/>
              </a:rPr>
              <a:t>av Ganti</a:t>
            </a:r>
            <a:endParaRPr lang="en-CA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824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1"/>
    </mc:Choice>
    <mc:Fallback>
      <p:transition spd="slow" advTm="61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Factor </a:t>
            </a:r>
            <a:r>
              <a:rPr lang="en-CA" dirty="0" smtClean="0"/>
              <a:t>Graphs </a:t>
            </a:r>
            <a:r>
              <a:rPr lang="en-CA" dirty="0"/>
              <a:t>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Example – Loop Closure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6595" y="1371600"/>
            <a:ext cx="868578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 graphs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Board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Let’s draw a factor graph with:</a:t>
            </a:r>
          </a:p>
          <a:p>
            <a:pPr lvl="1"/>
            <a:r>
              <a:rPr lang="en-CA" sz="2800" dirty="0" smtClean="0"/>
              <a:t>3 </a:t>
            </a:r>
            <a:r>
              <a:rPr lang="en-CA" sz="2800" dirty="0" err="1" smtClean="0"/>
              <a:t>timesteps</a:t>
            </a:r>
            <a:endParaRPr lang="en-CA" sz="2800" dirty="0" smtClean="0"/>
          </a:p>
          <a:p>
            <a:pPr lvl="1"/>
            <a:r>
              <a:rPr lang="en-CA" sz="2800" dirty="0" smtClean="0"/>
              <a:t>2 landmarks</a:t>
            </a:r>
          </a:p>
          <a:p>
            <a:pPr lvl="1"/>
            <a:r>
              <a:rPr lang="en-CA" sz="2800" dirty="0" err="1" smtClean="0"/>
              <a:t>Odometry</a:t>
            </a:r>
            <a:endParaRPr lang="en-CA" sz="2800" dirty="0" smtClean="0"/>
          </a:p>
          <a:p>
            <a:pPr lvl="1"/>
            <a:r>
              <a:rPr lang="en-CA" sz="2800" dirty="0" smtClean="0"/>
              <a:t>LIDAR measurements to landmarks</a:t>
            </a:r>
            <a:endParaRPr lang="en-CA" sz="2800" dirty="0"/>
          </a:p>
          <a:p>
            <a:pPr lvl="1"/>
            <a:endParaRPr lang="en-CA" sz="2800" dirty="0" smtClean="0"/>
          </a:p>
          <a:p>
            <a:pPr lvl="1"/>
            <a:endParaRPr lang="en-CA" sz="2800" dirty="0" smtClean="0"/>
          </a:p>
          <a:p>
            <a:pPr lvl="1"/>
            <a:endParaRPr lang="en-CA" sz="2800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54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 Graphs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Answer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213" y="1471612"/>
            <a:ext cx="82105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11773" y="4740482"/>
            <a:ext cx="4341914" cy="1361198"/>
            <a:chOff x="3093542" y="4740482"/>
            <a:chExt cx="4341914" cy="13611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88727"/>
            <a:stretch/>
          </p:blipFill>
          <p:spPr>
            <a:xfrm>
              <a:off x="3093542" y="4740483"/>
              <a:ext cx="1227600" cy="136119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71401"/>
            <a:stretch/>
          </p:blipFill>
          <p:spPr>
            <a:xfrm>
              <a:off x="4321142" y="4740482"/>
              <a:ext cx="3114314" cy="13611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 Graphs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Graphs vs. Value</a:t>
            </a:r>
            <a:endParaRPr lang="en-C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/>
              <a:t>value</a:t>
            </a:r>
            <a:r>
              <a:rPr lang="en-CA" dirty="0" smtClean="0"/>
              <a:t> of the factor graph is the product of all factors.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Maximizing the value is equivalent to the MAP estimation.</a:t>
            </a:r>
          </a:p>
          <a:p>
            <a:pPr lvl="1"/>
            <a:r>
              <a:rPr lang="en-CA" sz="2800" dirty="0" smtClean="0"/>
              <a:t>The </a:t>
            </a:r>
            <a:r>
              <a:rPr lang="en-CA" sz="2800" b="1" dirty="0" smtClean="0"/>
              <a:t>prior</a:t>
            </a:r>
            <a:r>
              <a:rPr lang="en-CA" sz="2800" dirty="0" smtClean="0"/>
              <a:t> is already included as a factor.</a:t>
            </a:r>
          </a:p>
          <a:p>
            <a:pPr lvl="1"/>
            <a:r>
              <a:rPr lang="en-CA" sz="2800" dirty="0" smtClean="0"/>
              <a:t>Recall: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342" y="2017048"/>
            <a:ext cx="470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Factor Graphs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graph describes the posterior density over the full trajectory of the robot</a:t>
            </a:r>
          </a:p>
          <a:p>
            <a:endParaRPr lang="en-CA" dirty="0"/>
          </a:p>
          <a:p>
            <a:r>
              <a:rPr lang="en-CA" dirty="0" smtClean="0"/>
              <a:t>The graph </a:t>
            </a:r>
            <a:r>
              <a:rPr lang="en-CA" b="1" dirty="0" smtClean="0"/>
              <a:t>does not </a:t>
            </a:r>
            <a:r>
              <a:rPr lang="en-CA" dirty="0" smtClean="0"/>
              <a:t>contain a solution</a:t>
            </a:r>
          </a:p>
          <a:p>
            <a:pPr lvl="1"/>
            <a:r>
              <a:rPr lang="en-CA" sz="2800" dirty="0" smtClean="0"/>
              <a:t>The graph is a </a:t>
            </a:r>
            <a:r>
              <a:rPr lang="en-CA" sz="2800" b="1" dirty="0" smtClean="0"/>
              <a:t>function</a:t>
            </a:r>
            <a:r>
              <a:rPr lang="en-CA" sz="2800" dirty="0" smtClean="0"/>
              <a:t>, applied to the parameters</a:t>
            </a:r>
          </a:p>
          <a:p>
            <a:pPr lvl="1"/>
            <a:endParaRPr lang="en-CA" sz="2800" dirty="0"/>
          </a:p>
          <a:p>
            <a:r>
              <a:rPr lang="en-CA" dirty="0" smtClean="0"/>
              <a:t>An initial guess + nonlinear least squares can be used to find the MAP estimate for the trajectory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65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7" t="5477" r="3874" b="2721"/>
          <a:stretch/>
        </p:blipFill>
        <p:spPr>
          <a:xfrm>
            <a:off x="5572124" y="1885950"/>
            <a:ext cx="6457009" cy="4048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 Graphs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SLAM Application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371600"/>
            <a:ext cx="5408083" cy="4343400"/>
          </a:xfrm>
        </p:spPr>
        <p:txBody>
          <a:bodyPr/>
          <a:lstStyle/>
          <a:p>
            <a:r>
              <a:rPr lang="en-CA" dirty="0" smtClean="0"/>
              <a:t>The graph consists of:</a:t>
            </a:r>
          </a:p>
          <a:p>
            <a:pPr lvl="1"/>
            <a:r>
              <a:rPr lang="en-CA" sz="2800" dirty="0" smtClean="0"/>
              <a:t>100 poses</a:t>
            </a:r>
          </a:p>
          <a:p>
            <a:pPr lvl="1"/>
            <a:r>
              <a:rPr lang="en-CA" sz="2800" dirty="0" smtClean="0"/>
              <a:t>30 landmarks</a:t>
            </a:r>
            <a:endParaRPr lang="en-CA" sz="2800" dirty="0"/>
          </a:p>
          <a:p>
            <a:endParaRPr lang="en-CA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26017" y="3730171"/>
            <a:ext cx="4658784" cy="160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Using GTSAM with an initial guess solves for the full pose estimate of the robot and landmarks</a:t>
            </a:r>
          </a:p>
          <a:p>
            <a:pPr lvl="1"/>
            <a:r>
              <a:rPr lang="en-CA" sz="2800" dirty="0" smtClean="0"/>
              <a:t>Also includes </a:t>
            </a:r>
            <a:r>
              <a:rPr lang="en-CA" sz="2800" dirty="0" err="1" smtClean="0"/>
              <a:t>covariances</a:t>
            </a:r>
            <a:endParaRPr lang="en-CA" sz="2800" dirty="0" smtClean="0"/>
          </a:p>
          <a:p>
            <a:pPr lvl="1"/>
            <a:endParaRPr lang="en-CA" sz="2800" dirty="0" smtClean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593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 Graphs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Example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7096" y="1247775"/>
            <a:ext cx="1010823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07" y="48295"/>
            <a:ext cx="7938293" cy="860425"/>
          </a:xfrm>
        </p:spPr>
        <p:txBody>
          <a:bodyPr/>
          <a:lstStyle/>
          <a:p>
            <a:r>
              <a:rPr lang="en-CA" dirty="0" smtClean="0"/>
              <a:t>Factor Graphs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Batch Estimation vs. Sliding Window</a:t>
            </a: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1841168" y="2893868"/>
            <a:ext cx="8437697" cy="2078182"/>
            <a:chOff x="280555" y="2722418"/>
            <a:chExt cx="8437697" cy="2078182"/>
          </a:xfrm>
        </p:grpSpPr>
        <p:sp>
          <p:nvSpPr>
            <p:cNvPr id="6" name="Oval 5"/>
            <p:cNvSpPr/>
            <p:nvPr/>
          </p:nvSpPr>
          <p:spPr>
            <a:xfrm>
              <a:off x="540327" y="2899064"/>
              <a:ext cx="831273" cy="831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960417" y="2899063"/>
              <a:ext cx="831273" cy="831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387433" y="2899059"/>
              <a:ext cx="831273" cy="831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821372" y="2883472"/>
              <a:ext cx="831273" cy="831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255311" y="2857500"/>
              <a:ext cx="831273" cy="831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7689247" y="2852303"/>
              <a:ext cx="831273" cy="831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371600" y="3215986"/>
              <a:ext cx="588817" cy="218209"/>
              <a:chOff x="1371600" y="3215986"/>
              <a:chExt cx="588817" cy="218209"/>
            </a:xfrm>
          </p:grpSpPr>
          <p:cxnSp>
            <p:nvCxnSpPr>
              <p:cNvPr id="35" name="Straight Connector 34"/>
              <p:cNvCxnSpPr>
                <a:stCxn id="6" idx="6"/>
                <a:endCxn id="7" idx="2"/>
              </p:cNvCxnSpPr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791690" y="3215986"/>
              <a:ext cx="588817" cy="218209"/>
              <a:chOff x="1371600" y="3215986"/>
              <a:chExt cx="588817" cy="218209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225634" y="3215986"/>
              <a:ext cx="588817" cy="218209"/>
              <a:chOff x="1371600" y="3215986"/>
              <a:chExt cx="588817" cy="218209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659571" y="3179616"/>
              <a:ext cx="588817" cy="218209"/>
              <a:chOff x="1371600" y="3215986"/>
              <a:chExt cx="588817" cy="218209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093507" y="3138056"/>
              <a:ext cx="588817" cy="218209"/>
              <a:chOff x="1371600" y="3215986"/>
              <a:chExt cx="588817" cy="218209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5400000">
              <a:off x="658092" y="3915636"/>
              <a:ext cx="588817" cy="218209"/>
              <a:chOff x="1371600" y="3215986"/>
              <a:chExt cx="588817" cy="21820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5400000">
              <a:off x="3508660" y="3915636"/>
              <a:ext cx="588817" cy="218209"/>
              <a:chOff x="1371600" y="3215986"/>
              <a:chExt cx="588817" cy="218209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rot="5400000">
              <a:off x="6409442" y="3868880"/>
              <a:ext cx="588817" cy="218209"/>
              <a:chOff x="1371600" y="3215986"/>
              <a:chExt cx="588817" cy="218209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80555" y="2722418"/>
              <a:ext cx="8437697" cy="20781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726017" y="1371600"/>
            <a:ext cx="10668000" cy="4267200"/>
          </a:xfrm>
        </p:spPr>
        <p:txBody>
          <a:bodyPr/>
          <a:lstStyle/>
          <a:p>
            <a:r>
              <a:rPr lang="en-CA" sz="3200" dirty="0" smtClean="0"/>
              <a:t> Batch Estimation</a:t>
            </a:r>
          </a:p>
          <a:p>
            <a:pPr lvl="1"/>
            <a:r>
              <a:rPr lang="en-CA" sz="2800" dirty="0" smtClean="0"/>
              <a:t>Optimize over all poses in the trajectory</a:t>
            </a:r>
          </a:p>
        </p:txBody>
      </p:sp>
    </p:spTree>
    <p:extLst>
      <p:ext uri="{BB962C8B-B14F-4D97-AF65-F5344CB8AC3E}">
        <p14:creationId xmlns:p14="http://schemas.microsoft.com/office/powerpoint/2010/main" val="2005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Sliding window</a:t>
            </a:r>
          </a:p>
          <a:p>
            <a:pPr lvl="1"/>
            <a:r>
              <a:rPr lang="en-CA" sz="2800" dirty="0" smtClean="0"/>
              <a:t>Optimize only over poses in the window</a:t>
            </a:r>
            <a:endParaRPr lang="en-CA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7507" y="48295"/>
            <a:ext cx="8224043" cy="860425"/>
          </a:xfrm>
        </p:spPr>
        <p:txBody>
          <a:bodyPr/>
          <a:lstStyle/>
          <a:p>
            <a:r>
              <a:rPr lang="en-CA" dirty="0" smtClean="0"/>
              <a:t>Factor Graphs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Batch Estimation vs. Sliding Window</a:t>
            </a: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3366175" y="2923304"/>
            <a:ext cx="5387683" cy="2078182"/>
            <a:chOff x="540327" y="2675654"/>
            <a:chExt cx="5387683" cy="2078182"/>
          </a:xfrm>
        </p:grpSpPr>
        <p:sp>
          <p:nvSpPr>
            <p:cNvPr id="6" name="Oval 5"/>
            <p:cNvSpPr/>
            <p:nvPr/>
          </p:nvSpPr>
          <p:spPr>
            <a:xfrm>
              <a:off x="540327" y="2899064"/>
              <a:ext cx="831273" cy="831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 rot="5400000">
              <a:off x="658092" y="3915636"/>
              <a:ext cx="588817" cy="218209"/>
              <a:chOff x="1371600" y="3215986"/>
              <a:chExt cx="588817" cy="218209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892878" y="2675654"/>
              <a:ext cx="4035132" cy="20781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960417" y="2899063"/>
              <a:ext cx="831273" cy="831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387433" y="2899059"/>
              <a:ext cx="831273" cy="831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371600" y="3215986"/>
              <a:ext cx="588817" cy="218209"/>
              <a:chOff x="1371600" y="3215986"/>
              <a:chExt cx="588817" cy="218209"/>
            </a:xfrm>
          </p:grpSpPr>
          <p:cxnSp>
            <p:nvCxnSpPr>
              <p:cNvPr id="22" name="Straight Connector 21"/>
              <p:cNvCxnSpPr>
                <a:endCxn id="9" idx="2"/>
              </p:cNvCxnSpPr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791690" y="3215986"/>
              <a:ext cx="588817" cy="218209"/>
              <a:chOff x="1371600" y="3215986"/>
              <a:chExt cx="588817" cy="218209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5400000">
              <a:off x="3508660" y="3915636"/>
              <a:ext cx="588817" cy="218209"/>
              <a:chOff x="1371600" y="3215986"/>
              <a:chExt cx="588817" cy="218209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821372" y="2883472"/>
              <a:ext cx="831273" cy="831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25634" y="3215986"/>
              <a:ext cx="588817" cy="218209"/>
              <a:chOff x="1371600" y="3215986"/>
              <a:chExt cx="588817" cy="218209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93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726017" y="1371600"/>
            <a:ext cx="10668000" cy="4267200"/>
          </a:xfrm>
        </p:spPr>
        <p:txBody>
          <a:bodyPr/>
          <a:lstStyle/>
          <a:p>
            <a:r>
              <a:rPr lang="en-CA" dirty="0" smtClean="0"/>
              <a:t>Sliding window</a:t>
            </a:r>
          </a:p>
          <a:p>
            <a:pPr lvl="1"/>
            <a:r>
              <a:rPr lang="en-CA" sz="2800" dirty="0" smtClean="0"/>
              <a:t>Optimize only over poses in the window</a:t>
            </a:r>
          </a:p>
          <a:p>
            <a:pPr lvl="1"/>
            <a:endParaRPr lang="en-CA" sz="2800" dirty="0"/>
          </a:p>
          <a:p>
            <a:pPr lvl="1"/>
            <a:endParaRPr lang="en-CA" sz="2800" dirty="0" smtClean="0"/>
          </a:p>
          <a:p>
            <a:pPr lvl="1"/>
            <a:endParaRPr lang="en-CA" sz="2800" dirty="0"/>
          </a:p>
          <a:p>
            <a:pPr lvl="1"/>
            <a:endParaRPr lang="en-CA" sz="2800" dirty="0" smtClean="0"/>
          </a:p>
          <a:p>
            <a:pPr lvl="1"/>
            <a:endParaRPr lang="en-CA" sz="2800" dirty="0"/>
          </a:p>
          <a:p>
            <a:pPr lvl="1"/>
            <a:endParaRPr lang="en-CA" sz="2800" dirty="0" smtClean="0"/>
          </a:p>
          <a:p>
            <a:pPr lvl="1"/>
            <a:r>
              <a:rPr lang="en-CA" sz="2800" dirty="0" smtClean="0"/>
              <a:t>All previous information is encoded in as a prior</a:t>
            </a:r>
            <a:endParaRPr lang="en-CA" sz="28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67507" y="48295"/>
            <a:ext cx="8224043" cy="860425"/>
          </a:xfrm>
        </p:spPr>
        <p:txBody>
          <a:bodyPr/>
          <a:lstStyle/>
          <a:p>
            <a:r>
              <a:rPr lang="en-CA" dirty="0" smtClean="0"/>
              <a:t>Factor Graphs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Batch Estimation vs. Sliding Window</a:t>
            </a:r>
            <a:endParaRPr lang="en-CA" dirty="0"/>
          </a:p>
        </p:txBody>
      </p:sp>
      <p:grpSp>
        <p:nvGrpSpPr>
          <p:cNvPr id="67" name="Group 66"/>
          <p:cNvGrpSpPr/>
          <p:nvPr/>
        </p:nvGrpSpPr>
        <p:grpSpPr>
          <a:xfrm>
            <a:off x="4031864" y="2885204"/>
            <a:ext cx="4056305" cy="2089086"/>
            <a:chOff x="1892878" y="2675654"/>
            <a:chExt cx="4035132" cy="2078182"/>
          </a:xfrm>
        </p:grpSpPr>
        <p:sp>
          <p:nvSpPr>
            <p:cNvPr id="68" name="Rectangle 67"/>
            <p:cNvSpPr/>
            <p:nvPr/>
          </p:nvSpPr>
          <p:spPr>
            <a:xfrm>
              <a:off x="1892878" y="2675654"/>
              <a:ext cx="4035132" cy="20781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1960417" y="2899063"/>
              <a:ext cx="831273" cy="831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3387433" y="2899059"/>
              <a:ext cx="831273" cy="831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791690" y="3215986"/>
              <a:ext cx="588817" cy="218209"/>
              <a:chOff x="1371600" y="3215986"/>
              <a:chExt cx="588817" cy="218209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 rot="5400000">
              <a:off x="3508660" y="3915636"/>
              <a:ext cx="588817" cy="218209"/>
              <a:chOff x="1371600" y="3215986"/>
              <a:chExt cx="588817" cy="218209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ctangle 80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4821372" y="2883472"/>
              <a:ext cx="831273" cy="831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225634" y="3215986"/>
              <a:ext cx="588817" cy="218209"/>
              <a:chOff x="1371600" y="3215986"/>
              <a:chExt cx="588817" cy="218209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 rot="5400000">
              <a:off x="2081644" y="3925704"/>
              <a:ext cx="588817" cy="218209"/>
              <a:chOff x="1371600" y="3215986"/>
              <a:chExt cx="588817" cy="218209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1371600" y="3314700"/>
                <a:ext cx="588817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/>
              <p:cNvSpPr/>
              <p:nvPr/>
            </p:nvSpPr>
            <p:spPr>
              <a:xfrm>
                <a:off x="1560367" y="3215986"/>
                <a:ext cx="218209" cy="218209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73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133856"/>
            <a:ext cx="10668000" cy="50566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Overview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Factor </a:t>
            </a:r>
            <a:r>
              <a:rPr lang="en-CA" dirty="0"/>
              <a:t>Graphs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Least Squares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Nonlinear </a:t>
            </a:r>
            <a:r>
              <a:rPr lang="en-CA" dirty="0" smtClean="0"/>
              <a:t>Least Squares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NLLS – extended to Manifolds!</a:t>
            </a:r>
          </a:p>
          <a:p>
            <a:endParaRPr lang="en-CA" dirty="0"/>
          </a:p>
        </p:txBody>
      </p:sp>
      <p:pic>
        <p:nvPicPr>
          <p:cNvPr id="4" name="Shape 87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950289" y="2100874"/>
            <a:ext cx="5689606" cy="2923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35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08"/>
    </mc:Choice>
    <mc:Fallback>
      <p:transition spd="slow" advTm="1480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 Graphs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Other Applications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Visual </a:t>
            </a:r>
            <a:r>
              <a:rPr lang="en-CA" dirty="0" err="1" smtClean="0"/>
              <a:t>Odometry</a:t>
            </a:r>
            <a:endParaRPr lang="en-CA" dirty="0" smtClean="0"/>
          </a:p>
          <a:p>
            <a:pPr lvl="1"/>
            <a:r>
              <a:rPr lang="en-CA" sz="2800" dirty="0" smtClean="0"/>
              <a:t>Pose constraints provided by tracking features</a:t>
            </a:r>
          </a:p>
          <a:p>
            <a:r>
              <a:rPr lang="en-CA" dirty="0" smtClean="0"/>
              <a:t>Visual SLAM</a:t>
            </a:r>
          </a:p>
          <a:p>
            <a:pPr lvl="1"/>
            <a:r>
              <a:rPr lang="en-CA" sz="2800" dirty="0" smtClean="0"/>
              <a:t>Extension of VO, to observing 3D points with mapping and loop closure</a:t>
            </a:r>
          </a:p>
          <a:p>
            <a:r>
              <a:rPr lang="en-CA" sz="3200" dirty="0" smtClean="0"/>
              <a:t>Fixed-lag Smoothing and Filtering</a:t>
            </a:r>
          </a:p>
          <a:p>
            <a:pPr lvl="1"/>
            <a:r>
              <a:rPr lang="en-CA" sz="2800" dirty="0" smtClean="0"/>
              <a:t>Recursive estimation – only require a subset of the poses</a:t>
            </a:r>
          </a:p>
          <a:p>
            <a:pPr lvl="1"/>
            <a:r>
              <a:rPr lang="en-CA" sz="2800" dirty="0" smtClean="0"/>
              <a:t>Can marginalize for online estimation</a:t>
            </a:r>
          </a:p>
          <a:p>
            <a:r>
              <a:rPr lang="en-CA" sz="3200" dirty="0" smtClean="0"/>
              <a:t>Discrete Variables and Hidden Markov Models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19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Least Squares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Purpose: to </a:t>
            </a:r>
            <a:r>
              <a:rPr lang="en-CA" dirty="0" smtClean="0"/>
              <a:t>solve an overdetermined system of equations.</a:t>
            </a:r>
          </a:p>
          <a:p>
            <a:r>
              <a:rPr lang="en-CA" dirty="0" smtClean="0"/>
              <a:t>Review:</a:t>
            </a:r>
            <a:r>
              <a:rPr lang="en-CA" dirty="0" smtClean="0"/>
              <a:t> </a:t>
            </a:r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6937" y="2671506"/>
            <a:ext cx="4724400" cy="3005852"/>
            <a:chOff x="3697817" y="2168808"/>
            <a:chExt cx="4724400" cy="3005852"/>
          </a:xfrm>
        </p:grpSpPr>
        <p:pic>
          <p:nvPicPr>
            <p:cNvPr id="4" name="Picture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2267" y="2168808"/>
              <a:ext cx="1976628" cy="4556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817" y="2813616"/>
              <a:ext cx="4724400" cy="7284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609" y="4129612"/>
              <a:ext cx="4242816" cy="2941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139" y="4886624"/>
              <a:ext cx="1857756" cy="28803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" t="-24732" r="-342" b="-16383"/>
          <a:stretch/>
        </p:blipFill>
        <p:spPr>
          <a:xfrm>
            <a:off x="5527040" y="3667760"/>
            <a:ext cx="6146800" cy="985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61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ultivariateNor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3068320"/>
            <a:ext cx="3891909" cy="29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Linear vs Nonlinear Least Squares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6017" y="1371600"/>
                <a:ext cx="5207423" cy="4267200"/>
              </a:xfrm>
            </p:spPr>
            <p:txBody>
              <a:bodyPr/>
              <a:lstStyle/>
              <a:p>
                <a:r>
                  <a:rPr lang="en-CA" dirty="0" smtClean="0"/>
                  <a:t>Linear: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dirty="0" smtClean="0"/>
              </a:p>
              <a:p>
                <a:pPr lvl="1"/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017" y="1371600"/>
                <a:ext cx="5207423" cy="4267200"/>
              </a:xfrm>
              <a:blipFill>
                <a:blip r:embed="rId3"/>
                <a:stretch>
                  <a:fillRect l="-2108" t="-1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Linear regressio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54" y="3259950"/>
            <a:ext cx="41719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5933440" y="1371600"/>
                <a:ext cx="5207423" cy="426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71450" indent="-1714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 smtClean="0"/>
                  <a:t>Nonlinear: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CA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endParaRPr lang="en-CA" dirty="0" smtClean="0"/>
              </a:p>
              <a:p>
                <a:pPr lvl="1"/>
                <a:endParaRPr lang="en-CA" dirty="0" smtClean="0"/>
              </a:p>
              <a:p>
                <a:pPr lvl="1"/>
                <a:endParaRPr lang="en-CA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3440" y="1371600"/>
                <a:ext cx="5207423" cy="4267200"/>
              </a:xfrm>
              <a:prstGeom prst="rect">
                <a:avLst/>
              </a:prstGeom>
              <a:blipFill>
                <a:blip r:embed="rId5"/>
                <a:stretch>
                  <a:fillRect l="-2105" t="-1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5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Nonlinear </a:t>
            </a:r>
            <a:r>
              <a:rPr lang="en-CA" dirty="0" smtClean="0"/>
              <a:t>Least Squares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8591"/>
          <a:stretch/>
        </p:blipFill>
        <p:spPr>
          <a:xfrm>
            <a:off x="6456040" y="4024422"/>
            <a:ext cx="5267325" cy="1435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6017" y="1371600"/>
            <a:ext cx="10668000" cy="244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Not all factors are linear </a:t>
            </a:r>
            <a:r>
              <a:rPr lang="en-CA" dirty="0" err="1" smtClean="0"/>
              <a:t>wrt</a:t>
            </a:r>
            <a:r>
              <a:rPr lang="en-CA" dirty="0" smtClean="0"/>
              <a:t> the parameters.</a:t>
            </a:r>
          </a:p>
          <a:p>
            <a:pPr lvl="1"/>
            <a:r>
              <a:rPr lang="en-CA" sz="2800" b="1" dirty="0" err="1" smtClean="0"/>
              <a:t>Odometry</a:t>
            </a:r>
            <a:r>
              <a:rPr lang="en-CA" sz="2800" b="1" dirty="0" smtClean="0"/>
              <a:t>, </a:t>
            </a:r>
            <a:r>
              <a:rPr lang="en-CA" sz="2800" b="1" dirty="0" err="1" smtClean="0"/>
              <a:t>reprojection</a:t>
            </a:r>
            <a:r>
              <a:rPr lang="en-CA" sz="2800" b="1" dirty="0" smtClean="0"/>
              <a:t> error, etc.</a:t>
            </a:r>
          </a:p>
          <a:p>
            <a:pPr lvl="1"/>
            <a:endParaRPr lang="en-CA" sz="2800" b="1" dirty="0"/>
          </a:p>
          <a:p>
            <a:r>
              <a:rPr lang="en-CA" sz="3200" b="1" dirty="0" smtClean="0"/>
              <a:t>Main idea:</a:t>
            </a:r>
            <a:r>
              <a:rPr lang="en-CA" sz="3200" dirty="0" smtClean="0"/>
              <a:t> linearize model about current parameters and refine</a:t>
            </a:r>
            <a:endParaRPr lang="en-CA" sz="3200" b="1" dirty="0" smtClean="0"/>
          </a:p>
          <a:p>
            <a:pPr lvl="1"/>
            <a:endParaRPr lang="en-CA" sz="2800" b="1" dirty="0"/>
          </a:p>
          <a:p>
            <a:r>
              <a:rPr lang="en-CA" dirty="0" smtClean="0"/>
              <a:t>Let us work through the derivation: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03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Nonlinear Least Squares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Derivation</a:t>
            </a:r>
            <a:endParaRPr lang="en-C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The measurement (and therefore error) can be expressed as (Gaussian Assumption)</a:t>
                </a:r>
              </a:p>
              <a:p>
                <a:pPr lvl="1"/>
                <a:r>
                  <a:rPr lang="en-CA" dirty="0" smtClean="0"/>
                  <a:t>Error has zero mean, with Information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CA" dirty="0" smtClean="0"/>
              </a:p>
              <a:p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endParaRPr lang="en-CA" dirty="0" smtClean="0"/>
              </a:p>
              <a:p>
                <a:r>
                  <a:rPr lang="en-CA" dirty="0" smtClean="0"/>
                  <a:t>Remove the minus: (does this equation look familiar)?</a:t>
                </a:r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 </a:t>
                </a:r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9" t="-1286" r="-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5207" b="33124"/>
          <a:stretch/>
        </p:blipFill>
        <p:spPr>
          <a:xfrm>
            <a:off x="2141486" y="2850868"/>
            <a:ext cx="7837062" cy="11691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00" y="5007039"/>
            <a:ext cx="6400056" cy="10946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05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Nonlinear </a:t>
            </a:r>
            <a:r>
              <a:rPr lang="en-CA" dirty="0" smtClean="0"/>
              <a:t>Least Squares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Derivation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Let</a:t>
                </a:r>
              </a:p>
              <a:p>
                <a:endParaRPr lang="en-CA" dirty="0"/>
              </a:p>
              <a:p>
                <a:r>
                  <a:rPr lang="en-CA" dirty="0" smtClean="0"/>
                  <a:t>Therefore, the argument of minimization is:</a:t>
                </a:r>
              </a:p>
              <a:p>
                <a:endParaRPr lang="en-CA" dirty="0"/>
              </a:p>
              <a:p>
                <a:endParaRPr lang="en-CA" dirty="0" smtClean="0"/>
              </a:p>
              <a:p>
                <a:r>
                  <a:rPr lang="en-CA" dirty="0" smtClean="0"/>
                  <a:t>We can take the </a:t>
                </a:r>
                <a:r>
                  <a:rPr lang="en-CA" b="1" dirty="0" smtClean="0"/>
                  <a:t>first-order Taylor Approximation</a:t>
                </a:r>
                <a:r>
                  <a:rPr lang="en-CA" dirty="0" smtClean="0"/>
                  <a:t> of the error function</a:t>
                </a:r>
              </a:p>
              <a:p>
                <a:pPr lvl="1"/>
                <a:r>
                  <a:rPr lang="en-CA" dirty="0" smtClean="0"/>
                  <a:t>Taken about the </a:t>
                </a:r>
                <a:r>
                  <a:rPr lang="en-CA" b="1" dirty="0" smtClean="0"/>
                  <a:t>initial guess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dirty="0" smtClean="0"/>
                  <a:t> is the Jacobian at the guess.</a:t>
                </a:r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9" t="-1286" r="-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288" y="1371600"/>
            <a:ext cx="3036464" cy="538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400" y="2131060"/>
            <a:ext cx="4175760" cy="13701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440" y="4825621"/>
            <a:ext cx="4276720" cy="813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29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Nonlinear Least Squares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Derivation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Inserting this into the error function yields: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Substitute error definition 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2907100"/>
            <a:ext cx="8234680" cy="5907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79600" y="2029142"/>
            <a:ext cx="8670819" cy="710453"/>
            <a:chOff x="1879600" y="2029142"/>
            <a:chExt cx="8670819" cy="7104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406"/>
            <a:stretch/>
          </p:blipFill>
          <p:spPr>
            <a:xfrm>
              <a:off x="2174240" y="2029142"/>
              <a:ext cx="8376179" cy="7104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2321" t="21249" r="90866" b="44642"/>
            <a:stretch/>
          </p:blipFill>
          <p:spPr>
            <a:xfrm>
              <a:off x="1879600" y="2150688"/>
              <a:ext cx="284480" cy="4673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640" y="4019424"/>
            <a:ext cx="2439987" cy="383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4332" y="4682746"/>
            <a:ext cx="58959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Nonlinear Least Squares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Derivation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Multiplying the terms and expanding yields: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Which looks quite familiar!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We can solve this!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160" y="2111375"/>
            <a:ext cx="7009447" cy="109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83" y="4269789"/>
            <a:ext cx="6400800" cy="590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38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Nonlinear Least Squares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Derivation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377" b="62508"/>
          <a:stretch/>
        </p:blipFill>
        <p:spPr>
          <a:xfrm>
            <a:off x="2323465" y="2352594"/>
            <a:ext cx="7960783" cy="124857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26017" y="1371600"/>
            <a:ext cx="10668000" cy="160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The error function is the sum over all </a:t>
            </a:r>
            <a:r>
              <a:rPr lang="en-CA" dirty="0" err="1" smtClean="0"/>
              <a:t>timesteps</a:t>
            </a:r>
            <a:endParaRPr lang="en-CA" dirty="0"/>
          </a:p>
          <a:p>
            <a:pPr lvl="1"/>
            <a:r>
              <a:rPr lang="en-CA" sz="2800" dirty="0" smtClean="0"/>
              <a:t>Expressed as: </a:t>
            </a:r>
          </a:p>
          <a:p>
            <a:endParaRPr lang="en-CA" dirty="0" smtClean="0"/>
          </a:p>
          <a:p>
            <a:pPr marL="0" indent="0">
              <a:buFont typeface="Arial" charset="0"/>
              <a:buNone/>
            </a:pPr>
            <a:endParaRPr lang="en-CA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20718" t="50168"/>
          <a:stretch/>
        </p:blipFill>
        <p:spPr bwMode="auto">
          <a:xfrm>
            <a:off x="2323465" y="3957874"/>
            <a:ext cx="8457777" cy="1659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56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6017" y="1371600"/>
            <a:ext cx="10668000" cy="43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The final step is to take the derivative, and set to zero.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This yields: 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And the next iteration occurs at:</a:t>
            </a:r>
          </a:p>
          <a:p>
            <a:pPr lvl="1"/>
            <a:r>
              <a:rPr lang="en-CA" sz="2800" dirty="0" smtClean="0"/>
              <a:t>Until the convergence condition is met </a:t>
            </a:r>
          </a:p>
          <a:p>
            <a:endParaRPr lang="en-CA" dirty="0" smtClean="0"/>
          </a:p>
          <a:p>
            <a:endParaRPr lang="en-CA" dirty="0" smtClean="0"/>
          </a:p>
          <a:p>
            <a:pPr marL="0" indent="0">
              <a:buFont typeface="Arial" charset="0"/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Nonlinear Least Squares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Derivation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386" y="2031274"/>
            <a:ext cx="7191375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898" y="3892832"/>
            <a:ext cx="2038350" cy="638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760" y="4836477"/>
            <a:ext cx="24669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5254336"/>
            <a:ext cx="4789002" cy="928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26017" y="1133856"/>
            <a:ext cx="10668000" cy="389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CA" dirty="0" smtClean="0"/>
              <a:t>SLAM is an optimization </a:t>
            </a:r>
            <a:r>
              <a:rPr lang="en-CA" dirty="0" smtClean="0"/>
              <a:t>problem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Given </a:t>
            </a:r>
            <a:r>
              <a:rPr lang="en-CA" b="1" dirty="0" smtClean="0"/>
              <a:t>many</a:t>
            </a:r>
            <a:r>
              <a:rPr lang="en-CA" dirty="0" smtClean="0"/>
              <a:t> measurements, what is the value of the parameters we are trying to estimate?</a:t>
            </a:r>
          </a:p>
          <a:p>
            <a:pPr lvl="1"/>
            <a:r>
              <a:rPr lang="en-CA" sz="2800" dirty="0" smtClean="0"/>
              <a:t>Overdetermined system</a:t>
            </a:r>
            <a:endParaRPr lang="en-CA" sz="2800" dirty="0" smtClean="0"/>
          </a:p>
          <a:p>
            <a:pPr lvl="1"/>
            <a:endParaRPr lang="en-CA" dirty="0"/>
          </a:p>
          <a:p>
            <a:pPr>
              <a:lnSpc>
                <a:spcPct val="150000"/>
              </a:lnSpc>
            </a:pPr>
            <a:r>
              <a:rPr lang="en-CA" dirty="0" smtClean="0"/>
              <a:t>Want to estimate the state, using the incoming </a:t>
            </a:r>
            <a:r>
              <a:rPr lang="en-CA" dirty="0" smtClean="0"/>
              <a:t>measurements</a:t>
            </a:r>
            <a:endParaRPr lang="en-CA" dirty="0" smtClean="0"/>
          </a:p>
          <a:p>
            <a:pPr lvl="1"/>
            <a:r>
              <a:rPr lang="en-CA" sz="2800" dirty="0" smtClean="0"/>
              <a:t>Nonlinear</a:t>
            </a:r>
          </a:p>
          <a:p>
            <a:pPr lvl="1"/>
            <a:r>
              <a:rPr lang="en-CA" sz="2800" dirty="0" smtClean="0"/>
              <a:t>SE(3</a:t>
            </a:r>
            <a:r>
              <a:rPr lang="en-CA" sz="2800" dirty="0" smtClean="0"/>
              <a:t>) or SE(2)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838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726017" y="1371600"/>
                <a:ext cx="10668000" cy="3009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71450" indent="-1714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400" kern="120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 smtClean="0"/>
                  <a:t>This is the </a:t>
                </a:r>
                <a:r>
                  <a:rPr lang="en-CA" b="1" dirty="0" smtClean="0"/>
                  <a:t>Gauss-Newton</a:t>
                </a:r>
                <a:r>
                  <a:rPr lang="en-CA" dirty="0" smtClean="0"/>
                  <a:t> algorithm.</a:t>
                </a:r>
              </a:p>
              <a:p>
                <a:pPr lvl="1"/>
                <a:r>
                  <a:rPr lang="en-CA" sz="2800" dirty="0" smtClean="0"/>
                  <a:t>However, sometimes Gauss-Newton can lead to </a:t>
                </a:r>
                <a:r>
                  <a:rPr lang="en-CA" sz="2800" b="1" dirty="0" smtClean="0"/>
                  <a:t>worse</a:t>
                </a:r>
                <a:r>
                  <a:rPr lang="en-CA" sz="2800" dirty="0" smtClean="0"/>
                  <a:t> estimates</a:t>
                </a:r>
              </a:p>
              <a:p>
                <a:pPr lvl="1"/>
                <a:endParaRPr lang="en-CA" sz="2800" dirty="0"/>
              </a:p>
              <a:p>
                <a:r>
                  <a:rPr lang="en-CA" dirty="0" err="1" smtClean="0"/>
                  <a:t>Levenberg</a:t>
                </a:r>
                <a:r>
                  <a:rPr lang="en-CA" dirty="0" smtClean="0"/>
                  <a:t>-Marquardt is a </a:t>
                </a:r>
                <a:r>
                  <a:rPr lang="en-CA" b="1" dirty="0" smtClean="0"/>
                  <a:t>damped </a:t>
                </a:r>
                <a:r>
                  <a:rPr lang="en-CA" dirty="0" smtClean="0"/>
                  <a:t>(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CA" dirty="0" smtClean="0"/>
                  <a:t>) version of the Gauss-Newton algorithm</a:t>
                </a:r>
              </a:p>
              <a:p>
                <a:pPr lvl="1"/>
                <a:r>
                  <a:rPr lang="en-CA" sz="2800" dirty="0" smtClean="0"/>
                  <a:t>Introduces contingency to recover from a worse estimate</a:t>
                </a:r>
              </a:p>
              <a:p>
                <a:pPr lvl="1"/>
                <a:r>
                  <a:rPr lang="en-CA" sz="2800" dirty="0" smtClean="0"/>
                  <a:t>As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CA" sz="2800" dirty="0" smtClean="0"/>
                  <a:t> moves to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CA" sz="28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800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sz="2800" dirty="0" smtClean="0"/>
                  <a:t> moves to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CA" sz="2800" b="0" dirty="0" smtClean="0"/>
              </a:p>
              <a:p>
                <a:pPr lvl="2"/>
                <a:r>
                  <a:rPr lang="en-CA" sz="2800" dirty="0" smtClean="0"/>
                  <a:t>Controls size of increments</a:t>
                </a:r>
              </a:p>
              <a:p>
                <a:endParaRPr lang="en-CA" dirty="0" smtClean="0"/>
              </a:p>
              <a:p>
                <a:pPr marL="0" indent="0">
                  <a:buFont typeface="Arial" charset="0"/>
                  <a:buNone/>
                </a:pPr>
                <a:endParaRPr lang="en-CA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6017" y="1371600"/>
                <a:ext cx="10668000" cy="3009084"/>
              </a:xfrm>
              <a:prstGeom prst="rect">
                <a:avLst/>
              </a:prstGeom>
              <a:blipFill>
                <a:blip r:embed="rId2"/>
                <a:stretch>
                  <a:fillRect l="-1029" t="-1822" b="-392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07" y="48295"/>
            <a:ext cx="6599350" cy="860425"/>
          </a:xfrm>
        </p:spPr>
        <p:txBody>
          <a:bodyPr/>
          <a:lstStyle/>
          <a:p>
            <a:r>
              <a:rPr lang="en-CA" dirty="0" smtClean="0"/>
              <a:t>Gauss-Newton and </a:t>
            </a:r>
            <a:r>
              <a:rPr lang="en-CA" dirty="0" err="1" smtClean="0"/>
              <a:t>Levenberg</a:t>
            </a:r>
            <a:r>
              <a:rPr lang="en-CA" dirty="0"/>
              <a:t>-</a:t>
            </a:r>
            <a:r>
              <a:rPr lang="en-CA" dirty="0" smtClean="0"/>
              <a:t>Marquardt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75" r="-1628"/>
          <a:stretch/>
        </p:blipFill>
        <p:spPr>
          <a:xfrm>
            <a:off x="7782559" y="4624523"/>
            <a:ext cx="3098801" cy="704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64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Both SLAM and Bundle Adjustment have a characteristic structure</a:t>
            </a:r>
          </a:p>
          <a:p>
            <a:pPr lvl="1"/>
            <a:r>
              <a:rPr lang="en-CA" sz="2800" b="1" dirty="0" smtClean="0"/>
              <a:t>Sparsity</a:t>
            </a:r>
          </a:p>
          <a:p>
            <a:pPr lvl="1"/>
            <a:r>
              <a:rPr lang="en-CA" sz="2800" dirty="0" smtClean="0"/>
              <a:t>Only non-zero between poses connected by a constraint</a:t>
            </a:r>
          </a:p>
          <a:p>
            <a:pPr lvl="2"/>
            <a:r>
              <a:rPr lang="en-CA" sz="2800" dirty="0" smtClean="0"/>
              <a:t>= 2x # of constraints + # of nodes </a:t>
            </a:r>
          </a:p>
          <a:p>
            <a:pPr lvl="2"/>
            <a:endParaRPr lang="en-CA" sz="2800" dirty="0"/>
          </a:p>
          <a:p>
            <a:r>
              <a:rPr lang="en-CA" sz="3200" dirty="0" smtClean="0"/>
              <a:t>We can exploit this structure to solve</a:t>
            </a:r>
            <a:endParaRPr lang="en-CA" sz="3200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-4616"/>
          <a:stretch/>
        </p:blipFill>
        <p:spPr>
          <a:xfrm>
            <a:off x="7255418" y="3892832"/>
            <a:ext cx="2132422" cy="638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32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Jacobian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From:</a:t>
                </a:r>
              </a:p>
              <a:p>
                <a:endParaRPr lang="en-CA" dirty="0" smtClean="0"/>
              </a:p>
              <a:p>
                <a:r>
                  <a:rPr lang="en-CA" dirty="0" smtClean="0"/>
                  <a:t>The Jacobian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dirty="0" smtClean="0"/>
                  <a:t> can be expressed as:</a:t>
                </a:r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r>
                  <a:rPr lang="en-CA" dirty="0" smtClean="0"/>
                  <a:t>Each                       corresponds to the derivative </a:t>
                </a:r>
                <a:r>
                  <a:rPr lang="en-CA" dirty="0" err="1" smtClean="0"/>
                  <a:t>wrt</a:t>
                </a:r>
                <a:r>
                  <a:rPr lang="en-CA" dirty="0" smtClean="0"/>
                  <a:t> the nodes connected by the k</a:t>
                </a:r>
                <a:r>
                  <a:rPr lang="en-CA" baseline="30000" dirty="0" smtClean="0"/>
                  <a:t>th</a:t>
                </a:r>
                <a:r>
                  <a:rPr lang="en-CA" dirty="0" smtClean="0"/>
                  <a:t> edge</a:t>
                </a:r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9" t="-1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0" y="1229361"/>
            <a:ext cx="3596640" cy="683868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760" y="3111686"/>
            <a:ext cx="7335044" cy="705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883" y="4383022"/>
            <a:ext cx="1734820" cy="6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Hessian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371600"/>
            <a:ext cx="3348143" cy="1615440"/>
          </a:xfrm>
        </p:spPr>
        <p:txBody>
          <a:bodyPr/>
          <a:lstStyle/>
          <a:p>
            <a:r>
              <a:rPr lang="en-CA" dirty="0" smtClean="0"/>
              <a:t>By setting</a:t>
            </a:r>
          </a:p>
          <a:p>
            <a:pPr lvl="1"/>
            <a:r>
              <a:rPr lang="en-CA" sz="2800" dirty="0" smtClean="0"/>
              <a:t>W</a:t>
            </a:r>
          </a:p>
          <a:p>
            <a:pPr lvl="1"/>
            <a:r>
              <a:rPr lang="en-CA" sz="2800" dirty="0" smtClean="0"/>
              <a:t>s</a:t>
            </a:r>
          </a:p>
          <a:p>
            <a:pPr lvl="1"/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14" b="2349"/>
          <a:stretch/>
        </p:blipFill>
        <p:spPr>
          <a:xfrm>
            <a:off x="4041462" y="3204236"/>
            <a:ext cx="7994621" cy="2802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18" y="1970123"/>
            <a:ext cx="1895475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18" y="2432368"/>
            <a:ext cx="1828800" cy="409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07" y="3204236"/>
            <a:ext cx="2966721" cy="28027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371600"/>
            <a:ext cx="10668000" cy="4714240"/>
          </a:xfrm>
        </p:spPr>
        <p:txBody>
          <a:bodyPr/>
          <a:lstStyle/>
          <a:p>
            <a:r>
              <a:rPr lang="en-CA" dirty="0" smtClean="0"/>
              <a:t>This can now be solved by Sparse </a:t>
            </a:r>
            <a:r>
              <a:rPr lang="en-CA" dirty="0" err="1" smtClean="0"/>
              <a:t>Cholesky</a:t>
            </a:r>
            <a:r>
              <a:rPr lang="en-CA" dirty="0" smtClean="0"/>
              <a:t> Factorization</a:t>
            </a:r>
          </a:p>
          <a:p>
            <a:pPr lvl="1"/>
            <a:r>
              <a:rPr lang="en-CA" sz="2800" dirty="0" err="1" smtClean="0"/>
              <a:t>Cholesky</a:t>
            </a:r>
            <a:r>
              <a:rPr lang="en-CA" sz="2800" dirty="0" smtClean="0"/>
              <a:t> decomposition:</a:t>
            </a:r>
          </a:p>
          <a:p>
            <a:pPr lvl="1"/>
            <a:endParaRPr lang="en-CA" sz="2800" dirty="0"/>
          </a:p>
          <a:p>
            <a:pPr lvl="1"/>
            <a:endParaRPr lang="en-CA" sz="2800" dirty="0" smtClean="0"/>
          </a:p>
          <a:p>
            <a:r>
              <a:rPr lang="en-CA" dirty="0" smtClean="0"/>
              <a:t>Solvers:</a:t>
            </a:r>
          </a:p>
          <a:p>
            <a:pPr lvl="1"/>
            <a:r>
              <a:rPr lang="en-CA" sz="2800" dirty="0" smtClean="0"/>
              <a:t> </a:t>
            </a:r>
            <a:r>
              <a:rPr lang="en-CA" sz="2800" dirty="0" err="1" smtClean="0"/>
              <a:t>CSparse</a:t>
            </a:r>
            <a:endParaRPr lang="en-CA" sz="2800" dirty="0" smtClean="0"/>
          </a:p>
          <a:p>
            <a:pPr lvl="1"/>
            <a:r>
              <a:rPr lang="en-CA" sz="2800" dirty="0" smtClean="0"/>
              <a:t>CHOLMOD</a:t>
            </a:r>
          </a:p>
          <a:p>
            <a:pPr lvl="1"/>
            <a:r>
              <a:rPr lang="en-CA" sz="2800" dirty="0" smtClean="0"/>
              <a:t>Preconditioned Gradient (PCG)</a:t>
            </a:r>
          </a:p>
          <a:p>
            <a:pPr lvl="2"/>
            <a:r>
              <a:rPr lang="en-CA" sz="2800" b="1" dirty="0" smtClean="0"/>
              <a:t>Only if system is too large</a:t>
            </a:r>
            <a:endParaRPr lang="en-CA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Solving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3809" t="-1" r="-1643" b="9283"/>
          <a:stretch/>
        </p:blipFill>
        <p:spPr>
          <a:xfrm>
            <a:off x="5227473" y="1955313"/>
            <a:ext cx="1442720" cy="41370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1379720" y="2659628"/>
            <a:ext cx="9360592" cy="582647"/>
            <a:chOff x="726017" y="2513215"/>
            <a:chExt cx="9360592" cy="5826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017" y="2585969"/>
              <a:ext cx="1341120" cy="4959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2085" y="2513215"/>
              <a:ext cx="1780613" cy="5826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38840" y="2560849"/>
              <a:ext cx="1263332" cy="4873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09580" y="2513215"/>
              <a:ext cx="1377029" cy="47176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2216448" y="2869862"/>
              <a:ext cx="973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042698" y="2833937"/>
              <a:ext cx="973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24522" y="2804537"/>
              <a:ext cx="973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95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90" y="2110423"/>
            <a:ext cx="5174860" cy="3762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NLLS on Smooth Manifolds</a:t>
            </a:r>
            <a:endParaRPr lang="en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6017" y="1371600"/>
            <a:ext cx="10668000" cy="47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The previous derivation assumes the parameters are Euclidean</a:t>
            </a:r>
          </a:p>
          <a:p>
            <a:pPr lvl="1"/>
            <a:r>
              <a:rPr lang="en-CA" sz="2800" b="1" dirty="0" smtClean="0"/>
              <a:t>Not true</a:t>
            </a:r>
            <a:r>
              <a:rPr lang="en-CA" sz="2800" dirty="0" smtClean="0"/>
              <a:t> for SLAM</a:t>
            </a:r>
          </a:p>
          <a:p>
            <a:pPr lvl="1"/>
            <a:r>
              <a:rPr lang="en-CA" sz="2800" b="1" dirty="0" smtClean="0"/>
              <a:t>Pose </a:t>
            </a:r>
            <a:r>
              <a:rPr lang="en-CA" sz="2800" dirty="0" smtClean="0"/>
              <a:t>estimates are SE(3)</a:t>
            </a:r>
          </a:p>
          <a:p>
            <a:pPr lvl="1"/>
            <a:endParaRPr lang="en-CA" sz="2800" dirty="0"/>
          </a:p>
          <a:p>
            <a:r>
              <a:rPr lang="en-CA" sz="3200" dirty="0" smtClean="0"/>
              <a:t>Box-plus and box-minus</a:t>
            </a:r>
          </a:p>
          <a:p>
            <a:pPr lvl="1"/>
            <a:endParaRPr lang="en-CA" sz="2800" b="1" dirty="0"/>
          </a:p>
          <a:p>
            <a:endParaRPr lang="en-CA" sz="32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500" y="4279265"/>
            <a:ext cx="3374707" cy="13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07" y="48295"/>
            <a:ext cx="7750333" cy="860425"/>
          </a:xfrm>
        </p:spPr>
        <p:txBody>
          <a:bodyPr/>
          <a:lstStyle/>
          <a:p>
            <a:r>
              <a:rPr lang="en-CA" dirty="0" smtClean="0"/>
              <a:t>NLLS on Smooth Manifolds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Problem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Recall: taking Taylor expansion of error near initial guess</a:t>
            </a:r>
          </a:p>
          <a:p>
            <a:pPr lvl="1"/>
            <a:r>
              <a:rPr lang="en-CA" sz="2800" dirty="0" smtClean="0"/>
              <a:t>Now, we must look at a perturbation</a:t>
            </a:r>
            <a:endParaRPr lang="en-CA" sz="2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81091" y="2910524"/>
            <a:ext cx="7985881" cy="2304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76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07" y="48295"/>
            <a:ext cx="6653053" cy="860425"/>
          </a:xfrm>
        </p:spPr>
        <p:txBody>
          <a:bodyPr/>
          <a:lstStyle/>
          <a:p>
            <a:r>
              <a:rPr lang="en-CA" dirty="0" smtClean="0"/>
              <a:t>NLLS on Smooth Manifolds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Substitution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Replace addition with box plus, and subtraction with box-minus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Substitute error definition with box-plus and box-minus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2907100"/>
            <a:ext cx="8234680" cy="5907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79600" y="2029142"/>
            <a:ext cx="8670819" cy="710453"/>
            <a:chOff x="1879600" y="2029142"/>
            <a:chExt cx="8670819" cy="7104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406"/>
            <a:stretch/>
          </p:blipFill>
          <p:spPr>
            <a:xfrm>
              <a:off x="2174240" y="2029142"/>
              <a:ext cx="8376179" cy="7104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2321" t="21249" r="90866" b="44642"/>
            <a:stretch/>
          </p:blipFill>
          <p:spPr>
            <a:xfrm>
              <a:off x="1879600" y="2150688"/>
              <a:ext cx="284480" cy="4673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654" y="4674870"/>
            <a:ext cx="7324725" cy="495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30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NLLS on Smooth Manifolds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Solving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1929422" y="2042160"/>
            <a:ext cx="8261190" cy="1991359"/>
            <a:chOff x="783273" y="2011680"/>
            <a:chExt cx="10269854" cy="24755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1480"/>
            <a:stretch/>
          </p:blipFill>
          <p:spPr>
            <a:xfrm>
              <a:off x="1118552" y="2011680"/>
              <a:ext cx="9934575" cy="247554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91419" b="74833"/>
            <a:stretch/>
          </p:blipFill>
          <p:spPr>
            <a:xfrm>
              <a:off x="783273" y="2610133"/>
              <a:ext cx="852488" cy="793468"/>
            </a:xfrm>
            <a:prstGeom prst="rect">
              <a:avLst/>
            </a:prstGeom>
          </p:spPr>
        </p:pic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6017" y="1371600"/>
            <a:ext cx="10668000" cy="4724400"/>
          </a:xfrm>
        </p:spPr>
        <p:txBody>
          <a:bodyPr/>
          <a:lstStyle/>
          <a:p>
            <a:r>
              <a:rPr lang="en-CA" dirty="0" smtClean="0"/>
              <a:t>The Jacobian takes on the form:</a:t>
            </a:r>
          </a:p>
          <a:p>
            <a:endParaRPr lang="en-CA" sz="2800" dirty="0"/>
          </a:p>
          <a:p>
            <a:endParaRPr lang="en-CA" dirty="0" smtClean="0"/>
          </a:p>
          <a:p>
            <a:endParaRPr lang="en-CA" sz="2800" dirty="0"/>
          </a:p>
          <a:p>
            <a:endParaRPr lang="en-CA" dirty="0" smtClean="0"/>
          </a:p>
          <a:p>
            <a:r>
              <a:rPr lang="en-CA" sz="2800" dirty="0" smtClean="0"/>
              <a:t>The remaining steps are just an extension of the Euclidean derivation</a:t>
            </a:r>
          </a:p>
          <a:p>
            <a:pPr lvl="1"/>
            <a:r>
              <a:rPr lang="en-CA" sz="2800" dirty="0" smtClean="0"/>
              <a:t>Solution does depend on implementation of box-plus and box-minus</a:t>
            </a:r>
            <a:endParaRPr lang="en-CA" sz="2800" dirty="0"/>
          </a:p>
          <a:p>
            <a:endParaRPr lang="en-CA" dirty="0" smtClean="0"/>
          </a:p>
          <a:p>
            <a:endParaRPr lang="en-CA" sz="2800" dirty="0"/>
          </a:p>
          <a:p>
            <a:endParaRPr lang="en-CA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5218430"/>
            <a:ext cx="2566987" cy="603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820" y="5218430"/>
            <a:ext cx="31623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NLLS on Smooth Manifolds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Linearized manifold representation has the </a:t>
            </a:r>
            <a:r>
              <a:rPr lang="en-CA" b="1" dirty="0" smtClean="0"/>
              <a:t>same structure</a:t>
            </a:r>
            <a:r>
              <a:rPr lang="en-CA" dirty="0" smtClean="0"/>
              <a:t> as Euclidean case</a:t>
            </a:r>
          </a:p>
          <a:p>
            <a:endParaRPr lang="en-CA" dirty="0"/>
          </a:p>
          <a:p>
            <a:r>
              <a:rPr lang="en-CA" dirty="0" smtClean="0"/>
              <a:t>Steps:</a:t>
            </a:r>
          </a:p>
          <a:p>
            <a:pPr lvl="1"/>
            <a:r>
              <a:rPr lang="en-CA" sz="2800" dirty="0" smtClean="0"/>
              <a:t>Compute set of increments in local Euclidean approximation</a:t>
            </a:r>
          </a:p>
          <a:p>
            <a:pPr lvl="1"/>
            <a:endParaRPr lang="en-CA" sz="2800" dirty="0"/>
          </a:p>
          <a:p>
            <a:r>
              <a:rPr lang="en-CA" sz="3200" dirty="0" smtClean="0"/>
              <a:t>Libraries such as GTSAM and g</a:t>
            </a:r>
            <a:r>
              <a:rPr lang="en-CA" sz="3200" baseline="30000" dirty="0" smtClean="0"/>
              <a:t>2</a:t>
            </a:r>
            <a:r>
              <a:rPr lang="en-CA" sz="3200" dirty="0" smtClean="0"/>
              <a:t>o incorporate this functionality, as they are designed for SLAM</a:t>
            </a:r>
          </a:p>
          <a:p>
            <a:pPr lvl="1"/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244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Assumptions</a:t>
            </a:r>
            <a:endParaRPr lang="en-C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6017" y="1274064"/>
            <a:ext cx="10668000" cy="4267200"/>
          </a:xfrm>
        </p:spPr>
        <p:txBody>
          <a:bodyPr/>
          <a:lstStyle/>
          <a:p>
            <a:r>
              <a:rPr lang="en-CA" dirty="0" smtClean="0"/>
              <a:t>Independent</a:t>
            </a:r>
          </a:p>
          <a:p>
            <a:pPr lvl="1"/>
            <a:r>
              <a:rPr lang="en-CA" sz="2800" dirty="0" smtClean="0"/>
              <a:t>Previous sensory information does not affect the next reading</a:t>
            </a:r>
            <a:endParaRPr lang="en-CA" sz="2800" dirty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Identically Distributed</a:t>
            </a:r>
          </a:p>
          <a:p>
            <a:pPr lvl="1"/>
            <a:r>
              <a:rPr lang="en-CA" sz="2800" dirty="0" smtClean="0"/>
              <a:t>Sensor noise distribution is unchanged between samples</a:t>
            </a:r>
          </a:p>
          <a:p>
            <a:pPr lvl="1"/>
            <a:r>
              <a:rPr lang="en-CA" sz="2800" b="1" dirty="0" smtClean="0"/>
              <a:t>Gaussian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0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371599"/>
            <a:ext cx="10668000" cy="4230915"/>
          </a:xfrm>
        </p:spPr>
        <p:txBody>
          <a:bodyPr/>
          <a:lstStyle/>
          <a:p>
            <a:r>
              <a:rPr lang="en-CA" dirty="0" smtClean="0"/>
              <a:t>Draw a factor graph with the following:</a:t>
            </a:r>
          </a:p>
          <a:p>
            <a:pPr lvl="1"/>
            <a:r>
              <a:rPr lang="en-CA" sz="2800" dirty="0" smtClean="0"/>
              <a:t>5 </a:t>
            </a:r>
            <a:r>
              <a:rPr lang="en-CA" sz="2800" dirty="0" err="1" smtClean="0"/>
              <a:t>timesteps</a:t>
            </a:r>
            <a:endParaRPr lang="en-CA" sz="2800" dirty="0" smtClean="0"/>
          </a:p>
          <a:p>
            <a:pPr lvl="1"/>
            <a:r>
              <a:rPr lang="en-CA" sz="2800" dirty="0" smtClean="0"/>
              <a:t>6 landmarks</a:t>
            </a:r>
          </a:p>
          <a:p>
            <a:pPr lvl="1"/>
            <a:r>
              <a:rPr lang="en-CA" sz="2800" dirty="0" smtClean="0"/>
              <a:t>GPS measurements at each </a:t>
            </a:r>
            <a:r>
              <a:rPr lang="en-CA" sz="2800" dirty="0" err="1" smtClean="0"/>
              <a:t>timestep</a:t>
            </a:r>
            <a:endParaRPr lang="en-CA" sz="2800" dirty="0" smtClean="0"/>
          </a:p>
          <a:p>
            <a:pPr lvl="1"/>
            <a:r>
              <a:rPr lang="en-CA" sz="2800" dirty="0" err="1" smtClean="0"/>
              <a:t>Odometry</a:t>
            </a:r>
            <a:endParaRPr lang="en-CA" sz="2800" dirty="0" smtClean="0"/>
          </a:p>
          <a:p>
            <a:pPr lvl="1"/>
            <a:r>
              <a:rPr lang="en-CA" sz="2800" dirty="0" smtClean="0"/>
              <a:t>IMU (at same frequency as </a:t>
            </a:r>
            <a:r>
              <a:rPr lang="en-CA" sz="2800" dirty="0" err="1" smtClean="0"/>
              <a:t>odometry</a:t>
            </a:r>
            <a:r>
              <a:rPr lang="en-CA" sz="2800" dirty="0" smtClean="0"/>
              <a:t>)</a:t>
            </a:r>
          </a:p>
          <a:p>
            <a:pPr lvl="1"/>
            <a:r>
              <a:rPr lang="en-CA" sz="2800" dirty="0" smtClean="0"/>
              <a:t>LIDAR measurements to each landmark</a:t>
            </a:r>
          </a:p>
          <a:p>
            <a:pPr lvl="1"/>
            <a:r>
              <a:rPr lang="en-CA" sz="2800" dirty="0" err="1" smtClean="0"/>
              <a:t>Reprojection</a:t>
            </a:r>
            <a:r>
              <a:rPr lang="en-CA" sz="2800" dirty="0" smtClean="0"/>
              <a:t> error</a:t>
            </a:r>
          </a:p>
        </p:txBody>
      </p:sp>
    </p:spTree>
    <p:extLst>
      <p:ext uri="{BB962C8B-B14F-4D97-AF65-F5344CB8AC3E}">
        <p14:creationId xmlns:p14="http://schemas.microsoft.com/office/powerpoint/2010/main" val="22731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371600"/>
            <a:ext cx="10668000" cy="4864608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/>
              <a:t>C</a:t>
            </a:r>
            <a:r>
              <a:rPr lang="en-CA" sz="2400" b="1" dirty="0" smtClean="0"/>
              <a:t>ourse References</a:t>
            </a:r>
          </a:p>
          <a:p>
            <a:r>
              <a:rPr lang="en-CA" sz="1800" dirty="0"/>
              <a:t>[1] R. </a:t>
            </a:r>
            <a:r>
              <a:rPr lang="en-CA" sz="1800" dirty="0" err="1"/>
              <a:t>Kümmerle</a:t>
            </a:r>
            <a:r>
              <a:rPr lang="en-CA" sz="1800" dirty="0"/>
              <a:t>, G. </a:t>
            </a:r>
            <a:r>
              <a:rPr lang="en-CA" sz="1800" dirty="0" err="1"/>
              <a:t>Grisetti</a:t>
            </a:r>
            <a:r>
              <a:rPr lang="en-CA" sz="1800" dirty="0"/>
              <a:t>. H. </a:t>
            </a:r>
            <a:r>
              <a:rPr lang="en-CA" sz="1800" dirty="0" err="1"/>
              <a:t>Strasdat</a:t>
            </a:r>
            <a:r>
              <a:rPr lang="en-CA" sz="1800" dirty="0"/>
              <a:t>, K. </a:t>
            </a:r>
            <a:r>
              <a:rPr lang="en-CA" sz="1800" dirty="0" err="1"/>
              <a:t>Konolige</a:t>
            </a:r>
            <a:r>
              <a:rPr lang="en-CA" sz="1800" dirty="0"/>
              <a:t>, and W. </a:t>
            </a:r>
            <a:r>
              <a:rPr lang="en-CA" sz="1800" dirty="0" err="1"/>
              <a:t>Burgard</a:t>
            </a:r>
            <a:r>
              <a:rPr lang="en-CA" sz="1800" dirty="0"/>
              <a:t>, “g 2 o: A general framework for graph optimization,” in </a:t>
            </a:r>
            <a:r>
              <a:rPr lang="en-CA" sz="1800" i="1" dirty="0"/>
              <a:t>Robotics and Automation (ICRA), 2011 IEEE International Conference on, </a:t>
            </a:r>
            <a:r>
              <a:rPr lang="en-CA" sz="1800" dirty="0"/>
              <a:t>pp. 3607-3613, IEEE, 2011</a:t>
            </a:r>
            <a:r>
              <a:rPr lang="en-CA" sz="1800" dirty="0" smtClean="0"/>
              <a:t>.</a:t>
            </a:r>
          </a:p>
          <a:p>
            <a:r>
              <a:rPr lang="en-CA" sz="1800" dirty="0" smtClean="0"/>
              <a:t>[2] F. </a:t>
            </a:r>
            <a:r>
              <a:rPr lang="en-CA" sz="1800" dirty="0" err="1" smtClean="0"/>
              <a:t>Dellaert</a:t>
            </a:r>
            <a:r>
              <a:rPr lang="en-CA" sz="1800" dirty="0" smtClean="0"/>
              <a:t>, “Factor graphs and </a:t>
            </a:r>
            <a:r>
              <a:rPr lang="en-CA" sz="1800" dirty="0" err="1" smtClean="0"/>
              <a:t>gtsam</a:t>
            </a:r>
            <a:r>
              <a:rPr lang="en-CA" sz="1800" dirty="0" smtClean="0"/>
              <a:t>: A hands-on introduction,” </a:t>
            </a:r>
            <a:r>
              <a:rPr lang="en-CA" sz="1800" dirty="0" err="1" smtClean="0"/>
              <a:t>tech.rep</a:t>
            </a:r>
            <a:r>
              <a:rPr lang="en-CA" sz="1800" dirty="0" smtClean="0"/>
              <a:t>., Georgia Institute of Technology, 2012.</a:t>
            </a:r>
          </a:p>
          <a:p>
            <a:endParaRPr lang="en-CA" sz="2000" dirty="0"/>
          </a:p>
          <a:p>
            <a:pPr marL="0" indent="0">
              <a:buNone/>
            </a:pPr>
            <a:r>
              <a:rPr lang="en-CA" sz="2400" b="1" dirty="0" smtClean="0"/>
              <a:t>Additional References</a:t>
            </a:r>
          </a:p>
          <a:p>
            <a:r>
              <a:rPr lang="en-CA" sz="1800" dirty="0" smtClean="0"/>
              <a:t>[3] M. </a:t>
            </a:r>
            <a:r>
              <a:rPr lang="en-CA" sz="1800" dirty="0" err="1" smtClean="0"/>
              <a:t>Kaess</a:t>
            </a:r>
            <a:r>
              <a:rPr lang="en-CA" sz="1800" dirty="0" smtClean="0"/>
              <a:t>, A. </a:t>
            </a:r>
            <a:r>
              <a:rPr lang="en-CA" sz="1800" dirty="0" err="1" smtClean="0"/>
              <a:t>Ranganathan</a:t>
            </a:r>
            <a:r>
              <a:rPr lang="en-CA" sz="1800" dirty="0" smtClean="0"/>
              <a:t>, and F. </a:t>
            </a:r>
            <a:r>
              <a:rPr lang="en-CA" sz="1800" dirty="0" err="1" smtClean="0"/>
              <a:t>Dellaert</a:t>
            </a:r>
            <a:r>
              <a:rPr lang="en-CA" sz="1800" dirty="0" smtClean="0"/>
              <a:t>, “</a:t>
            </a:r>
            <a:r>
              <a:rPr lang="en-CA" sz="1800" dirty="0" err="1" smtClean="0"/>
              <a:t>isam</a:t>
            </a:r>
            <a:r>
              <a:rPr lang="en-CA" sz="1800" dirty="0" smtClean="0"/>
              <a:t>: Incremental smoothing and mapping,” </a:t>
            </a:r>
            <a:r>
              <a:rPr lang="en-CA" sz="1800" i="1" dirty="0" smtClean="0"/>
              <a:t>IEEE Transactions on Robotics, </a:t>
            </a:r>
            <a:r>
              <a:rPr lang="en-CA" sz="1800" dirty="0" smtClean="0"/>
              <a:t>vol. 24, no. 6, pp. 1365-1378, 2008.</a:t>
            </a:r>
          </a:p>
          <a:p>
            <a:r>
              <a:rPr lang="en-CA" sz="1800" dirty="0" smtClean="0"/>
              <a:t>[4] G. </a:t>
            </a:r>
            <a:r>
              <a:rPr lang="en-CA" sz="1800" dirty="0" err="1" smtClean="0"/>
              <a:t>Grisetti</a:t>
            </a:r>
            <a:r>
              <a:rPr lang="en-CA" sz="1800" dirty="0" smtClean="0"/>
              <a:t>, R. </a:t>
            </a:r>
            <a:r>
              <a:rPr lang="en-CA" sz="1800" dirty="0" err="1" smtClean="0"/>
              <a:t>Kümmerle</a:t>
            </a:r>
            <a:r>
              <a:rPr lang="en-CA" sz="1800" dirty="0" smtClean="0"/>
              <a:t>, C. </a:t>
            </a:r>
            <a:r>
              <a:rPr lang="en-CA" sz="1800" dirty="0" err="1" smtClean="0"/>
              <a:t>Stachniss</a:t>
            </a:r>
            <a:r>
              <a:rPr lang="en-CA" sz="1800" dirty="0" smtClean="0"/>
              <a:t>, and W. </a:t>
            </a:r>
            <a:r>
              <a:rPr lang="en-CA" sz="1800" dirty="0" err="1" smtClean="0"/>
              <a:t>Burgard</a:t>
            </a:r>
            <a:r>
              <a:rPr lang="en-CA" sz="1800" dirty="0" smtClean="0"/>
              <a:t>, “A tutorial on graph-based SLAM,” </a:t>
            </a:r>
            <a:r>
              <a:rPr lang="en-CA" sz="1800" i="1" dirty="0" smtClean="0"/>
              <a:t>IEEE Intelligent Transportation Systems Magazine, </a:t>
            </a:r>
            <a:r>
              <a:rPr lang="en-CA" sz="1800" dirty="0" smtClean="0"/>
              <a:t>vol. 2, no. 4, pp. 31-43, 2010.</a:t>
            </a:r>
          </a:p>
          <a:p>
            <a:r>
              <a:rPr lang="en-CA" sz="1800" dirty="0" smtClean="0"/>
              <a:t>[5] G. </a:t>
            </a:r>
            <a:r>
              <a:rPr lang="en-CA" sz="1800" dirty="0" err="1" smtClean="0"/>
              <a:t>Grisetti</a:t>
            </a:r>
            <a:r>
              <a:rPr lang="en-CA" sz="1800" dirty="0" smtClean="0"/>
              <a:t>, “Notes on Least-Squares and SLAM DRAFT,” 2015. Retrieved </a:t>
            </a:r>
            <a:r>
              <a:rPr lang="en-CA" sz="1800" dirty="0"/>
              <a:t>from http://www.dis.uniroma1.it/~</a:t>
            </a:r>
            <a:r>
              <a:rPr lang="en-CA" sz="1800" dirty="0" smtClean="0"/>
              <a:t>grisetti/teaching/lectures-ls-slam-master_2015_16/web/reading_material/grisetti12stest.pdf</a:t>
            </a:r>
          </a:p>
        </p:txBody>
      </p:sp>
    </p:spTree>
    <p:extLst>
      <p:ext uri="{BB962C8B-B14F-4D97-AF65-F5344CB8AC3E}">
        <p14:creationId xmlns:p14="http://schemas.microsoft.com/office/powerpoint/2010/main" val="8751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References…</a:t>
            </a:r>
            <a:r>
              <a:rPr lang="en-CA" dirty="0" err="1" smtClean="0"/>
              <a:t>cont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800" dirty="0" smtClean="0"/>
              <a:t>[6] C. </a:t>
            </a:r>
            <a:r>
              <a:rPr lang="en-CA" sz="1800" dirty="0" err="1" smtClean="0"/>
              <a:t>Stachniss</a:t>
            </a:r>
            <a:r>
              <a:rPr lang="en-CA" sz="1800" dirty="0" smtClean="0"/>
              <a:t>, “Least squares approach to SLAM.” </a:t>
            </a:r>
            <a:r>
              <a:rPr lang="en-CA" sz="1800" i="1" dirty="0" smtClean="0"/>
              <a:t>Lecture Slides, University of Freiburg. </a:t>
            </a:r>
            <a:r>
              <a:rPr lang="en-CA" sz="1800" dirty="0" smtClean="0"/>
              <a:t>Retrieved </a:t>
            </a:r>
            <a:r>
              <a:rPr lang="en-CA" sz="1800" dirty="0"/>
              <a:t>from </a:t>
            </a:r>
            <a:r>
              <a:rPr lang="en-CA" sz="1800" dirty="0">
                <a:hlinkClick r:id="rId2"/>
              </a:rPr>
              <a:t>http://</a:t>
            </a:r>
            <a:r>
              <a:rPr lang="en-CA" sz="1800" dirty="0" smtClean="0">
                <a:hlinkClick r:id="rId2"/>
              </a:rPr>
              <a:t>ais.informatik.uni-freiburg.de/teaching/ws12/mapping/pdf/slam15-ls-slam.pdf</a:t>
            </a:r>
            <a:endParaRPr lang="en-CA" sz="1800" dirty="0" smtClean="0"/>
          </a:p>
          <a:p>
            <a:r>
              <a:rPr lang="en-CA" sz="1800" dirty="0" smtClean="0"/>
              <a:t>[7] W. </a:t>
            </a:r>
            <a:r>
              <a:rPr lang="en-CA" sz="1800" dirty="0" err="1" smtClean="0"/>
              <a:t>Burgard</a:t>
            </a:r>
            <a:r>
              <a:rPr lang="en-CA" sz="1800" dirty="0" smtClean="0"/>
              <a:t>, C. </a:t>
            </a:r>
            <a:r>
              <a:rPr lang="en-CA" sz="1800" dirty="0" err="1" smtClean="0"/>
              <a:t>Stachniss</a:t>
            </a:r>
            <a:r>
              <a:rPr lang="en-CA" sz="1800" dirty="0" smtClean="0"/>
              <a:t>, K. Arras, M. </a:t>
            </a:r>
            <a:r>
              <a:rPr lang="en-CA" sz="1800" dirty="0" err="1" smtClean="0"/>
              <a:t>Bennewitz</a:t>
            </a:r>
            <a:r>
              <a:rPr lang="en-CA" sz="1800" dirty="0" smtClean="0"/>
              <a:t>, “Advanced Techniques for Mobile Robotics – Least Squares.” </a:t>
            </a:r>
            <a:r>
              <a:rPr lang="en-CA" sz="1800" i="1" dirty="0" smtClean="0"/>
              <a:t>Lecture Slides, University of Freiburg. </a:t>
            </a:r>
            <a:r>
              <a:rPr lang="en-CA" sz="1800" dirty="0"/>
              <a:t>Retrieved from </a:t>
            </a:r>
            <a:r>
              <a:rPr lang="en-CA" sz="1800" dirty="0">
                <a:hlinkClick r:id="rId3"/>
              </a:rPr>
              <a:t>http://</a:t>
            </a:r>
            <a:r>
              <a:rPr lang="en-CA" sz="1800" dirty="0" smtClean="0">
                <a:hlinkClick r:id="rId3"/>
              </a:rPr>
              <a:t>ais.informatik.uni-freiburg.de/teaching/ws11/robotics2/pdfs/rob2-06-least-squares.pdf</a:t>
            </a:r>
            <a:r>
              <a:rPr lang="en-CA" sz="1800" dirty="0" smtClean="0"/>
              <a:t>.</a:t>
            </a:r>
          </a:p>
          <a:p>
            <a:endParaRPr lang="en-CA" sz="1800" dirty="0"/>
          </a:p>
          <a:p>
            <a:pPr marL="0" indent="0">
              <a:buNone/>
            </a:pPr>
            <a:r>
              <a:rPr lang="en-CA" sz="1800" b="1" dirty="0" smtClean="0"/>
              <a:t>All images retrieved from wikipedia.org.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15433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 |</a:t>
            </a:r>
            <a:r>
              <a:rPr lang="en-CA" dirty="0" smtClean="0">
                <a:solidFill>
                  <a:srgbClr val="7030A0"/>
                </a:solidFill>
              </a:rPr>
              <a:t>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Likelihood and Posterior</a:t>
            </a:r>
            <a:endParaRPr lang="en-C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4578" y="1276604"/>
            <a:ext cx="7053580" cy="484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Likelihood</a:t>
            </a:r>
          </a:p>
          <a:p>
            <a:pPr lvl="1"/>
            <a:endParaRPr lang="en-CA" sz="2800" dirty="0" smtClean="0"/>
          </a:p>
          <a:p>
            <a:endParaRPr lang="en-CA" sz="3200" dirty="0"/>
          </a:p>
          <a:p>
            <a:pPr marL="0" indent="0">
              <a:buNone/>
            </a:pPr>
            <a:endParaRPr lang="en-CA" sz="3200" dirty="0" smtClean="0"/>
          </a:p>
          <a:p>
            <a:r>
              <a:rPr lang="en-CA" dirty="0" smtClean="0"/>
              <a:t>Posterior</a:t>
            </a:r>
            <a:endParaRPr lang="en-CA" sz="24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456"/>
          <a:stretch/>
        </p:blipFill>
        <p:spPr>
          <a:xfrm>
            <a:off x="1680759" y="2039476"/>
            <a:ext cx="8353234" cy="1137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887" t="6740" r="2157"/>
          <a:stretch/>
        </p:blipFill>
        <p:spPr>
          <a:xfrm>
            <a:off x="2885575" y="4191975"/>
            <a:ext cx="5943601" cy="19026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56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274064"/>
            <a:ext cx="10668000" cy="4267200"/>
          </a:xfrm>
        </p:spPr>
        <p:txBody>
          <a:bodyPr/>
          <a:lstStyle/>
          <a:p>
            <a:r>
              <a:rPr lang="en-CA" dirty="0" smtClean="0"/>
              <a:t>ML – Maximum Likelihood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MAP – Maximum A Posteriori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ML and MAP</a:t>
            </a:r>
            <a:endParaRPr lang="en-C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9384" y="2094166"/>
            <a:ext cx="10961265" cy="980557"/>
            <a:chOff x="851432" y="2011870"/>
            <a:chExt cx="10961265" cy="9805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1432" y="2011870"/>
              <a:ext cx="4421315" cy="9805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91427" y="2011870"/>
              <a:ext cx="6121270" cy="9805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76" y="4609835"/>
            <a:ext cx="10889573" cy="13611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75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 Graphs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238600"/>
            <a:ext cx="10668000" cy="4796440"/>
          </a:xfrm>
        </p:spPr>
        <p:txBody>
          <a:bodyPr/>
          <a:lstStyle/>
          <a:p>
            <a:r>
              <a:rPr lang="en-CA" dirty="0" smtClean="0"/>
              <a:t>Probabilistic model which illustrates the factorization of a function</a:t>
            </a:r>
            <a:endParaRPr lang="en-CA" sz="2800" dirty="0" smtClean="0"/>
          </a:p>
          <a:p>
            <a:endParaRPr lang="en-CA" dirty="0"/>
          </a:p>
          <a:p>
            <a:r>
              <a:rPr lang="en-CA" dirty="0" smtClean="0"/>
              <a:t>Highlights </a:t>
            </a:r>
            <a:r>
              <a:rPr lang="en-CA" b="1" dirty="0" smtClean="0"/>
              <a:t>conditional dependence </a:t>
            </a:r>
            <a:r>
              <a:rPr lang="en-CA" dirty="0" smtClean="0"/>
              <a:t>between random variables</a:t>
            </a:r>
          </a:p>
          <a:p>
            <a:endParaRPr lang="en-CA" dirty="0"/>
          </a:p>
          <a:p>
            <a:r>
              <a:rPr lang="en-CA" dirty="0" smtClean="0"/>
              <a:t>Bipartite – graph has two distinct nodes</a:t>
            </a:r>
          </a:p>
          <a:p>
            <a:pPr lvl="1"/>
            <a:r>
              <a:rPr lang="en-CA" sz="2800" dirty="0" smtClean="0"/>
              <a:t>Classified into </a:t>
            </a:r>
            <a:r>
              <a:rPr lang="en-CA" sz="2800" b="1" dirty="0" smtClean="0"/>
              <a:t>variables</a:t>
            </a:r>
            <a:r>
              <a:rPr lang="en-CA" sz="2800" dirty="0" smtClean="0"/>
              <a:t> and </a:t>
            </a:r>
            <a:r>
              <a:rPr lang="en-CA" sz="2800" b="1" dirty="0" smtClean="0"/>
              <a:t>factors</a:t>
            </a:r>
          </a:p>
          <a:p>
            <a:pPr lvl="1"/>
            <a:r>
              <a:rPr lang="en-CA" sz="2800" dirty="0" smtClean="0"/>
              <a:t>Connected together by </a:t>
            </a:r>
            <a:r>
              <a:rPr lang="en-CA" sz="2800" b="1" dirty="0" smtClean="0"/>
              <a:t>edges</a:t>
            </a:r>
          </a:p>
          <a:p>
            <a:pPr lvl="1"/>
            <a:endParaRPr lang="en-CA" b="1" dirty="0"/>
          </a:p>
          <a:p>
            <a:r>
              <a:rPr lang="en-CA" dirty="0" smtClean="0"/>
              <a:t>Excels in problems such as SLAM or SFM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43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 Graphs 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Variables and Factors</a:t>
            </a:r>
            <a:endParaRPr lang="en-C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7" y="1371600"/>
            <a:ext cx="11127932" cy="4746567"/>
          </a:xfrm>
        </p:spPr>
        <p:txBody>
          <a:bodyPr/>
          <a:lstStyle/>
          <a:p>
            <a:r>
              <a:rPr lang="en-CA" dirty="0"/>
              <a:t> </a:t>
            </a:r>
            <a:r>
              <a:rPr lang="en-CA" dirty="0" smtClean="0"/>
              <a:t>Variables are the parameters that we are looking to optimize.</a:t>
            </a:r>
          </a:p>
          <a:p>
            <a:pPr lvl="1"/>
            <a:r>
              <a:rPr lang="en-CA" sz="2800" b="1" dirty="0" smtClean="0"/>
              <a:t>For SLAM: </a:t>
            </a:r>
            <a:r>
              <a:rPr lang="en-CA" sz="2800" dirty="0" smtClean="0"/>
              <a:t>the robot (and landmark) poses</a:t>
            </a:r>
            <a:r>
              <a:rPr lang="en-CA" sz="2800" dirty="0" smtClean="0"/>
              <a:t>.</a:t>
            </a:r>
          </a:p>
          <a:p>
            <a:pPr lvl="1"/>
            <a:endParaRPr lang="en-CA" sz="2800" dirty="0"/>
          </a:p>
          <a:p>
            <a:r>
              <a:rPr lang="en-CA" sz="3200" dirty="0"/>
              <a:t> </a:t>
            </a:r>
            <a:r>
              <a:rPr lang="en-CA" sz="3200" dirty="0" smtClean="0"/>
              <a:t>Factors are </a:t>
            </a:r>
            <a:r>
              <a:rPr lang="en-CA" sz="3200" b="1" dirty="0" smtClean="0"/>
              <a:t>probability statements</a:t>
            </a:r>
            <a:endParaRPr lang="en-CA" sz="3200" dirty="0"/>
          </a:p>
          <a:p>
            <a:pPr lvl="1"/>
            <a:r>
              <a:rPr lang="en-CA" sz="2800" dirty="0" smtClean="0"/>
              <a:t>Highlight the constraints between variables (conditional dependence)</a:t>
            </a:r>
          </a:p>
          <a:p>
            <a:pPr lvl="1"/>
            <a:r>
              <a:rPr lang="en-CA" sz="2800" dirty="0" smtClean="0"/>
              <a:t>Derived from measurement or mathematical fundamentals</a:t>
            </a:r>
          </a:p>
          <a:p>
            <a:pPr lvl="1"/>
            <a:r>
              <a:rPr lang="en-CA" sz="2800" b="1" dirty="0" smtClean="0"/>
              <a:t>For SLAM: </a:t>
            </a:r>
            <a:r>
              <a:rPr lang="en-CA" sz="2800" dirty="0" err="1" smtClean="0"/>
              <a:t>odometry</a:t>
            </a:r>
            <a:r>
              <a:rPr lang="en-CA" sz="2800" dirty="0" smtClean="0"/>
              <a:t>, </a:t>
            </a:r>
            <a:r>
              <a:rPr lang="en-CA" sz="2800" dirty="0" err="1" smtClean="0"/>
              <a:t>reprojection</a:t>
            </a:r>
            <a:r>
              <a:rPr lang="en-CA" sz="2800" dirty="0" smtClean="0"/>
              <a:t> error, GPS measurements, etc</a:t>
            </a:r>
            <a:r>
              <a:rPr lang="en-CA" sz="2800" dirty="0" smtClean="0"/>
              <a:t>.</a:t>
            </a:r>
          </a:p>
          <a:p>
            <a:pPr lvl="1"/>
            <a:endParaRPr lang="en-CA" sz="2800" dirty="0"/>
          </a:p>
          <a:p>
            <a:endParaRPr lang="en-CA" sz="3600" dirty="0" smtClean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3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 </a:t>
            </a:r>
            <a:r>
              <a:rPr lang="en-CA" dirty="0" smtClean="0"/>
              <a:t>Graphs </a:t>
            </a:r>
            <a:r>
              <a:rPr lang="en-CA" dirty="0" smtClean="0"/>
              <a:t>|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Example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093" y="1536161"/>
            <a:ext cx="6684760" cy="12861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7507" y="3449784"/>
                <a:ext cx="11127932" cy="2718260"/>
              </a:xfrm>
            </p:spPr>
            <p:txBody>
              <a:bodyPr/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sz="2800" dirty="0" smtClean="0"/>
                  <a:t> are robot poses over 3 time steps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800" dirty="0" smtClean="0"/>
                  <a:t> is the </a:t>
                </a:r>
                <a:r>
                  <a:rPr lang="en-CA" sz="2800" b="1" dirty="0" smtClean="0"/>
                  <a:t>prior</a:t>
                </a:r>
                <a:endParaRPr lang="en-CA" sz="2800" dirty="0"/>
              </a:p>
              <a:p>
                <a:pPr lvl="2"/>
                <a:r>
                  <a:rPr lang="en-CA" sz="2800" b="1" dirty="0" smtClean="0"/>
                  <a:t>Unary</a:t>
                </a:r>
                <a:r>
                  <a:rPr lang="en-CA" sz="2800" dirty="0" smtClean="0"/>
                  <a:t> factor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800" dirty="0" smtClean="0"/>
                  <a:t> are </a:t>
                </a:r>
                <a:r>
                  <a:rPr lang="en-CA" sz="2800" b="1" dirty="0" err="1" smtClean="0"/>
                  <a:t>odometry</a:t>
                </a:r>
                <a:r>
                  <a:rPr lang="en-CA" sz="2800" dirty="0"/>
                  <a:t> </a:t>
                </a:r>
                <a:r>
                  <a:rPr lang="en-CA" sz="2800" dirty="0" smtClean="0"/>
                  <a:t>measurements</a:t>
                </a:r>
              </a:p>
              <a:p>
                <a:pPr lvl="2"/>
                <a:r>
                  <a:rPr lang="en-CA" sz="2800" b="1" dirty="0" smtClean="0"/>
                  <a:t>Binary </a:t>
                </a:r>
                <a:r>
                  <a:rPr lang="en-CA" sz="2800" dirty="0" smtClean="0"/>
                  <a:t>factor</a:t>
                </a:r>
                <a:endParaRPr lang="en-CA" sz="2800" b="1" dirty="0"/>
              </a:p>
              <a:p>
                <a:pPr lvl="1"/>
                <a:endParaRPr lang="en-CA" dirty="0"/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507" y="3449784"/>
                <a:ext cx="11127932" cy="2718260"/>
              </a:xfrm>
              <a:blipFill>
                <a:blip r:embed="rId4"/>
                <a:stretch>
                  <a:fillRect t="-2242" b="-8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7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5.75"/>
  <p:tag name="ORIGINALWIDTH" val="3005.25"/>
  <p:tag name="LATEXADDIN" val="\documentclass{article}&#10;\usepackage{amsmath}&#10;\pagestyle{empty}&#10;\begin{document}&#10;&#10;\begin{equation*}&#10;\mathcal{L}(\Theta\,;\,x_1,\ldots,x_n) = \frac{\exp\left(-\frac{1}{2}({\mathbf y}-\mathbf X \boldsymbol \Theta )^\mathrm{T}{\boldsymbol\Sigma}^{-1}({\mathbf y}-\mathbf X \boldsymbol \Theta )\right)}{\sqrt{|2\pi\boldsymbol\Sigma|}}&#10;\end{equation*}&#10;&#10;&#10;\end{document}"/>
  <p:tag name="IGUANATEXSIZE" val="20"/>
  <p:tag name="IGUANATEXCURSOR" val="2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.25"/>
  <p:tag name="ORIGINALWIDTH" val="972.75"/>
  <p:tag name="LATEXADDIN" val="\documentclass{article}&#10;\usepackage{amsmath}&#10;\pagestyle{empty}&#10;\begin{document}&#10;&#10;\begin{equation*}&#10;\hat{\boldsymbol{\Theta}} = \underset{\boldsymbol{\Theta}}{\operatorname{arg\,min}}\,S(\boldsymbol{\Theta})&#10;\end{equation*}&#10;&#10;&#10;\end{document}"/>
  <p:tag name="IGUANATEXSIZE" val="20"/>
  <p:tag name="IGUANATEXCURSOR" val="1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8.5"/>
  <p:tag name="ORIGINALWIDTH" val="2325"/>
  <p:tag name="LATEXADDIN" val="\documentclass{article}&#10;\usepackage{amsmath}&#10;\pagestyle{empty}&#10;\begin{document}&#10;&#10;\begin{equation*}&#10;S(\boldsymbol{\Theta}) = \sum_{i=1}^m \bigl| y_i - \sum_{j=1}^n X_{ij}\theta_j\bigr|^2 = \bigl\|\mathbf y - \mathbf X \boldsymbol \Theta \bigr\|^2\end{equation*}&#10;&#10;&#10;\end{document}"/>
  <p:tag name="IGUANATEXSIZE" val="20"/>
  <p:tag name="IGUANATEXCURSOR" val="1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5"/>
  <p:tag name="ORIGINALWIDTH" val="2088"/>
  <p:tag name="LATEXADDIN" val="\documentclass{article}&#10;\usepackage{amsmath}&#10;\pagestyle{empty}&#10;\begin{document}&#10;&#10;\begin{equation*}&#10;S(\boldsymbol{\Theta}) = \mathbf y ^{\rm T} \mathbf y - 2\boldsymbol \Theta ^{\rm T} \mathbf X ^{\rm T} \mathbf y + \boldsymbol \Theta ^{\rm T} \mathbf X ^{\rm T} \mathbf X \boldsymbol \Theta&#10;\end{equation*}&#10;&#10;&#10;\end{document}"/>
  <p:tag name="IGUANATEXSIZE" val="20"/>
  <p:tag name="IGUANATEXCURSOR" val="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914.25"/>
  <p:tag name="LATEXADDIN" val="\documentclass{article}&#10;\usepackage{amsmath}&#10;\pagestyle{empty}&#10;\begin{document}&#10;&#10;\begin{equation*}&#10; (\mathbf X^{\rm T} \mathbf X ){\boldsymbol{\Theta}} =  \mathbf X^{\rm T} \mathbf y&#10;\end{equation*}&#10;&#10;&#10;\end{document}"/>
  <p:tag name="IGUANATEXSIZE" val="20"/>
  <p:tag name="IGUANATEXCURSOR" val="154"/>
</p:tagLst>
</file>

<file path=ppt/theme/theme1.xml><?xml version="1.0" encoding="utf-8"?>
<a:theme xmlns:a="http://schemas.openxmlformats.org/drawingml/2006/main" name="UBC_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rgbClr val="2B4A76"/>
            </a:solidFill>
            <a:latin typeface="+mn-lt"/>
            <a:ea typeface="ＭＳ Ｐゴシック" pitchFamily="-107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AVELab Template" id="{5200D322-C7D0-4AA8-9286-58ED55556A3E}" vid="{159EE937-11F5-4182-A782-7E676EADEE6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CW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VELab Template" id="{5200D322-C7D0-4AA8-9286-58ED55556A3E}" vid="{352DD8AF-5EF7-49FC-BE77-78D704FFC299}"/>
    </a:ext>
  </a:extLst>
</a:theme>
</file>

<file path=ppt/theme/theme3.xml><?xml version="1.0" encoding="utf-8"?>
<a:theme xmlns:a="http://schemas.openxmlformats.org/drawingml/2006/main" name="1_UBC_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rgbClr val="2B4A76"/>
            </a:solidFill>
            <a:latin typeface="+mn-lt"/>
            <a:ea typeface="ＭＳ Ｐゴシック" pitchFamily="-107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AVELab Template" id="{BC422824-6AAC-459B-939E-97C965A0DE42}" vid="{89141871-4DAA-470F-9938-5E5C4203143B}"/>
    </a:ext>
  </a:extLst>
</a:theme>
</file>

<file path=ppt/theme/theme4.xml><?xml version="1.0" encoding="utf-8"?>
<a:theme xmlns:a="http://schemas.openxmlformats.org/drawingml/2006/main" name="2_CCW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VELab Template" id="{BC422824-6AAC-459B-939E-97C965A0DE42}" vid="{B1A634CD-166B-43AC-8B33-26297A449278}"/>
    </a:ext>
  </a:extLst>
</a:theme>
</file>

<file path=ppt/theme/theme5.xml><?xml version="1.0" encoding="utf-8"?>
<a:theme xmlns:a="http://schemas.openxmlformats.org/drawingml/2006/main" name="2_UBC_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rgbClr val="2B4A76"/>
            </a:solidFill>
            <a:latin typeface="+mn-lt"/>
            <a:ea typeface="ＭＳ Ｐゴシック" pitchFamily="-107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AVELab Template" id="{6B88CB60-046E-4C56-9E41-D357EFCB8FDC}" vid="{5DAC1687-6FDA-4F44-874D-BE908FFAB70D}"/>
    </a:ext>
  </a:extLst>
</a:theme>
</file>

<file path=ppt/theme/theme6.xml><?xml version="1.0" encoding="utf-8"?>
<a:theme xmlns:a="http://schemas.openxmlformats.org/drawingml/2006/main" name="3_CCW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VELab Template" id="{6B88CB60-046E-4C56-9E41-D357EFCB8FDC}" vid="{A98921AB-DF53-4F65-85B7-27BC819B315F}"/>
    </a:ext>
  </a:extLst>
</a:theme>
</file>

<file path=ppt/theme/theme7.xml><?xml version="1.0" encoding="utf-8"?>
<a:theme xmlns:a="http://schemas.openxmlformats.org/drawingml/2006/main" name="3_UBC_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rgbClr val="2B4A76"/>
            </a:solidFill>
            <a:latin typeface="+mn-lt"/>
            <a:ea typeface="ＭＳ Ｐゴシック" pitchFamily="-107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AVELab Template" id="{83F1ECB8-7C78-4283-AA1A-54DB0F1D1000}" vid="{231532CA-DBEF-4BB7-8CFD-1696E9068C3D}"/>
    </a:ext>
  </a:extLst>
</a:theme>
</file>

<file path=ppt/theme/theme8.xml><?xml version="1.0" encoding="utf-8"?>
<a:theme xmlns:a="http://schemas.openxmlformats.org/drawingml/2006/main" name="4_CCW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VELab Template" id="{83F1ECB8-7C78-4283-AA1A-54DB0F1D1000}" vid="{D6B2BE37-D2E5-474D-9BE2-460064041F38}"/>
    </a:ext>
  </a:extLst>
</a:theme>
</file>

<file path=ppt/theme/theme9.xml><?xml version="1.0" encoding="utf-8"?>
<a:theme xmlns:a="http://schemas.openxmlformats.org/drawingml/2006/main" name="4_UBC_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rgbClr val="2B4A76"/>
            </a:solidFill>
            <a:latin typeface="+mn-lt"/>
            <a:ea typeface="ＭＳ Ｐゴシック" pitchFamily="-107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AVELab Template" id="{A3103BCF-DF8A-4EAB-BD53-D51DB0F63412}" vid="{6CBA0EE8-4B59-48A9-B383-B5898E5624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WAVELab Template</Template>
  <TotalTime>8104</TotalTime>
  <Words>1472</Words>
  <Application>Microsoft Office PowerPoint</Application>
  <PresentationFormat>Widescreen</PresentationFormat>
  <Paragraphs>320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ＭＳ Ｐゴシック</vt:lpstr>
      <vt:lpstr>Arial</vt:lpstr>
      <vt:lpstr>Calibri</vt:lpstr>
      <vt:lpstr>Cambria Math</vt:lpstr>
      <vt:lpstr>Verdana</vt:lpstr>
      <vt:lpstr>UBC_template</vt:lpstr>
      <vt:lpstr>1_CCWCE</vt:lpstr>
      <vt:lpstr>1_UBC_template</vt:lpstr>
      <vt:lpstr>2_CCWCE</vt:lpstr>
      <vt:lpstr>2_UBC_template</vt:lpstr>
      <vt:lpstr>3_CCWCE</vt:lpstr>
      <vt:lpstr>3_UBC_template</vt:lpstr>
      <vt:lpstr>4_CCWCE</vt:lpstr>
      <vt:lpstr>4_UBC_template</vt:lpstr>
      <vt:lpstr>Factor Graphs and Nonlinear Least-Squares Problems on Manifolds</vt:lpstr>
      <vt:lpstr>Outline</vt:lpstr>
      <vt:lpstr>Overview</vt:lpstr>
      <vt:lpstr>Overview | Assumptions</vt:lpstr>
      <vt:lpstr>Overview | Likelihood and Posterior</vt:lpstr>
      <vt:lpstr>Overview | ML and MAP</vt:lpstr>
      <vt:lpstr>Factor Graphs</vt:lpstr>
      <vt:lpstr>Factor Graphs | Variables and Factors</vt:lpstr>
      <vt:lpstr>Factor Graphs | Example</vt:lpstr>
      <vt:lpstr>Factor Graphs | Example – Loop Closure</vt:lpstr>
      <vt:lpstr>Factor graphs | Board Example</vt:lpstr>
      <vt:lpstr>Factor Graphs | Answer</vt:lpstr>
      <vt:lpstr>Factor Graphs | Graphs vs. Value</vt:lpstr>
      <vt:lpstr>Factor Graphs | Notes</vt:lpstr>
      <vt:lpstr>Factor Graphs | SLAM Application</vt:lpstr>
      <vt:lpstr>Factor Graphs | Example</vt:lpstr>
      <vt:lpstr>Factor Graphs | Batch Estimation vs. Sliding Window</vt:lpstr>
      <vt:lpstr>Factor Graphs | Batch Estimation vs. Sliding Window</vt:lpstr>
      <vt:lpstr>Factor Graphs | Batch Estimation vs. Sliding Window</vt:lpstr>
      <vt:lpstr>Factor Graphs | Other Applications</vt:lpstr>
      <vt:lpstr>Least Squares</vt:lpstr>
      <vt:lpstr>Linear vs Nonlinear Least Squares</vt:lpstr>
      <vt:lpstr>Nonlinear Least Squares</vt:lpstr>
      <vt:lpstr>Nonlinear Least Squares | Derivation</vt:lpstr>
      <vt:lpstr>Nonlinear Least Squares | Derivation</vt:lpstr>
      <vt:lpstr>Nonlinear Least Squares | Derivation</vt:lpstr>
      <vt:lpstr>Nonlinear Least Squares | Derivation</vt:lpstr>
      <vt:lpstr>Nonlinear Least Squares | Derivation</vt:lpstr>
      <vt:lpstr>Nonlinear Least Squares | Derivation</vt:lpstr>
      <vt:lpstr>Gauss-Newton and Levenberg-Marquardt</vt:lpstr>
      <vt:lpstr>Structure</vt:lpstr>
      <vt:lpstr>Structure | Jacobian</vt:lpstr>
      <vt:lpstr>Structure | Hessian</vt:lpstr>
      <vt:lpstr>Structure | Solving</vt:lpstr>
      <vt:lpstr>NLLS on Smooth Manifolds</vt:lpstr>
      <vt:lpstr>NLLS on Smooth Manifolds | Problem Structure</vt:lpstr>
      <vt:lpstr>NLLS on Smooth Manifolds | Substitution</vt:lpstr>
      <vt:lpstr>NLLS on Smooth Manifolds | Solving</vt:lpstr>
      <vt:lpstr>NLLS on Smooth Manifolds | Notes</vt:lpstr>
      <vt:lpstr>Homework</vt:lpstr>
      <vt:lpstr>References</vt:lpstr>
      <vt:lpstr>References…cont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Planning and Control</dc:title>
  <dc:creator>Windows User</dc:creator>
  <cp:lastModifiedBy>Nav Ganti</cp:lastModifiedBy>
  <cp:revision>252</cp:revision>
  <dcterms:created xsi:type="dcterms:W3CDTF">2016-11-19T18:28:42Z</dcterms:created>
  <dcterms:modified xsi:type="dcterms:W3CDTF">2017-06-06T21:58:07Z</dcterms:modified>
</cp:coreProperties>
</file>