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makes a corner good ? Why dont we use edges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Harris corner and fast corner detector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Not invariant to scale, but invariant to rotation and intensity changes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Shape 4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Shape 4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Shape 4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Shape 5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Shape 5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Shape 5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Shape 5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Shape 5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Shape 5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Shape 6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Shape 6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Shape 6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Shape 6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Shape 6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Shape 6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Shape 6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Shape 7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Shape 7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5" Type="http://schemas.openxmlformats.org/officeDocument/2006/relationships/image" Target="../media/image15.png"/><Relationship Id="rId6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33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7" Type="http://schemas.openxmlformats.org/officeDocument/2006/relationships/image" Target="../media/image43.png"/><Relationship Id="rId8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5" Type="http://schemas.openxmlformats.org/officeDocument/2006/relationships/image" Target="../media/image40.png"/><Relationship Id="rId6" Type="http://schemas.openxmlformats.org/officeDocument/2006/relationships/image" Target="../media/image27.png"/><Relationship Id="rId7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5" Type="http://schemas.openxmlformats.org/officeDocument/2006/relationships/image" Target="../media/image39.png"/><Relationship Id="rId6" Type="http://schemas.openxmlformats.org/officeDocument/2006/relationships/image" Target="../media/image36.png"/><Relationship Id="rId7" Type="http://schemas.openxmlformats.org/officeDocument/2006/relationships/image" Target="../media/image34.png"/><Relationship Id="rId8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5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48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46.png"/><Relationship Id="rId5" Type="http://schemas.openxmlformats.org/officeDocument/2006/relationships/image" Target="../media/image4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9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42.jpg"/><Relationship Id="rId5" Type="http://schemas.openxmlformats.org/officeDocument/2006/relationships/image" Target="../media/image6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45.jpg"/><Relationship Id="rId5" Type="http://schemas.openxmlformats.org/officeDocument/2006/relationships/image" Target="../media/image76.png"/><Relationship Id="rId6" Type="http://schemas.openxmlformats.org/officeDocument/2006/relationships/image" Target="../media/image4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50.png"/><Relationship Id="rId5" Type="http://schemas.openxmlformats.org/officeDocument/2006/relationships/image" Target="../media/image7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4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78.png"/><Relationship Id="rId5" Type="http://schemas.openxmlformats.org/officeDocument/2006/relationships/image" Target="../media/image53.png"/><Relationship Id="rId6" Type="http://schemas.openxmlformats.org/officeDocument/2006/relationships/image" Target="../media/image59.png"/><Relationship Id="rId7" Type="http://schemas.openxmlformats.org/officeDocument/2006/relationships/image" Target="../media/image5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67.png"/><Relationship Id="rId5" Type="http://schemas.openxmlformats.org/officeDocument/2006/relationships/image" Target="../media/image58.png"/><Relationship Id="rId6" Type="http://schemas.openxmlformats.org/officeDocument/2006/relationships/image" Target="../media/image6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57.jpg"/><Relationship Id="rId5" Type="http://schemas.openxmlformats.org/officeDocument/2006/relationships/image" Target="../media/image60.png"/><Relationship Id="rId6" Type="http://schemas.openxmlformats.org/officeDocument/2006/relationships/image" Target="../media/image63.png"/><Relationship Id="rId7" Type="http://schemas.openxmlformats.org/officeDocument/2006/relationships/image" Target="../media/image6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6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7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70.png"/><Relationship Id="rId5" Type="http://schemas.openxmlformats.org/officeDocument/2006/relationships/image" Target="../media/image6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110.png"/><Relationship Id="rId5" Type="http://schemas.openxmlformats.org/officeDocument/2006/relationships/image" Target="../media/image7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115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image" Target="../media/image116.png"/><Relationship Id="rId5" Type="http://schemas.openxmlformats.org/officeDocument/2006/relationships/image" Target="../media/image77.png"/><Relationship Id="rId6" Type="http://schemas.openxmlformats.org/officeDocument/2006/relationships/image" Target="../media/image75.png"/><Relationship Id="rId7" Type="http://schemas.openxmlformats.org/officeDocument/2006/relationships/image" Target="../media/image113.png"/><Relationship Id="rId8" Type="http://schemas.openxmlformats.org/officeDocument/2006/relationships/image" Target="../media/image8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88.png"/><Relationship Id="rId5" Type="http://schemas.openxmlformats.org/officeDocument/2006/relationships/image" Target="../media/image84.png"/><Relationship Id="rId6" Type="http://schemas.openxmlformats.org/officeDocument/2006/relationships/image" Target="../media/image8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8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Relationship Id="rId4" Type="http://schemas.openxmlformats.org/officeDocument/2006/relationships/image" Target="../media/image82.png"/><Relationship Id="rId5" Type="http://schemas.openxmlformats.org/officeDocument/2006/relationships/image" Target="../media/image87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Relationship Id="rId6" Type="http://schemas.openxmlformats.org/officeDocument/2006/relationships/image" Target="../media/image8.png"/><Relationship Id="rId7" Type="http://schemas.openxmlformats.org/officeDocument/2006/relationships/image" Target="../media/image2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Relationship Id="rId4" Type="http://schemas.openxmlformats.org/officeDocument/2006/relationships/image" Target="../media/image9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png"/><Relationship Id="rId4" Type="http://schemas.openxmlformats.org/officeDocument/2006/relationships/image" Target="../media/image109.png"/><Relationship Id="rId5" Type="http://schemas.openxmlformats.org/officeDocument/2006/relationships/image" Target="../media/image9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png"/><Relationship Id="rId4" Type="http://schemas.openxmlformats.org/officeDocument/2006/relationships/image" Target="../media/image9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Relationship Id="rId4" Type="http://schemas.openxmlformats.org/officeDocument/2006/relationships/image" Target="../media/image98.png"/><Relationship Id="rId5" Type="http://schemas.openxmlformats.org/officeDocument/2006/relationships/image" Target="../media/image9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png"/><Relationship Id="rId4" Type="http://schemas.openxmlformats.org/officeDocument/2006/relationships/image" Target="../media/image93.gif"/><Relationship Id="rId5" Type="http://schemas.openxmlformats.org/officeDocument/2006/relationships/image" Target="../media/image95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png"/><Relationship Id="rId4" Type="http://schemas.openxmlformats.org/officeDocument/2006/relationships/image" Target="../media/image108.png"/><Relationship Id="rId5" Type="http://schemas.openxmlformats.org/officeDocument/2006/relationships/image" Target="../media/image101.png"/><Relationship Id="rId6" Type="http://schemas.openxmlformats.org/officeDocument/2006/relationships/image" Target="../media/image112.png"/><Relationship Id="rId7" Type="http://schemas.openxmlformats.org/officeDocument/2006/relationships/image" Target="../media/image10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png"/><Relationship Id="rId4" Type="http://schemas.openxmlformats.org/officeDocument/2006/relationships/image" Target="../media/image10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11.png"/><Relationship Id="rId7" Type="http://schemas.openxmlformats.org/officeDocument/2006/relationships/image" Target="../media/image107.png"/><Relationship Id="rId8" Type="http://schemas.openxmlformats.org/officeDocument/2006/relationships/image" Target="../media/image1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4.jpg"/><Relationship Id="rId6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5.gif"/><Relationship Id="rId6" Type="http://schemas.openxmlformats.org/officeDocument/2006/relationships/image" Target="../media/image7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31.png"/><Relationship Id="rId8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hape 54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" name="Shape 55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6" name="Shape 56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59" name="Shape 59"/>
          <p:cNvSpPr txBox="1"/>
          <p:nvPr/>
        </p:nvSpPr>
        <p:spPr>
          <a:xfrm>
            <a:off x="869075" y="633475"/>
            <a:ext cx="7337100" cy="29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Review of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4800"/>
              <a:t>Computer Vision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4800"/>
              <a:t>Techniques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4800"/>
          </a:p>
          <a:p>
            <a:pPr lvl="0" rtl="0" algn="ctr">
              <a:spcBef>
                <a:spcPts val="0"/>
              </a:spcBef>
              <a:buNone/>
            </a:pPr>
            <a:r>
              <a:rPr lang="en" sz="1800"/>
              <a:t>Jason Rebello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800"/>
              <a:t>16/05/2017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6" name="Shape 186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87" name="Shape 187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88" name="Shape 188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Image Formation </a:t>
            </a:r>
            <a:r>
              <a:rPr lang="en">
                <a:solidFill>
                  <a:srgbClr val="CC0000"/>
                </a:solidFill>
              </a:rPr>
              <a:t>|</a:t>
            </a:r>
            <a:r>
              <a:rPr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999999"/>
                </a:solidFill>
              </a:rPr>
              <a:t>Projection pipeline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459875" y="509325"/>
            <a:ext cx="2371500" cy="3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0000FF"/>
                </a:solidFill>
              </a:rPr>
              <a:t>Forward Projection</a:t>
            </a:r>
          </a:p>
        </p:txBody>
      </p:sp>
      <p:pic>
        <p:nvPicPr>
          <p:cNvPr descr="Projection.png" id="192" name="Shape 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450" y="975776"/>
            <a:ext cx="4218605" cy="295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220325" y="44562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Robert Collins, CSE486</a:t>
            </a:r>
          </a:p>
        </p:txBody>
      </p:sp>
      <p:pic>
        <p:nvPicPr>
          <p:cNvPr descr="Forward Projection.png" id="194" name="Shape 1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4100" y="2812125"/>
            <a:ext cx="5011749" cy="162509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4802552" y="4085277"/>
            <a:ext cx="430500" cy="3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(a)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6233799" y="4085275"/>
            <a:ext cx="430500" cy="3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(b)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7606900" y="4085275"/>
            <a:ext cx="4305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(c)</a:t>
            </a:r>
          </a:p>
        </p:txBody>
      </p:sp>
      <p:pic>
        <p:nvPicPr>
          <p:cNvPr descr="sc image plane.png" id="198" name="Shape 1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0050" y="469200"/>
            <a:ext cx="2525224" cy="195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5946275" y="2261925"/>
            <a:ext cx="2659800" cy="3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0000FF"/>
                </a:solidFill>
              </a:rPr>
              <a:t>Image to Pixel Coordinates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" name="Shape 204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5" name="Shape 205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06" name="Shape 206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Image Formation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Camera Parameters</a:t>
            </a:r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440675" y="377325"/>
            <a:ext cx="733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lr>
                <a:srgbClr val="0000FF"/>
              </a:buClr>
              <a:buAutoNum type="alphaLcParenBoth"/>
            </a:pPr>
            <a:r>
              <a:rPr lang="en">
                <a:solidFill>
                  <a:srgbClr val="0000FF"/>
                </a:solidFill>
              </a:rPr>
              <a:t>Extrinsic Transformation (Rotation + Translation)</a:t>
            </a:r>
          </a:p>
        </p:txBody>
      </p:sp>
      <p:pic>
        <p:nvPicPr>
          <p:cNvPr descr="extrinsic.png" id="210" name="Shape 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5900" y="735425"/>
            <a:ext cx="1590675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rldcoord.png" id="211" name="Shape 2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6575" y="663975"/>
            <a:ext cx="495300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meracoord.png" id="212" name="Shape 2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5325" y="660362"/>
            <a:ext cx="790575" cy="1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619700" y="740225"/>
            <a:ext cx="31674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Transforms points from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  World to Camera coordinate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  Frame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Homogeneous coordinates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   allow for easy matrix multiplication 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440675" y="2003675"/>
            <a:ext cx="7337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(b),(c)    Perspective Projection</a:t>
            </a:r>
          </a:p>
        </p:txBody>
      </p:sp>
      <p:pic>
        <p:nvPicPr>
          <p:cNvPr descr="perspective projection.png" id="215" name="Shape 2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725" y="2474902"/>
            <a:ext cx="2846303" cy="206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xel coord.png" id="216" name="Shape 2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7428" y="3020950"/>
            <a:ext cx="80010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rinsic matrix.png" id="217" name="Shape 2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16828" y="2868550"/>
            <a:ext cx="3495675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/>
          <p:nvPr/>
        </p:nvSpPr>
        <p:spPr>
          <a:xfrm>
            <a:off x="3707325" y="2766975"/>
            <a:ext cx="410700" cy="237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3372250" y="2615650"/>
            <a:ext cx="2648100" cy="40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 txBox="1"/>
          <p:nvPr/>
        </p:nvSpPr>
        <p:spPr>
          <a:xfrm>
            <a:off x="3584625" y="4275375"/>
            <a:ext cx="19023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Camera Coordinates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7242225" y="4275375"/>
            <a:ext cx="19023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Pixel </a:t>
            </a:r>
            <a:r>
              <a:rPr lang="en"/>
              <a:t>Coordinates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2203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Robert Collins, CSE486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7" name="Shape 227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8" name="Shape 228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29" name="Shape 229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End of Part I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questions.jpg" id="232" name="Shape 2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250" y="412149"/>
            <a:ext cx="7398354" cy="430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7" name="Shape 237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38" name="Shape 238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39" name="Shape 239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Part II </a:t>
            </a:r>
            <a:r>
              <a:rPr lang="en">
                <a:solidFill>
                  <a:srgbClr val="CC0000"/>
                </a:solidFill>
              </a:rPr>
              <a:t>| </a:t>
            </a:r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823625" y="1253575"/>
            <a:ext cx="6733800" cy="24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4800"/>
              <a:t>Feature Detection and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4800">
                <a:solidFill>
                  <a:schemeClr val="dk1"/>
                </a:solidFill>
              </a:rPr>
              <a:t>Feature Matching</a:t>
            </a:r>
            <a:r>
              <a:rPr lang="en" sz="4800">
                <a:solidFill>
                  <a:schemeClr val="dk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Shape 247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48" name="Shape 248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49" name="Shape 249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Detectors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</a:t>
            </a:r>
          </a:p>
        </p:txBody>
      </p:sp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289124" y="550700"/>
            <a:ext cx="6225600" cy="1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Need to find reliably detectable and discriminable locations in images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Repeatability ( Across images )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Precise ( Location )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Saliency ( Distinctive description )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Compactness ( Few features )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Locality ( Size of descriptor region)</a:t>
            </a:r>
          </a:p>
        </p:txBody>
      </p:sp>
      <p:pic>
        <p:nvPicPr>
          <p:cNvPr descr="synthetic features.png" id="253" name="Shape 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250" y="2161700"/>
            <a:ext cx="5215441" cy="2306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ature detection.png" id="254" name="Shape 2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3975" y="458375"/>
            <a:ext cx="2630950" cy="2190623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/>
          <p:nvPr/>
        </p:nvSpPr>
        <p:spPr>
          <a:xfrm>
            <a:off x="3631650" y="2140075"/>
            <a:ext cx="1805100" cy="23283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ad features1.png" id="256" name="Shape 2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3500" y="2742900"/>
            <a:ext cx="1819155" cy="1054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d features 3.png" id="257" name="Shape 2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2650" y="2742900"/>
            <a:ext cx="971349" cy="10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/>
          <p:nvPr/>
        </p:nvSpPr>
        <p:spPr>
          <a:xfrm>
            <a:off x="8019925" y="2691325"/>
            <a:ext cx="1037700" cy="11889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 txBox="1"/>
          <p:nvPr/>
        </p:nvSpPr>
        <p:spPr>
          <a:xfrm>
            <a:off x="6240125" y="39228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Mubarak Shah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4" name="Shape 264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65" name="Shape 265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66" name="Shape 266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Detectors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FAST corner detector</a:t>
            </a:r>
          </a:p>
        </p:txBody>
      </p:sp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FAST.png" id="269" name="Shape 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925" y="1110675"/>
            <a:ext cx="5511200" cy="264364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/>
          <p:nvPr/>
        </p:nvSpPr>
        <p:spPr>
          <a:xfrm>
            <a:off x="204275" y="843600"/>
            <a:ext cx="2886000" cy="3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Let ‘P’ be point of interest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Select threshold ‘t’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Consider 16 pixels around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         Point ‘P’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‘P’ is a corner if ‘n’ consecutive pixels with corresponding intensity greater or less than intensity of ‘P’ exist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Shi-Tomasi, GFTT, BRIEF, SURF, SIFT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 txBox="1"/>
          <p:nvPr/>
        </p:nvSpPr>
        <p:spPr>
          <a:xfrm>
            <a:off x="220325" y="44562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OpenCV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4071100" y="3818175"/>
            <a:ext cx="46464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0000FF"/>
                </a:solidFill>
              </a:rPr>
              <a:t>F</a:t>
            </a:r>
            <a:r>
              <a:rPr b="1" lang="en"/>
              <a:t>eatures from </a:t>
            </a:r>
            <a:r>
              <a:rPr b="1" lang="en">
                <a:solidFill>
                  <a:srgbClr val="0000FF"/>
                </a:solidFill>
              </a:rPr>
              <a:t>A</a:t>
            </a:r>
            <a:r>
              <a:rPr b="1" lang="en"/>
              <a:t>ccelerated </a:t>
            </a:r>
            <a:r>
              <a:rPr b="1" lang="en">
                <a:solidFill>
                  <a:srgbClr val="0000FF"/>
                </a:solidFill>
              </a:rPr>
              <a:t>S</a:t>
            </a:r>
            <a:r>
              <a:rPr b="1" lang="en"/>
              <a:t>egment </a:t>
            </a:r>
            <a:r>
              <a:rPr b="1" lang="en">
                <a:solidFill>
                  <a:srgbClr val="0000FF"/>
                </a:solidFill>
              </a:rPr>
              <a:t>T</a:t>
            </a:r>
            <a:r>
              <a:rPr b="1" lang="en"/>
              <a:t>est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7" name="Shape 277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78" name="Shape 278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79" name="Shape 279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Detectors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Harris Corner Detector</a:t>
            </a:r>
          </a:p>
        </p:txBody>
      </p:sp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282" name="Shape 282"/>
          <p:cNvSpPr txBox="1"/>
          <p:nvPr/>
        </p:nvSpPr>
        <p:spPr>
          <a:xfrm>
            <a:off x="0" y="1936150"/>
            <a:ext cx="41865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Consider a grayscale image I. Calculate the  variation in the gradient by sweeping a window in x and y direction</a:t>
            </a:r>
          </a:p>
        </p:txBody>
      </p:sp>
      <p:pic>
        <p:nvPicPr>
          <p:cNvPr descr="harris energy.png" id="283" name="Shape 2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2575" y="2068375"/>
            <a:ext cx="3667125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/>
          <p:nvPr/>
        </p:nvSpPr>
        <p:spPr>
          <a:xfrm>
            <a:off x="0" y="2699025"/>
            <a:ext cx="4048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Approximation in matrix form</a:t>
            </a:r>
          </a:p>
        </p:txBody>
      </p:sp>
      <p:pic>
        <p:nvPicPr>
          <p:cNvPr descr="harris energy approximation.png" id="285" name="Shape 2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3600" y="2572125"/>
            <a:ext cx="37909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.png" id="286" name="Shape 2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5975" y="3658825"/>
            <a:ext cx="23622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0" y="3232425"/>
            <a:ext cx="40488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Determine Score for each window</a:t>
            </a:r>
          </a:p>
        </p:txBody>
      </p:sp>
      <p:pic>
        <p:nvPicPr>
          <p:cNvPr descr="R.png" id="288" name="Shape 2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7400" y="3219825"/>
            <a:ext cx="2419350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 txBox="1"/>
          <p:nvPr/>
        </p:nvSpPr>
        <p:spPr>
          <a:xfrm>
            <a:off x="0" y="3613425"/>
            <a:ext cx="40488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Score using Eigen values</a:t>
            </a:r>
          </a:p>
        </p:txBody>
      </p:sp>
      <p:pic>
        <p:nvPicPr>
          <p:cNvPr descr="eigvals.png" id="290" name="Shape 2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2925" y="4021625"/>
            <a:ext cx="1951944" cy="723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convolution.png" id="291" name="Shape 2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40225" y="421200"/>
            <a:ext cx="2290883" cy="156927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>
            <a:off x="0" y="794025"/>
            <a:ext cx="4048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Image Convolution using Sobel Operator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7" name="Shape 297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8" name="Shape 298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99" name="Shape 299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Detectors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Harris Score Value</a:t>
            </a:r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harris score.jpg" id="302" name="Shape 3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1600" y="469200"/>
            <a:ext cx="6034547" cy="415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" name="Shape 307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8" name="Shape 308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09" name="Shape 309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Detectors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Harris Corner Properties</a:t>
            </a:r>
          </a:p>
        </p:txBody>
      </p:sp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harris rotation invariance.png" id="312" name="Shape 3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850" y="828175"/>
            <a:ext cx="3187324" cy="1623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rris intensity invariance.png" id="313" name="Shape 3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971" y="3162749"/>
            <a:ext cx="3651549" cy="1262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rris scale variance.png" id="314" name="Shape 3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1775" y="801087"/>
            <a:ext cx="3538736" cy="182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628250" y="488350"/>
            <a:ext cx="18987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Rotation Invariant</a:t>
            </a:r>
          </a:p>
        </p:txBody>
      </p:sp>
      <p:sp>
        <p:nvSpPr>
          <p:cNvPr id="316" name="Shape 316"/>
          <p:cNvSpPr/>
          <p:nvPr/>
        </p:nvSpPr>
        <p:spPr>
          <a:xfrm>
            <a:off x="807775" y="3141850"/>
            <a:ext cx="1581000" cy="241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 txBox="1"/>
          <p:nvPr/>
        </p:nvSpPr>
        <p:spPr>
          <a:xfrm>
            <a:off x="628250" y="2850550"/>
            <a:ext cx="25683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Uniform Intensity Invariance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5034300" y="488350"/>
            <a:ext cx="26982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Not</a:t>
            </a:r>
            <a:r>
              <a:rPr lang="en">
                <a:solidFill>
                  <a:srgbClr val="0000FF"/>
                </a:solidFill>
              </a:rPr>
              <a:t> Scale Invariant</a:t>
            </a:r>
          </a:p>
        </p:txBody>
      </p:sp>
      <p:pic>
        <p:nvPicPr>
          <p:cNvPr descr="scale invariant detection.png" id="319" name="Shape 3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6475" y="2859537"/>
            <a:ext cx="3368379" cy="18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Shape 320"/>
          <p:cNvSpPr/>
          <p:nvPr/>
        </p:nvSpPr>
        <p:spPr>
          <a:xfrm>
            <a:off x="4957100" y="2893050"/>
            <a:ext cx="2057400" cy="19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" name="Shape 321"/>
          <p:cNvSpPr txBox="1"/>
          <p:nvPr/>
        </p:nvSpPr>
        <p:spPr>
          <a:xfrm>
            <a:off x="5054175" y="2805850"/>
            <a:ext cx="26982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Scale Invariant Detection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6" name="Shape 326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7" name="Shape 327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28" name="Shape 328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Detectors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SIFT Detector</a:t>
            </a:r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Log.png" id="331" name="Shape 3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325" y="1281550"/>
            <a:ext cx="3912500" cy="307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 txBox="1"/>
          <p:nvPr/>
        </p:nvSpPr>
        <p:spPr>
          <a:xfrm>
            <a:off x="933050" y="716950"/>
            <a:ext cx="3037800" cy="8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Laplacian of Gaussian vs 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Difference of Gaussian</a:t>
            </a:r>
          </a:p>
        </p:txBody>
      </p:sp>
      <p:pic>
        <p:nvPicPr>
          <p:cNvPr descr="dog.jpg" id="333" name="Shape 3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5825" y="1333151"/>
            <a:ext cx="3645539" cy="3024098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Shape 334"/>
          <p:cNvSpPr txBox="1"/>
          <p:nvPr/>
        </p:nvSpPr>
        <p:spPr>
          <a:xfrm>
            <a:off x="5666991" y="794350"/>
            <a:ext cx="3476999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Scale Space Generation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Shape 64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5" name="Shape 65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6" name="Shape 66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Outline </a:t>
            </a:r>
            <a:r>
              <a:rPr lang="en">
                <a:solidFill>
                  <a:srgbClr val="CC0000"/>
                </a:solidFill>
              </a:rPr>
              <a:t>| </a:t>
            </a:r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69" name="Shape 69"/>
          <p:cNvSpPr txBox="1"/>
          <p:nvPr/>
        </p:nvSpPr>
        <p:spPr>
          <a:xfrm>
            <a:off x="767750" y="865550"/>
            <a:ext cx="7567800" cy="3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Part I </a:t>
            </a:r>
            <a:r>
              <a:rPr lang="en" sz="2400"/>
              <a:t>: What is Computer Vision and how is an image formed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6AA84F"/>
                </a:solidFill>
              </a:rPr>
              <a:t>Part || </a:t>
            </a:r>
            <a:r>
              <a:rPr lang="en" sz="2400"/>
              <a:t>: Feature Detection and Feature Matching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0000FF"/>
                </a:solidFill>
              </a:rPr>
              <a:t>Part ||| </a:t>
            </a:r>
            <a:r>
              <a:rPr lang="en" sz="2400"/>
              <a:t>: Feature Tracking and Prediction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741B47"/>
                </a:solidFill>
              </a:rPr>
              <a:t>Part IV</a:t>
            </a:r>
            <a:r>
              <a:rPr lang="en" sz="2400"/>
              <a:t> : Applications (Bag Of Words)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9" name="Shape 339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40" name="Shape 340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41" name="Shape 341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Detectors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SIFT Detector</a:t>
            </a:r>
          </a:p>
        </p:txBody>
      </p:sp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344" name="Shape 344"/>
          <p:cNvSpPr txBox="1"/>
          <p:nvPr/>
        </p:nvSpPr>
        <p:spPr>
          <a:xfrm>
            <a:off x="1441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Aaron Bobik</a:t>
            </a:r>
          </a:p>
        </p:txBody>
      </p:sp>
      <p:pic>
        <p:nvPicPr>
          <p:cNvPr descr="Extrema at different scales.png" id="345" name="Shape 3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" y="697800"/>
            <a:ext cx="7723880" cy="39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/>
          <p:nvPr/>
        </p:nvSpPr>
        <p:spPr>
          <a:xfrm>
            <a:off x="2695191" y="337150"/>
            <a:ext cx="34770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Extrema at different scales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1" name="Shape 351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52" name="Shape 352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53" name="Shape 353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Detectors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SIFT Detector</a:t>
            </a:r>
          </a:p>
        </p:txBody>
      </p:sp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scale space sift.jpeg" id="356" name="Shape 3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150" y="1112125"/>
            <a:ext cx="4000500" cy="32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Shape 357"/>
          <p:cNvSpPr txBox="1"/>
          <p:nvPr/>
        </p:nvSpPr>
        <p:spPr>
          <a:xfrm>
            <a:off x="1128300" y="716950"/>
            <a:ext cx="27156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Find Maxima in Scale Space</a:t>
            </a:r>
          </a:p>
        </p:txBody>
      </p:sp>
      <p:sp>
        <p:nvSpPr>
          <p:cNvPr id="358" name="Shape 358"/>
          <p:cNvSpPr txBox="1"/>
          <p:nvPr/>
        </p:nvSpPr>
        <p:spPr>
          <a:xfrm>
            <a:off x="5624100" y="716950"/>
            <a:ext cx="27156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SIFT Feature Points</a:t>
            </a:r>
          </a:p>
        </p:txBody>
      </p:sp>
      <p:pic>
        <p:nvPicPr>
          <p:cNvPr descr="sift einstein.png" id="359" name="Shape 3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0050" y="1510150"/>
            <a:ext cx="4501549" cy="2106574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Shape 360"/>
          <p:cNvSpPr txBox="1"/>
          <p:nvPr/>
        </p:nvSpPr>
        <p:spPr>
          <a:xfrm>
            <a:off x="1441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Aaron Bobik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5" name="Shape 365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6" name="Shape 366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67" name="Shape 367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Descriptors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SIFT Descriptor</a:t>
            </a:r>
          </a:p>
        </p:txBody>
      </p:sp>
      <p:pic>
        <p:nvPicPr>
          <p:cNvPr id="368" name="Shape 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370" name="Shape 370"/>
          <p:cNvSpPr txBox="1"/>
          <p:nvPr/>
        </p:nvSpPr>
        <p:spPr>
          <a:xfrm>
            <a:off x="-65650" y="489625"/>
            <a:ext cx="4256700" cy="27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Find Gradients of image patch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Get Dominant Orientation using 36 bins and applying gaussian weighting.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Highest Peak is dominant orientation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Take 16x16 region around Keypoint and rotate to dominant orientation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Divide into 16 sub-blocks of 4x4 and create orientation histogram with 8 bins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Stack histogram to get 128 Dimensional Descriptor</a:t>
            </a:r>
          </a:p>
        </p:txBody>
      </p:sp>
      <p:pic>
        <p:nvPicPr>
          <p:cNvPr descr="sift descriptor histogram.jpg" id="371" name="Shape 3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450" y="489625"/>
            <a:ext cx="3825674" cy="1476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ft orientation.png" id="372" name="Shape 3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800" y="2026400"/>
            <a:ext cx="2323767" cy="2334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ft orientation.JPG" id="373" name="Shape 3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58725" y="3007800"/>
            <a:ext cx="2799399" cy="121932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/>
        </p:nvSpPr>
        <p:spPr>
          <a:xfrm>
            <a:off x="4212350" y="4321875"/>
            <a:ext cx="20175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Dominant Orientation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6558125" y="4321875"/>
            <a:ext cx="25860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128 Dimensional Descriptor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4419275" y="1965400"/>
            <a:ext cx="2138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Histogram Orientation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1" name="Shape 381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2" name="Shape 382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83" name="Shape 383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Descriptors </a:t>
            </a:r>
            <a:r>
              <a:rPr lang="en">
                <a:solidFill>
                  <a:srgbClr val="CC0000"/>
                </a:solidFill>
              </a:rPr>
              <a:t>|</a:t>
            </a:r>
            <a:r>
              <a:rPr lang="en">
                <a:solidFill>
                  <a:srgbClr val="999999"/>
                </a:solidFill>
              </a:rPr>
              <a:t> Descriptor Comparison</a:t>
            </a:r>
          </a:p>
        </p:txBody>
      </p:sp>
      <p:pic>
        <p:nvPicPr>
          <p:cNvPr id="384" name="Shape 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descriptor comparison.png" id="386" name="Shape 3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875" y="554198"/>
            <a:ext cx="5267999" cy="25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/>
        </p:nvSpPr>
        <p:spPr>
          <a:xfrm>
            <a:off x="1441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Gil</a:t>
            </a:r>
          </a:p>
        </p:txBody>
      </p:sp>
      <p:pic>
        <p:nvPicPr>
          <p:cNvPr descr="feature descriptors overall.png" id="388" name="Shape 3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7550" y="3058649"/>
            <a:ext cx="5494750" cy="15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Shape 389"/>
          <p:cNvSpPr/>
          <p:nvPr/>
        </p:nvSpPr>
        <p:spPr>
          <a:xfrm>
            <a:off x="7364225" y="2866825"/>
            <a:ext cx="1428000" cy="190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0" name="Shape 390"/>
          <p:cNvSpPr txBox="1"/>
          <p:nvPr/>
        </p:nvSpPr>
        <p:spPr>
          <a:xfrm>
            <a:off x="7612925" y="3366875"/>
            <a:ext cx="1083000" cy="8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(i)   BRIEF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(ii)  BRISK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(iii) FREAK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5" name="Shape 395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6" name="Shape 396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97" name="Shape 397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Questions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</a:t>
            </a:r>
            <a:r>
              <a:rPr lang="en">
                <a:solidFill>
                  <a:srgbClr val="CC0000"/>
                </a:solidFill>
              </a:rPr>
              <a:t> </a:t>
            </a:r>
          </a:p>
        </p:txBody>
      </p:sp>
      <p:pic>
        <p:nvPicPr>
          <p:cNvPr id="398" name="Shape 3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Shape 399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questions2.jpg" id="400" name="Shape 4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6400" y="621600"/>
            <a:ext cx="5715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5" name="Shape 405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06" name="Shape 406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07" name="Shape 407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Part III </a:t>
            </a:r>
            <a:r>
              <a:rPr lang="en">
                <a:solidFill>
                  <a:srgbClr val="CC0000"/>
                </a:solidFill>
              </a:rPr>
              <a:t>| </a:t>
            </a:r>
          </a:p>
        </p:txBody>
      </p:sp>
      <p:pic>
        <p:nvPicPr>
          <p:cNvPr id="408" name="Shape 4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Shape 409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1661825" y="1253575"/>
            <a:ext cx="6332400" cy="24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6000"/>
              <a:t>Feature Tracking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6000"/>
              <a:t> and Prediction</a:t>
            </a:r>
            <a:r>
              <a:rPr lang="en" sz="6000">
                <a:solidFill>
                  <a:schemeClr val="dk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5" name="Shape 415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16" name="Shape 416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17" name="Shape 417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Stereo Vision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</a:p>
        </p:txBody>
      </p:sp>
      <p:pic>
        <p:nvPicPr>
          <p:cNvPr id="418" name="Shape 4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Shape 419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420" name="Shape 420"/>
          <p:cNvSpPr txBox="1"/>
          <p:nvPr/>
        </p:nvSpPr>
        <p:spPr>
          <a:xfrm>
            <a:off x="1441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Aaron Bobik</a:t>
            </a:r>
          </a:p>
        </p:txBody>
      </p:sp>
      <p:pic>
        <p:nvPicPr>
          <p:cNvPr descr="stereo geometry.png" id="421" name="Shape 4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600" y="412150"/>
            <a:ext cx="4106543" cy="4151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sparity.png" id="422" name="Shape 4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0224" y="1486210"/>
            <a:ext cx="2110888" cy="1010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sparity2.png" id="423" name="Shape 4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8361" y="543798"/>
            <a:ext cx="2110887" cy="94240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/>
          <p:nvPr/>
        </p:nvSpPr>
        <p:spPr>
          <a:xfrm>
            <a:off x="5563319" y="2572675"/>
            <a:ext cx="21807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/>
              <a:t>X</a:t>
            </a:r>
            <a:r>
              <a:rPr b="1" baseline="-25000" lang="en" sz="1800"/>
              <a:t>l</a:t>
            </a:r>
            <a:r>
              <a:rPr b="1" lang="en" sz="1800"/>
              <a:t> - X</a:t>
            </a:r>
            <a:r>
              <a:rPr b="1" baseline="-25000" lang="en" sz="1800"/>
              <a:t>r</a:t>
            </a:r>
            <a:r>
              <a:rPr b="1" lang="en" sz="1800"/>
              <a:t>  = disparity</a:t>
            </a:r>
          </a:p>
        </p:txBody>
      </p:sp>
      <p:pic>
        <p:nvPicPr>
          <p:cNvPr descr="stereo output.png" id="425" name="Shape 4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3324" y="2982424"/>
            <a:ext cx="2367724" cy="170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0" name="Shape 430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1" name="Shape 431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32" name="Shape 432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Matching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SSD</a:t>
            </a:r>
          </a:p>
        </p:txBody>
      </p:sp>
      <p:pic>
        <p:nvPicPr>
          <p:cNvPr id="433" name="Shape 4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608900" y="378875"/>
            <a:ext cx="61530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Sum of Square differences between two descriptors f</a:t>
            </a:r>
            <a:r>
              <a:rPr baseline="-25000" lang="en"/>
              <a:t>1</a:t>
            </a:r>
            <a:r>
              <a:rPr lang="en"/>
              <a:t> and f</a:t>
            </a:r>
            <a:r>
              <a:rPr baseline="-25000" lang="en"/>
              <a:t>2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What value of threshold to use ?</a:t>
            </a:r>
          </a:p>
        </p:txBody>
      </p:sp>
      <p:pic>
        <p:nvPicPr>
          <p:cNvPr descr="ambiguous features.png" id="436" name="Shape 4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3200" y="3163325"/>
            <a:ext cx="3607100" cy="159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 txBox="1"/>
          <p:nvPr/>
        </p:nvSpPr>
        <p:spPr>
          <a:xfrm>
            <a:off x="608900" y="2436275"/>
            <a:ext cx="77979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How to resolve ambiguous matches ? Ratio distance = SSD(f</a:t>
            </a:r>
            <a:r>
              <a:rPr baseline="-25000" lang="en"/>
              <a:t>1</a:t>
            </a:r>
            <a:r>
              <a:rPr lang="en"/>
              <a:t>,f</a:t>
            </a:r>
            <a:r>
              <a:rPr baseline="-25000" lang="en"/>
              <a:t>2</a:t>
            </a:r>
            <a:r>
              <a:rPr lang="en"/>
              <a:t>) / </a:t>
            </a:r>
            <a:r>
              <a:rPr lang="en">
                <a:solidFill>
                  <a:schemeClr val="dk1"/>
                </a:solidFill>
              </a:rPr>
              <a:t>SSD(f</a:t>
            </a:r>
            <a:r>
              <a:rPr baseline="-25000" lang="en">
                <a:solidFill>
                  <a:schemeClr val="dk1"/>
                </a:solidFill>
              </a:rPr>
              <a:t>1</a:t>
            </a:r>
            <a:r>
              <a:rPr lang="en">
                <a:solidFill>
                  <a:schemeClr val="dk1"/>
                </a:solidFill>
              </a:rPr>
              <a:t>,f</a:t>
            </a:r>
            <a:r>
              <a:rPr baseline="30000" lang="en">
                <a:solidFill>
                  <a:schemeClr val="dk1"/>
                </a:solidFill>
              </a:rPr>
              <a:t>’</a:t>
            </a:r>
            <a:r>
              <a:rPr baseline="-25000" lang="en">
                <a:solidFill>
                  <a:schemeClr val="dk1"/>
                </a:solidFill>
              </a:rPr>
              <a:t>2</a:t>
            </a:r>
            <a:r>
              <a:rPr lang="en">
                <a:solidFill>
                  <a:schemeClr val="dk1"/>
                </a:solidFill>
              </a:rPr>
              <a:t>)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Ambiguous matches will have ratio close to 1</a:t>
            </a:r>
          </a:p>
        </p:txBody>
      </p:sp>
      <p:pic>
        <p:nvPicPr>
          <p:cNvPr descr="ratio of ssd.png" id="438" name="Shape 438"/>
          <p:cNvPicPr preferRelativeResize="0"/>
          <p:nvPr/>
        </p:nvPicPr>
        <p:blipFill rotWithShape="1">
          <a:blip r:embed="rId5">
            <a:alphaModFix/>
          </a:blip>
          <a:srcRect b="121199" l="0" r="0" t="-121200"/>
          <a:stretch/>
        </p:blipFill>
        <p:spPr>
          <a:xfrm>
            <a:off x="5428500" y="2775375"/>
            <a:ext cx="4191000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SD threshold.png" id="439" name="Shape 4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6762" y="929687"/>
            <a:ext cx="3773424" cy="145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4" name="Shape 444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5" name="Shape 445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46" name="Shape 446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Tracking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Optical Flow</a:t>
            </a:r>
          </a:p>
        </p:txBody>
      </p:sp>
      <p:pic>
        <p:nvPicPr>
          <p:cNvPr id="447" name="Shape 4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449" name="Shape 449"/>
          <p:cNvSpPr txBox="1"/>
          <p:nvPr/>
        </p:nvSpPr>
        <p:spPr>
          <a:xfrm>
            <a:off x="20900" y="497650"/>
            <a:ext cx="4015800" cy="16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Determine apparent motion of object in consecutive frames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Given pixel in I(x,y,t), find </a:t>
            </a:r>
            <a:r>
              <a:rPr lang="en">
                <a:solidFill>
                  <a:srgbClr val="0000FF"/>
                </a:solidFill>
              </a:rPr>
              <a:t>nearby</a:t>
            </a:r>
            <a:r>
              <a:rPr lang="en"/>
              <a:t> pixels of </a:t>
            </a:r>
            <a:r>
              <a:rPr lang="en">
                <a:solidFill>
                  <a:srgbClr val="6AA84F"/>
                </a:solidFill>
              </a:rPr>
              <a:t>same intensity</a:t>
            </a:r>
            <a:r>
              <a:rPr lang="en"/>
              <a:t> in I(x,y,t+1)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optical flow cube.jpg" id="450" name="Shape 4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6675" y="412150"/>
            <a:ext cx="5032674" cy="1612708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Shape 451"/>
          <p:cNvSpPr txBox="1"/>
          <p:nvPr/>
        </p:nvSpPr>
        <p:spPr>
          <a:xfrm>
            <a:off x="405900" y="1946925"/>
            <a:ext cx="2873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6AA84F"/>
                </a:solidFill>
              </a:rPr>
              <a:t>Brightness Constancy Constraint: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405900" y="3166125"/>
            <a:ext cx="2873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Small Motion</a:t>
            </a:r>
            <a:r>
              <a:rPr lang="en">
                <a:solidFill>
                  <a:srgbClr val="0000FF"/>
                </a:solidFill>
              </a:rPr>
              <a:t> Constraint:</a:t>
            </a:r>
          </a:p>
        </p:txBody>
      </p:sp>
      <p:pic>
        <p:nvPicPr>
          <p:cNvPr descr="optical flow.png" id="453" name="Shape 4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8900" y="2453524"/>
            <a:ext cx="4930200" cy="19063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ightness constancy constraint.png" id="454" name="Shape 4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75" y="2492494"/>
            <a:ext cx="4008058" cy="489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all motion constraint.png" id="455" name="Shape 4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775" y="3612525"/>
            <a:ext cx="4008050" cy="719403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Shape 456"/>
          <p:cNvSpPr txBox="1"/>
          <p:nvPr/>
        </p:nvSpPr>
        <p:spPr>
          <a:xfrm>
            <a:off x="1441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Aaron Bobik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1" name="Shape 461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2" name="Shape 462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63" name="Shape 463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Tracking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KLT</a:t>
            </a:r>
          </a:p>
        </p:txBody>
      </p:sp>
      <p:pic>
        <p:nvPicPr>
          <p:cNvPr id="464" name="Shape 4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Shape 465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optical flow equation.png" id="466" name="Shape 4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1950" y="606925"/>
            <a:ext cx="3731024" cy="67917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Shape 467"/>
          <p:cNvSpPr txBox="1"/>
          <p:nvPr/>
        </p:nvSpPr>
        <p:spPr>
          <a:xfrm>
            <a:off x="4932825" y="1224575"/>
            <a:ext cx="20922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Optical Flow Equation</a:t>
            </a:r>
          </a:p>
        </p:txBody>
      </p:sp>
      <p:sp>
        <p:nvSpPr>
          <p:cNvPr id="468" name="Shape 468"/>
          <p:cNvSpPr txBox="1"/>
          <p:nvPr/>
        </p:nvSpPr>
        <p:spPr>
          <a:xfrm>
            <a:off x="110150" y="469200"/>
            <a:ext cx="3484200" cy="12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</a:t>
            </a:r>
            <a:r>
              <a:rPr baseline="-25000" lang="en"/>
              <a:t>x</a:t>
            </a:r>
            <a:r>
              <a:rPr lang="en"/>
              <a:t> I</a:t>
            </a:r>
            <a:r>
              <a:rPr baseline="-25000" lang="en"/>
              <a:t>y</a:t>
            </a:r>
            <a:r>
              <a:rPr lang="en"/>
              <a:t> are space image derivatives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</a:t>
            </a:r>
            <a:r>
              <a:rPr baseline="-25000" lang="en"/>
              <a:t>t</a:t>
            </a:r>
            <a:r>
              <a:rPr lang="en"/>
              <a:t> is time image derivative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u v are unknowns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114750" y="1941725"/>
            <a:ext cx="42003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5x5 window gives 25 equations per pixel.</a:t>
            </a:r>
          </a:p>
        </p:txBody>
      </p:sp>
      <p:pic>
        <p:nvPicPr>
          <p:cNvPr descr="LK equation.png" id="470" name="Shape 4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475" y="2524150"/>
            <a:ext cx="4152900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K least squares.png" id="471" name="Shape 4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1975" y="2540050"/>
            <a:ext cx="4272957" cy="1104887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Shape 472"/>
          <p:cNvSpPr txBox="1"/>
          <p:nvPr/>
        </p:nvSpPr>
        <p:spPr>
          <a:xfrm>
            <a:off x="5343975" y="3781025"/>
            <a:ext cx="30033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/>
              <a:t>Solution:</a:t>
            </a:r>
            <a:r>
              <a:rPr b="1" lang="en" sz="1800">
                <a:solidFill>
                  <a:srgbClr val="0000FF"/>
                </a:solidFill>
              </a:rPr>
              <a:t> </a:t>
            </a:r>
            <a:r>
              <a:rPr b="1" lang="en" sz="1800">
                <a:solidFill>
                  <a:srgbClr val="0000FF"/>
                </a:solidFill>
              </a:rPr>
              <a:t>d = (A</a:t>
            </a:r>
            <a:r>
              <a:rPr b="1" baseline="30000" lang="en" sz="1800">
                <a:solidFill>
                  <a:srgbClr val="0000FF"/>
                </a:solidFill>
              </a:rPr>
              <a:t>T</a:t>
            </a:r>
            <a:r>
              <a:rPr b="1" lang="en" sz="1800">
                <a:solidFill>
                  <a:srgbClr val="0000FF"/>
                </a:solidFill>
              </a:rPr>
              <a:t>A)</a:t>
            </a:r>
            <a:r>
              <a:rPr b="1" baseline="30000" lang="en" sz="1800">
                <a:solidFill>
                  <a:srgbClr val="0000FF"/>
                </a:solidFill>
              </a:rPr>
              <a:t>-1</a:t>
            </a:r>
            <a:r>
              <a:rPr b="1" lang="en" sz="1800">
                <a:solidFill>
                  <a:srgbClr val="0000FF"/>
                </a:solidFill>
              </a:rPr>
              <a:t>A</a:t>
            </a:r>
            <a:r>
              <a:rPr b="1" baseline="30000" lang="en" sz="1800">
                <a:solidFill>
                  <a:srgbClr val="0000FF"/>
                </a:solidFill>
              </a:rPr>
              <a:t>T</a:t>
            </a:r>
            <a:r>
              <a:rPr b="1" lang="en" sz="180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473" name="Shape 473"/>
          <p:cNvSpPr txBox="1"/>
          <p:nvPr/>
        </p:nvSpPr>
        <p:spPr>
          <a:xfrm>
            <a:off x="1441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Aaron Bobik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hape 74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5" name="Shape 75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6" name="Shape 76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Part I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595025" y="1253575"/>
            <a:ext cx="8259900" cy="24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4800"/>
              <a:t>What is Computer Vision and How is an Image Formed</a:t>
            </a:r>
            <a:r>
              <a:rPr lang="en" sz="4800">
                <a:solidFill>
                  <a:schemeClr val="dk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8" name="Shape 478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9" name="Shape 479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80" name="Shape 480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Prediction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Parallel image planes</a:t>
            </a:r>
          </a:p>
        </p:txBody>
      </p:sp>
      <p:pic>
        <p:nvPicPr>
          <p:cNvPr id="481" name="Shape 4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Shape 482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483" name="Shape 483"/>
          <p:cNvSpPr txBox="1"/>
          <p:nvPr/>
        </p:nvSpPr>
        <p:spPr>
          <a:xfrm>
            <a:off x="2180500" y="4017825"/>
            <a:ext cx="45549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0000FF"/>
                </a:solidFill>
              </a:rPr>
              <a:t>What if the image planes weren’t parallel ?</a:t>
            </a:r>
          </a:p>
        </p:txBody>
      </p:sp>
      <p:pic>
        <p:nvPicPr>
          <p:cNvPr descr="parallel image planes.png" id="484" name="Shape 4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350" y="493037"/>
            <a:ext cx="7529197" cy="339622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Shape 485"/>
          <p:cNvSpPr txBox="1"/>
          <p:nvPr/>
        </p:nvSpPr>
        <p:spPr>
          <a:xfrm>
            <a:off x="2643025" y="3218500"/>
            <a:ext cx="26109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Sum of Squared Differences :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0" name="Shape 490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1" name="Shape 491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92" name="Shape 492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Feature Prediction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Epipolar Geometry</a:t>
            </a:r>
          </a:p>
        </p:txBody>
      </p:sp>
      <p:pic>
        <p:nvPicPr>
          <p:cNvPr id="493" name="Shape 4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Shape 494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structure_from_motion_epipolar.png" id="495" name="Shape 4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775" y="539025"/>
            <a:ext cx="3849349" cy="169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pipolar corr.png" id="496" name="Shape 4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625" y="2412600"/>
            <a:ext cx="4419938" cy="20556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Shape 497"/>
          <p:cNvSpPr txBox="1"/>
          <p:nvPr/>
        </p:nvSpPr>
        <p:spPr>
          <a:xfrm>
            <a:off x="389825" y="639450"/>
            <a:ext cx="4419900" cy="15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Lines project to lines in the image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All epipolar lines intersect at epipole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One dimensional search for correspondence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Parallel image planes have epipole at infinity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2" name="Shape 502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3" name="Shape 503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04" name="Shape 504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Epipolar Geometry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Essential Matrix</a:t>
            </a:r>
          </a:p>
        </p:txBody>
      </p:sp>
      <p:pic>
        <p:nvPicPr>
          <p:cNvPr id="505" name="Shape 5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Shape 506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epipolar geometry eqns.png" id="507" name="Shape 5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350" y="393000"/>
            <a:ext cx="7601402" cy="41911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pipolar final eqn.png" id="508" name="Shape 5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3975" y="4254543"/>
            <a:ext cx="1451907" cy="3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Shape 509"/>
          <p:cNvSpPr txBox="1"/>
          <p:nvPr/>
        </p:nvSpPr>
        <p:spPr>
          <a:xfrm>
            <a:off x="1441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Aaron Bobik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4" name="Shape 514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5" name="Shape 515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16" name="Shape 516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Epipolar Geometry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Fundamental matrix</a:t>
            </a:r>
          </a:p>
        </p:txBody>
      </p:sp>
      <p:pic>
        <p:nvPicPr>
          <p:cNvPr id="517" name="Shape 5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Shape 518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Fundamental equations.png" id="519" name="Shape 5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469200"/>
            <a:ext cx="5681650" cy="3144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 epipolar line.png" id="520" name="Shape 5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200" y="3614100"/>
            <a:ext cx="5681650" cy="854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 matrix computation.png" id="521" name="Shape 5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5197" y="2202022"/>
            <a:ext cx="2926424" cy="1568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Shape 522"/>
          <p:cNvSpPr txBox="1"/>
          <p:nvPr/>
        </p:nvSpPr>
        <p:spPr>
          <a:xfrm>
            <a:off x="6065200" y="1414975"/>
            <a:ext cx="3003000" cy="8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Calculate F from minimum 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   8 correspondences</a:t>
            </a:r>
          </a:p>
        </p:txBody>
      </p:sp>
      <p:sp>
        <p:nvSpPr>
          <p:cNvPr id="523" name="Shape 523"/>
          <p:cNvSpPr txBox="1"/>
          <p:nvPr/>
        </p:nvSpPr>
        <p:spPr>
          <a:xfrm>
            <a:off x="1441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Aaron Bobik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8" name="Shape 528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9" name="Shape 529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30" name="Shape 530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Epipolar Geometry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Fundamental Matrix</a:t>
            </a:r>
          </a:p>
        </p:txBody>
      </p:sp>
      <p:pic>
        <p:nvPicPr>
          <p:cNvPr id="531" name="Shape 5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Shape 532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bad F mat.png" id="533" name="Shape 5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325" y="1343225"/>
            <a:ext cx="3304150" cy="3283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vd F.png" id="534" name="Shape 5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4150" y="892600"/>
            <a:ext cx="13716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 manipulation.png" id="535" name="Shape 5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2075" y="499675"/>
            <a:ext cx="2414649" cy="7672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d F.png" id="536" name="Shape 5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6075" y="1419349"/>
            <a:ext cx="3269826" cy="3235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F.png" id="537" name="Shape 5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56624" y="933304"/>
            <a:ext cx="1371600" cy="41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Shape 538"/>
          <p:cNvSpPr txBox="1"/>
          <p:nvPr/>
        </p:nvSpPr>
        <p:spPr>
          <a:xfrm>
            <a:off x="1441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Aaron Bobik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3" name="Shape 543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4" name="Shape 544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45" name="Shape 545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Correspondence Problem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Why is it hard</a:t>
            </a:r>
          </a:p>
        </p:txBody>
      </p:sp>
      <p:pic>
        <p:nvPicPr>
          <p:cNvPr id="546" name="Shape 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Shape 547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Window size.png" id="548" name="Shape 5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63525"/>
            <a:ext cx="4652400" cy="157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Shape 549"/>
          <p:cNvSpPr txBox="1"/>
          <p:nvPr/>
        </p:nvSpPr>
        <p:spPr>
          <a:xfrm>
            <a:off x="1898600" y="455600"/>
            <a:ext cx="20685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Window Size </a:t>
            </a:r>
          </a:p>
        </p:txBody>
      </p:sp>
      <p:pic>
        <p:nvPicPr>
          <p:cNvPr descr="Occluded pixels.png" id="550" name="Shape 5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5075" y="863524"/>
            <a:ext cx="3563175" cy="23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Shape 551"/>
          <p:cNvSpPr txBox="1"/>
          <p:nvPr/>
        </p:nvSpPr>
        <p:spPr>
          <a:xfrm>
            <a:off x="6481275" y="456675"/>
            <a:ext cx="13629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Occlusion</a:t>
            </a:r>
          </a:p>
        </p:txBody>
      </p:sp>
      <p:pic>
        <p:nvPicPr>
          <p:cNvPr descr="ordering.png" id="552" name="Shape 5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5800" y="2639725"/>
            <a:ext cx="2471731" cy="1934099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Shape 553"/>
          <p:cNvSpPr txBox="1"/>
          <p:nvPr/>
        </p:nvSpPr>
        <p:spPr>
          <a:xfrm>
            <a:off x="522225" y="3135400"/>
            <a:ext cx="19290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Narrow occluding surface ( Ordering problems)</a:t>
            </a:r>
          </a:p>
        </p:txBody>
      </p:sp>
      <p:sp>
        <p:nvSpPr>
          <p:cNvPr id="554" name="Shape 554"/>
          <p:cNvSpPr txBox="1"/>
          <p:nvPr/>
        </p:nvSpPr>
        <p:spPr>
          <a:xfrm>
            <a:off x="1441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Aaron Bobik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9" name="Shape 559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0" name="Shape 560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61" name="Shape 561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Questions </a:t>
            </a:r>
            <a:r>
              <a:rPr lang="en">
                <a:solidFill>
                  <a:srgbClr val="CC0000"/>
                </a:solidFill>
              </a:rPr>
              <a:t>| </a:t>
            </a:r>
          </a:p>
        </p:txBody>
      </p:sp>
      <p:pic>
        <p:nvPicPr>
          <p:cNvPr id="562" name="Shape 5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Shape 563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Closeup of businessman holding Questions sign towards you, vintage effect toned image." id="564" name="Shape 5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600" y="469200"/>
            <a:ext cx="7380311" cy="415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9" name="Shape 569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0" name="Shape 570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71" name="Shape 571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Part IV </a:t>
            </a:r>
            <a:r>
              <a:rPr lang="en">
                <a:solidFill>
                  <a:srgbClr val="CC0000"/>
                </a:solidFill>
              </a:rPr>
              <a:t>| </a:t>
            </a:r>
          </a:p>
        </p:txBody>
      </p:sp>
      <p:pic>
        <p:nvPicPr>
          <p:cNvPr id="572" name="Shape 5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Shape 573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574" name="Shape 574"/>
          <p:cNvSpPr txBox="1"/>
          <p:nvPr/>
        </p:nvSpPr>
        <p:spPr>
          <a:xfrm>
            <a:off x="1738025" y="1807750"/>
            <a:ext cx="5084400" cy="13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6000"/>
              <a:t>Bag of Words</a:t>
            </a:r>
            <a:r>
              <a:rPr lang="en" sz="6000">
                <a:solidFill>
                  <a:schemeClr val="dk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9" name="Shape 579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80" name="Shape 580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81" name="Shape 581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Place Recognition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Overview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582" name="Shape 5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Shape 583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PR visual words.png" id="584" name="Shape 5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8925" y="1276650"/>
            <a:ext cx="2124350" cy="2144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 image collection.png" id="585" name="Shape 5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875" y="898150"/>
            <a:ext cx="2447925" cy="3209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 extract features.png" id="586" name="Shape 5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56662" y="517150"/>
            <a:ext cx="1885950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 cluster descriptors.png" id="587" name="Shape 5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80487" y="2563075"/>
            <a:ext cx="1990725" cy="1704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Shape 588"/>
          <p:cNvSpPr/>
          <p:nvPr/>
        </p:nvSpPr>
        <p:spPr>
          <a:xfrm>
            <a:off x="7861675" y="1533975"/>
            <a:ext cx="383400" cy="178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9" name="Shape 589"/>
          <p:cNvSpPr txBox="1"/>
          <p:nvPr/>
        </p:nvSpPr>
        <p:spPr>
          <a:xfrm>
            <a:off x="1441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Margarita Chli</a:t>
            </a:r>
          </a:p>
        </p:txBody>
      </p:sp>
      <p:sp>
        <p:nvSpPr>
          <p:cNvPr id="590" name="Shape 590"/>
          <p:cNvSpPr/>
          <p:nvPr/>
        </p:nvSpPr>
        <p:spPr>
          <a:xfrm>
            <a:off x="2717625" y="1214925"/>
            <a:ext cx="663000" cy="117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1" name="Shape 591"/>
          <p:cNvSpPr/>
          <p:nvPr/>
        </p:nvSpPr>
        <p:spPr>
          <a:xfrm>
            <a:off x="4412150" y="2014250"/>
            <a:ext cx="170400" cy="548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2" name="Shape 592"/>
          <p:cNvSpPr/>
          <p:nvPr/>
        </p:nvSpPr>
        <p:spPr>
          <a:xfrm>
            <a:off x="5445900" y="3372800"/>
            <a:ext cx="1769100" cy="336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7" name="Shape 597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98" name="Shape 598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99" name="Shape 599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Place Recognition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Creating feature space</a:t>
            </a:r>
          </a:p>
        </p:txBody>
      </p:sp>
      <p:pic>
        <p:nvPicPr>
          <p:cNvPr id="600" name="Shape 6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Shape 601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PR descriptor space.png" id="602" name="Shape 6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00" y="393000"/>
            <a:ext cx="6972962" cy="2096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 clustering.png" id="603" name="Shape 6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1245" y="2565800"/>
            <a:ext cx="3167750" cy="1996432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Shape 604"/>
          <p:cNvSpPr txBox="1"/>
          <p:nvPr/>
        </p:nvSpPr>
        <p:spPr>
          <a:xfrm>
            <a:off x="475975" y="802950"/>
            <a:ext cx="1521900" cy="15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Extract Features using SIFT descriptor</a:t>
            </a:r>
          </a:p>
        </p:txBody>
      </p:sp>
      <p:sp>
        <p:nvSpPr>
          <p:cNvPr id="605" name="Shape 605"/>
          <p:cNvSpPr txBox="1"/>
          <p:nvPr/>
        </p:nvSpPr>
        <p:spPr>
          <a:xfrm>
            <a:off x="890475" y="3049200"/>
            <a:ext cx="19245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Hierarchical Clustering to get Visual Words</a:t>
            </a:r>
          </a:p>
        </p:txBody>
      </p:sp>
      <p:sp>
        <p:nvSpPr>
          <p:cNvPr id="606" name="Shape 606"/>
          <p:cNvSpPr txBox="1"/>
          <p:nvPr/>
        </p:nvSpPr>
        <p:spPr>
          <a:xfrm>
            <a:off x="1441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Margarita Chli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Shape 84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5" name="Shape 85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6" name="Shape 86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Introduction </a:t>
            </a:r>
            <a:r>
              <a:rPr lang="en">
                <a:solidFill>
                  <a:srgbClr val="CC0000"/>
                </a:solidFill>
              </a:rPr>
              <a:t>| 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906547" y="356200"/>
            <a:ext cx="59937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Image Processing:</a:t>
            </a:r>
            <a:r>
              <a:rPr lang="en"/>
              <a:t> Image Manipulation (Motion compensation, Filtering)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906547" y="2413600"/>
            <a:ext cx="59937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Computer Vision:</a:t>
            </a:r>
            <a:r>
              <a:rPr lang="en"/>
              <a:t> Scene Interpretation</a:t>
            </a:r>
          </a:p>
        </p:txBody>
      </p:sp>
      <p:pic>
        <p:nvPicPr>
          <p:cNvPr descr="Image Processing 3.png" id="91" name="Shape 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800" y="683925"/>
            <a:ext cx="3031091" cy="14832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2128025" y="2081050"/>
            <a:ext cx="15330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Noise Removal</a:t>
            </a:r>
          </a:p>
        </p:txBody>
      </p:sp>
      <p:pic>
        <p:nvPicPr>
          <p:cNvPr descr="Image processing 2.png" id="93" name="Shape 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1099" y="876798"/>
            <a:ext cx="2394384" cy="12042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5328425" y="2081050"/>
            <a:ext cx="17967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Image Sharpening</a:t>
            </a:r>
          </a:p>
        </p:txBody>
      </p:sp>
      <p:pic>
        <p:nvPicPr>
          <p:cNvPr descr="Computer vision 1.png" id="95" name="Shape 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6588" y="2855725"/>
            <a:ext cx="2394376" cy="143127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1595250" y="4290850"/>
            <a:ext cx="21807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Semantic Segmentation</a:t>
            </a:r>
          </a:p>
        </p:txBody>
      </p:sp>
      <p:pic>
        <p:nvPicPr>
          <p:cNvPr descr="Computer Vision 2.jpg" id="97" name="Shape 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9823" y="2801876"/>
            <a:ext cx="4454366" cy="14832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5176650" y="4290850"/>
            <a:ext cx="21807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3D Reconstruction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1" name="Shape 611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2" name="Shape 612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13" name="Shape 613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Place Recognition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Training Images</a:t>
            </a:r>
          </a:p>
        </p:txBody>
      </p:sp>
      <p:pic>
        <p:nvPicPr>
          <p:cNvPr id="614" name="Shape 6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Shape 615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PR building the tree.png" id="616" name="Shape 6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1475" y="907075"/>
            <a:ext cx="5378374" cy="286052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Shape 617"/>
          <p:cNvSpPr txBox="1"/>
          <p:nvPr/>
        </p:nvSpPr>
        <p:spPr>
          <a:xfrm>
            <a:off x="-80775" y="1088850"/>
            <a:ext cx="3115800" cy="3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Pass each image through Vocabulary Tree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Get Visual words based on features of image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Use inverted file index (Visual word to image mapping) for quick test time</a:t>
            </a:r>
          </a:p>
        </p:txBody>
      </p:sp>
      <p:sp>
        <p:nvSpPr>
          <p:cNvPr id="618" name="Shape 618"/>
          <p:cNvSpPr txBox="1"/>
          <p:nvPr/>
        </p:nvSpPr>
        <p:spPr>
          <a:xfrm>
            <a:off x="1441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Margarita Chli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3" name="Shape 623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24" name="Shape 624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25" name="Shape 625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Place Recognition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Test Image</a:t>
            </a:r>
          </a:p>
        </p:txBody>
      </p:sp>
      <p:pic>
        <p:nvPicPr>
          <p:cNvPr id="626" name="Shape 6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Shape 627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PR test image lookup.png" id="628" name="Shape 6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6475" y="453075"/>
            <a:ext cx="4329824" cy="2231324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Shape 629"/>
          <p:cNvSpPr txBox="1"/>
          <p:nvPr/>
        </p:nvSpPr>
        <p:spPr>
          <a:xfrm>
            <a:off x="198400" y="672400"/>
            <a:ext cx="3081900" cy="17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Extract Features from Test Image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Find corresponding Visual Words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Determine closest match</a:t>
            </a:r>
          </a:p>
        </p:txBody>
      </p:sp>
      <p:pic>
        <p:nvPicPr>
          <p:cNvPr descr="PR tf-idf.png" id="630" name="Shape 6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0423" y="3053350"/>
            <a:ext cx="7193609" cy="1521562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Shape 631"/>
          <p:cNvSpPr/>
          <p:nvPr/>
        </p:nvSpPr>
        <p:spPr>
          <a:xfrm>
            <a:off x="5012325" y="1505075"/>
            <a:ext cx="331500" cy="5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2" name="Shape 632"/>
          <p:cNvSpPr/>
          <p:nvPr/>
        </p:nvSpPr>
        <p:spPr>
          <a:xfrm>
            <a:off x="5426575" y="1284150"/>
            <a:ext cx="510900" cy="5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3" name="Shape 633"/>
          <p:cNvSpPr txBox="1"/>
          <p:nvPr/>
        </p:nvSpPr>
        <p:spPr>
          <a:xfrm>
            <a:off x="144125" y="45324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Margarita Chli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8" name="Shape 638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39" name="Shape 639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40" name="Shape 640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Questions </a:t>
            </a:r>
            <a:r>
              <a:rPr lang="en">
                <a:solidFill>
                  <a:srgbClr val="CC0000"/>
                </a:solidFill>
              </a:rPr>
              <a:t>| </a:t>
            </a:r>
          </a:p>
        </p:txBody>
      </p:sp>
      <p:pic>
        <p:nvPicPr>
          <p:cNvPr id="641" name="Shape 6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Shape 642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Group of People Asking Questions" id="643" name="Shape 6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469200"/>
            <a:ext cx="8302850" cy="415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8" name="Shape 648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49" name="Shape 649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50" name="Shape 650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Homework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</a:p>
        </p:txBody>
      </p:sp>
      <p:pic>
        <p:nvPicPr>
          <p:cNvPr id="651" name="Shape 6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Shape 652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653" name="Shape 653"/>
          <p:cNvSpPr txBox="1"/>
          <p:nvPr/>
        </p:nvSpPr>
        <p:spPr>
          <a:xfrm>
            <a:off x="1110900" y="646725"/>
            <a:ext cx="7295700" cy="38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Read and Summarize: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AutoNum type="arabicParenR"/>
            </a:pPr>
            <a:r>
              <a:rPr lang="en" sz="1800"/>
              <a:t>SURF Detector and Descriptor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AutoNum type="arabicParenR"/>
            </a:pPr>
            <a:r>
              <a:rPr lang="en" sz="1800"/>
              <a:t>ORB Detector and Descriptor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8" name="Shape 658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59" name="Shape 659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60" name="Shape 660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SURF Detector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Integral Image</a:t>
            </a:r>
          </a:p>
        </p:txBody>
      </p:sp>
      <p:pic>
        <p:nvPicPr>
          <p:cNvPr id="661" name="Shape 6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Shape 662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original image integral.png" id="663" name="Shape 6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075" y="488350"/>
            <a:ext cx="3627224" cy="2204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gral image.png" id="664" name="Shape 6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7925" y="412150"/>
            <a:ext cx="3716600" cy="24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Shape 665"/>
          <p:cNvSpPr txBox="1"/>
          <p:nvPr/>
        </p:nvSpPr>
        <p:spPr>
          <a:xfrm>
            <a:off x="906125" y="3179175"/>
            <a:ext cx="48813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Create:</a:t>
            </a:r>
            <a:r>
              <a:rPr lang="en"/>
              <a:t> 16 + 12 - 7 + 3 = 24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Create:</a:t>
            </a:r>
            <a:r>
              <a:rPr lang="en">
                <a:solidFill>
                  <a:schemeClr val="dk1"/>
                </a:solidFill>
              </a:rPr>
              <a:t> 16 + 23 - 13 + 6 = 32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Query: </a:t>
            </a:r>
            <a:r>
              <a:rPr lang="en">
                <a:solidFill>
                  <a:schemeClr val="dk1"/>
                </a:solidFill>
              </a:rPr>
              <a:t>    64 + 16 - 32 - 32 = 16 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same as</a:t>
            </a:r>
            <a:r>
              <a:rPr lang="en"/>
              <a:t>   6+5+3+2 = 16</a:t>
            </a:r>
          </a:p>
        </p:txBody>
      </p:sp>
      <p:sp>
        <p:nvSpPr>
          <p:cNvPr id="666" name="Shape 666"/>
          <p:cNvSpPr/>
          <p:nvPr/>
        </p:nvSpPr>
        <p:spPr>
          <a:xfrm>
            <a:off x="6211825" y="1186425"/>
            <a:ext cx="720300" cy="4152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7" name="Shape 667"/>
          <p:cNvSpPr/>
          <p:nvPr/>
        </p:nvSpPr>
        <p:spPr>
          <a:xfrm>
            <a:off x="4654000" y="2092425"/>
            <a:ext cx="720300" cy="4152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8" name="Shape 668"/>
          <p:cNvSpPr/>
          <p:nvPr/>
        </p:nvSpPr>
        <p:spPr>
          <a:xfrm>
            <a:off x="6211825" y="1635575"/>
            <a:ext cx="1533900" cy="872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3" name="Shape 673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74" name="Shape 674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75" name="Shape 675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SURF Detector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Speeded Up Robust Features</a:t>
            </a:r>
          </a:p>
        </p:txBody>
      </p:sp>
      <p:pic>
        <p:nvPicPr>
          <p:cNvPr id="676" name="Shape 6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Shape 677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second partial derivative of gaussian.gif" id="678" name="Shape 6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125" y="484075"/>
            <a:ext cx="3688124" cy="22092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ussian second derivative approximation.png" id="679" name="Shape 6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400" y="3275501"/>
            <a:ext cx="4841650" cy="10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Shape 680"/>
          <p:cNvSpPr txBox="1"/>
          <p:nvPr/>
        </p:nvSpPr>
        <p:spPr>
          <a:xfrm>
            <a:off x="578575" y="2693350"/>
            <a:ext cx="2903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Gaussian Partial Derivatives</a:t>
            </a:r>
          </a:p>
        </p:txBody>
      </p:sp>
      <p:sp>
        <p:nvSpPr>
          <p:cNvPr id="681" name="Shape 681"/>
          <p:cNvSpPr txBox="1"/>
          <p:nvPr/>
        </p:nvSpPr>
        <p:spPr>
          <a:xfrm>
            <a:off x="776750" y="4389225"/>
            <a:ext cx="2903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Box Filter Approximations</a:t>
            </a:r>
          </a:p>
        </p:txBody>
      </p:sp>
      <p:pic>
        <p:nvPicPr>
          <p:cNvPr descr="hessian determinant.png" id="682" name="Shape 6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0320" y="3892820"/>
            <a:ext cx="2744425" cy="468249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Shape 683"/>
          <p:cNvSpPr txBox="1"/>
          <p:nvPr/>
        </p:nvSpPr>
        <p:spPr>
          <a:xfrm>
            <a:off x="5600333" y="4297750"/>
            <a:ext cx="3254699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Hessian Matrix  and Determinant</a:t>
            </a:r>
          </a:p>
        </p:txBody>
      </p:sp>
      <p:pic>
        <p:nvPicPr>
          <p:cNvPr descr="hessian matrix.png" id="684" name="Shape 6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1924" y="3074875"/>
            <a:ext cx="2862824" cy="817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aling SURF.png" id="685" name="Shape 6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14400" y="672322"/>
            <a:ext cx="4692325" cy="1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Shape 686"/>
          <p:cNvSpPr txBox="1"/>
          <p:nvPr/>
        </p:nvSpPr>
        <p:spPr>
          <a:xfrm>
            <a:off x="5607775" y="2693350"/>
            <a:ext cx="19812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Scale space analysis</a:t>
            </a:r>
          </a:p>
        </p:txBody>
      </p:sp>
      <p:sp>
        <p:nvSpPr>
          <p:cNvPr id="687" name="Shape 687"/>
          <p:cNvSpPr txBox="1"/>
          <p:nvPr/>
        </p:nvSpPr>
        <p:spPr>
          <a:xfrm>
            <a:off x="483625" y="4103400"/>
            <a:ext cx="416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</a:t>
            </a:r>
            <a:r>
              <a:rPr baseline="-25000" lang="en"/>
              <a:t>yy</a:t>
            </a:r>
          </a:p>
        </p:txBody>
      </p:sp>
      <p:sp>
        <p:nvSpPr>
          <p:cNvPr id="688" name="Shape 688"/>
          <p:cNvSpPr txBox="1"/>
          <p:nvPr/>
        </p:nvSpPr>
        <p:spPr>
          <a:xfrm>
            <a:off x="1779025" y="4103400"/>
            <a:ext cx="4167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</a:t>
            </a:r>
            <a:r>
              <a:rPr baseline="-25000" lang="en"/>
              <a:t>x</a:t>
            </a:r>
            <a:r>
              <a:rPr baseline="-25000" lang="en"/>
              <a:t>y</a:t>
            </a:r>
          </a:p>
        </p:txBody>
      </p:sp>
      <p:sp>
        <p:nvSpPr>
          <p:cNvPr id="689" name="Shape 689"/>
          <p:cNvSpPr txBox="1"/>
          <p:nvPr/>
        </p:nvSpPr>
        <p:spPr>
          <a:xfrm>
            <a:off x="3074425" y="4103400"/>
            <a:ext cx="4746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</a:t>
            </a:r>
            <a:r>
              <a:rPr baseline="-25000" lang="en"/>
              <a:t>yy</a:t>
            </a:r>
          </a:p>
        </p:txBody>
      </p:sp>
      <p:sp>
        <p:nvSpPr>
          <p:cNvPr id="690" name="Shape 690"/>
          <p:cNvSpPr txBox="1"/>
          <p:nvPr/>
        </p:nvSpPr>
        <p:spPr>
          <a:xfrm>
            <a:off x="4293625" y="4103400"/>
            <a:ext cx="4746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</a:t>
            </a:r>
            <a:r>
              <a:rPr baseline="-25000" lang="en"/>
              <a:t>x</a:t>
            </a:r>
            <a:r>
              <a:rPr baseline="-25000" lang="en"/>
              <a:t>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5" name="Shape 695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96" name="Shape 696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97" name="Shape 697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SURF Descriptor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</a:p>
        </p:txBody>
      </p:sp>
      <p:pic>
        <p:nvPicPr>
          <p:cNvPr id="698" name="Shape 6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Shape 699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surf orientation.png" id="700" name="Shape 7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175" y="2091150"/>
            <a:ext cx="2414474" cy="2161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ar wavelets.png" id="701" name="Shape 7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249" y="454325"/>
            <a:ext cx="3156096" cy="1371849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Shape 702"/>
          <p:cNvSpPr txBox="1"/>
          <p:nvPr/>
        </p:nvSpPr>
        <p:spPr>
          <a:xfrm>
            <a:off x="1030350" y="1742575"/>
            <a:ext cx="14079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Haar Wavelets</a:t>
            </a:r>
          </a:p>
        </p:txBody>
      </p:sp>
      <p:sp>
        <p:nvSpPr>
          <p:cNvPr id="703" name="Shape 703"/>
          <p:cNvSpPr txBox="1"/>
          <p:nvPr/>
        </p:nvSpPr>
        <p:spPr>
          <a:xfrm>
            <a:off x="807150" y="4253000"/>
            <a:ext cx="19869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Dominant Orientation</a:t>
            </a:r>
          </a:p>
        </p:txBody>
      </p:sp>
      <p:pic>
        <p:nvPicPr>
          <p:cNvPr descr="surf decriptor.png" id="704" name="Shape 7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1250" y="454325"/>
            <a:ext cx="3237949" cy="200109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Shape 705"/>
          <p:cNvSpPr txBox="1"/>
          <p:nvPr/>
        </p:nvSpPr>
        <p:spPr>
          <a:xfrm>
            <a:off x="4159950" y="2424200"/>
            <a:ext cx="17406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SURF Descriptor</a:t>
            </a:r>
          </a:p>
        </p:txBody>
      </p:sp>
      <p:sp>
        <p:nvSpPr>
          <p:cNvPr id="706" name="Shape 706"/>
          <p:cNvSpPr txBox="1"/>
          <p:nvPr/>
        </p:nvSpPr>
        <p:spPr>
          <a:xfrm>
            <a:off x="6610125" y="765825"/>
            <a:ext cx="24144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Each patch is 4 dimensional vector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16 Patches give 64 Dimensional Vector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Sign of Hessian Matrix for black vs white blobs</a:t>
            </a:r>
          </a:p>
        </p:txBody>
      </p:sp>
      <p:pic>
        <p:nvPicPr>
          <p:cNvPr descr="surf sign.png" id="707" name="Shape 7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9650" y="2978984"/>
            <a:ext cx="2921441" cy="127048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Shape 708"/>
          <p:cNvSpPr txBox="1"/>
          <p:nvPr/>
        </p:nvSpPr>
        <p:spPr>
          <a:xfrm>
            <a:off x="5302950" y="4253000"/>
            <a:ext cx="19869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Black vs White blobs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3" name="Shape 713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14" name="Shape 714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15" name="Shape 715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ORB Detector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Oriented fast and Robust Brief</a:t>
            </a:r>
          </a:p>
        </p:txBody>
      </p:sp>
      <p:pic>
        <p:nvPicPr>
          <p:cNvPr id="716" name="Shape 7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Shape 717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sp>
        <p:nvSpPr>
          <p:cNvPr id="718" name="Shape 718"/>
          <p:cNvSpPr txBox="1"/>
          <p:nvPr/>
        </p:nvSpPr>
        <p:spPr>
          <a:xfrm>
            <a:off x="444000" y="412150"/>
            <a:ext cx="6331500" cy="14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FAST corner Detector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Harris Corner Measure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FAST detected at multiple levels in the Pyramid for Scale Invariance</a:t>
            </a:r>
          </a:p>
        </p:txBody>
      </p:sp>
      <p:sp>
        <p:nvSpPr>
          <p:cNvPr id="719" name="Shape 719"/>
          <p:cNvSpPr txBox="1"/>
          <p:nvPr/>
        </p:nvSpPr>
        <p:spPr>
          <a:xfrm>
            <a:off x="569200" y="2431050"/>
            <a:ext cx="4833600" cy="2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BRIEF</a:t>
            </a:r>
            <a:r>
              <a:rPr lang="en"/>
              <a:t>: </a:t>
            </a:r>
            <a:r>
              <a:rPr lang="en">
                <a:solidFill>
                  <a:srgbClr val="0000FF"/>
                </a:solidFill>
              </a:rPr>
              <a:t>B</a:t>
            </a:r>
            <a:r>
              <a:rPr lang="en"/>
              <a:t>inary </a:t>
            </a:r>
            <a:r>
              <a:rPr lang="en">
                <a:solidFill>
                  <a:srgbClr val="0000FF"/>
                </a:solidFill>
              </a:rPr>
              <a:t>R</a:t>
            </a:r>
            <a:r>
              <a:rPr lang="en"/>
              <a:t>obust</a:t>
            </a:r>
            <a:r>
              <a:rPr lang="en">
                <a:solidFill>
                  <a:srgbClr val="0000FF"/>
                </a:solidFill>
              </a:rPr>
              <a:t> I</a:t>
            </a:r>
            <a:r>
              <a:rPr lang="en"/>
              <a:t>ndependent </a:t>
            </a:r>
            <a:r>
              <a:rPr lang="en">
                <a:solidFill>
                  <a:srgbClr val="0000FF"/>
                </a:solidFill>
              </a:rPr>
              <a:t>E</a:t>
            </a:r>
            <a:r>
              <a:rPr lang="en"/>
              <a:t>lementary </a:t>
            </a:r>
            <a:r>
              <a:rPr lang="en">
                <a:solidFill>
                  <a:srgbClr val="0000FF"/>
                </a:solidFill>
              </a:rPr>
              <a:t>F</a:t>
            </a:r>
            <a:r>
              <a:rPr lang="en"/>
              <a:t>eatures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Random Selection of pairs of Intensity Values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Fixed sampling Pattern of 128, 256 or 512 pairs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Hamming Distance to compare descriptors (XOR)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RIEF descriptor.png" id="720" name="Shape 7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7600" y="2267175"/>
            <a:ext cx="2076450" cy="20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5" name="Shape 725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6" name="Shape 726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27" name="Shape 727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ORB Descriptor </a:t>
            </a:r>
            <a:r>
              <a:rPr lang="en">
                <a:solidFill>
                  <a:srgbClr val="CC0000"/>
                </a:solidFill>
              </a:rPr>
              <a:t>| </a:t>
            </a:r>
          </a:p>
        </p:txBody>
      </p:sp>
      <p:pic>
        <p:nvPicPr>
          <p:cNvPr id="728" name="Shape 7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Shape 729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ORB moments.png" id="730" name="Shape 7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675" y="488350"/>
            <a:ext cx="30670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B orientation.png" id="731" name="Shape 7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200" y="3565787"/>
            <a:ext cx="304800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B center of mass.png" id="732" name="Shape 7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150" y="1921025"/>
            <a:ext cx="3086100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B descriptor .png" id="733" name="Shape 7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3075" y="3020050"/>
            <a:ext cx="1589100" cy="1307696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Shape 734"/>
          <p:cNvSpPr txBox="1"/>
          <p:nvPr/>
        </p:nvSpPr>
        <p:spPr>
          <a:xfrm>
            <a:off x="1096325" y="1498000"/>
            <a:ext cx="1589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Patch moments </a:t>
            </a:r>
          </a:p>
        </p:txBody>
      </p:sp>
      <p:sp>
        <p:nvSpPr>
          <p:cNvPr id="735" name="Shape 735"/>
          <p:cNvSpPr txBox="1"/>
          <p:nvPr/>
        </p:nvSpPr>
        <p:spPr>
          <a:xfrm>
            <a:off x="1096325" y="3174400"/>
            <a:ext cx="1589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Center of Mass</a:t>
            </a:r>
          </a:p>
        </p:txBody>
      </p:sp>
      <p:sp>
        <p:nvSpPr>
          <p:cNvPr id="736" name="Shape 736"/>
          <p:cNvSpPr txBox="1"/>
          <p:nvPr/>
        </p:nvSpPr>
        <p:spPr>
          <a:xfrm>
            <a:off x="1248725" y="4165000"/>
            <a:ext cx="1589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Orientation</a:t>
            </a:r>
          </a:p>
        </p:txBody>
      </p:sp>
      <p:sp>
        <p:nvSpPr>
          <p:cNvPr id="737" name="Shape 737"/>
          <p:cNvSpPr txBox="1"/>
          <p:nvPr/>
        </p:nvSpPr>
        <p:spPr>
          <a:xfrm>
            <a:off x="3679325" y="4327750"/>
            <a:ext cx="17166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Angle Calculation</a:t>
            </a:r>
          </a:p>
        </p:txBody>
      </p:sp>
      <p:pic>
        <p:nvPicPr>
          <p:cNvPr descr="ORB algorithm.png" id="738" name="Shape 7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45775" y="488352"/>
            <a:ext cx="3630774" cy="2531691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Shape 739"/>
          <p:cNvSpPr txBox="1"/>
          <p:nvPr/>
        </p:nvSpPr>
        <p:spPr>
          <a:xfrm>
            <a:off x="3915725" y="1269400"/>
            <a:ext cx="13629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Learning the paris</a:t>
            </a:r>
          </a:p>
        </p:txBody>
      </p:sp>
      <p:sp>
        <p:nvSpPr>
          <p:cNvPr id="740" name="Shape 740"/>
          <p:cNvSpPr txBox="1"/>
          <p:nvPr/>
        </p:nvSpPr>
        <p:spPr>
          <a:xfrm>
            <a:off x="5880250" y="3245950"/>
            <a:ext cx="30480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300K Keypoints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205590 Possible Tests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256 dimensional descriptor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Shape 103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4" name="Shape 104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05" name="Shape 105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Introduction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Computer Vision systems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OCR.png" id="108" name="Shape 108"/>
          <p:cNvPicPr preferRelativeResize="0"/>
          <p:nvPr/>
        </p:nvPicPr>
        <p:blipFill rotWithShape="1">
          <a:blip r:embed="rId4">
            <a:alphaModFix/>
          </a:blip>
          <a:srcRect b="4317" l="0" r="4924" t="5168"/>
          <a:stretch/>
        </p:blipFill>
        <p:spPr>
          <a:xfrm>
            <a:off x="4576775" y="664775"/>
            <a:ext cx="4167774" cy="133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948725" y="2150225"/>
            <a:ext cx="25836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Autonomous driving </a:t>
            </a:r>
            <a:r>
              <a:rPr lang="en" sz="1000"/>
              <a:t>Source: </a:t>
            </a:r>
            <a:r>
              <a:rPr lang="en" sz="1000"/>
              <a:t>Tesla</a:t>
            </a:r>
            <a:r>
              <a:rPr lang="en" sz="1000"/>
              <a:t> 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5725925" y="1997825"/>
            <a:ext cx="27594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Optical Character Recognition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111" name="Shape 111"/>
          <p:cNvSpPr txBox="1"/>
          <p:nvPr/>
        </p:nvSpPr>
        <p:spPr>
          <a:xfrm>
            <a:off x="894900" y="4436225"/>
            <a:ext cx="34842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Structure from Motion </a:t>
            </a:r>
            <a:r>
              <a:rPr lang="en" sz="1000">
                <a:solidFill>
                  <a:schemeClr val="dk1"/>
                </a:solidFill>
              </a:rPr>
              <a:t>Source: DrCalleOlsson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112" name="Shape 112"/>
          <p:cNvSpPr txBox="1"/>
          <p:nvPr/>
        </p:nvSpPr>
        <p:spPr>
          <a:xfrm>
            <a:off x="5185075" y="4436225"/>
            <a:ext cx="36813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Surveillance </a:t>
            </a:r>
            <a:r>
              <a:rPr lang="en" sz="1000">
                <a:solidFill>
                  <a:schemeClr val="dk1"/>
                </a:solidFill>
              </a:rPr>
              <a:t>Source: Ben Benfold &amp; Ian Reid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  <p:sp>
        <p:nvSpPr>
          <p:cNvPr id="113" name="Shape 113" title="Tesla Model X - Self driving incl. Tesla Vision feed.mp4"/>
          <p:cNvSpPr/>
          <p:nvPr/>
        </p:nvSpPr>
        <p:spPr>
          <a:xfrm>
            <a:off x="1091875" y="412150"/>
            <a:ext cx="2440449" cy="1830337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Shape 114" title="Stable Multi-Target Tracking in Real-Time Surveillance Video (CVPR 2011).mp4"/>
          <p:cNvSpPr/>
          <p:nvPr/>
        </p:nvSpPr>
        <p:spPr>
          <a:xfrm>
            <a:off x="5119675" y="2382075"/>
            <a:ext cx="3170824" cy="207663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5" name="Shape 115" title="The Structure from Motion Pipeline.mp4"/>
          <p:cNvSpPr/>
          <p:nvPr/>
        </p:nvSpPr>
        <p:spPr>
          <a:xfrm>
            <a:off x="1047300" y="2501850"/>
            <a:ext cx="2680624" cy="201047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Shape 120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1" name="Shape 121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22" name="Shape 122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Introduction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Computer Vision is hard</a:t>
            </a:r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0875" y="469200"/>
            <a:ext cx="2427147" cy="418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 title="kersten-shadow-cine.MOV"/>
          <p:cNvSpPr/>
          <p:nvPr/>
        </p:nvSpPr>
        <p:spPr>
          <a:xfrm>
            <a:off x="1089950" y="1836075"/>
            <a:ext cx="3717225" cy="2351199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7" name="Shape 127"/>
          <p:cNvSpPr txBox="1"/>
          <p:nvPr/>
        </p:nvSpPr>
        <p:spPr>
          <a:xfrm>
            <a:off x="1980100" y="4150150"/>
            <a:ext cx="19323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Motion from shadows</a:t>
            </a:r>
          </a:p>
          <a:p>
            <a:pPr lvl="0">
              <a:spcBef>
                <a:spcPts val="0"/>
              </a:spcBef>
              <a:buNone/>
            </a:pPr>
            <a:r>
              <a:rPr lang="en" sz="1000"/>
              <a:t>Source: Dan Kersten</a:t>
            </a:r>
          </a:p>
        </p:txBody>
      </p:sp>
      <p:pic>
        <p:nvPicPr>
          <p:cNvPr descr="shadow images.jpg" id="128" name="Shape 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746" y="469196"/>
            <a:ext cx="4471649" cy="1019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2056300" y="1406950"/>
            <a:ext cx="17121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Shadow Effects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Shape 134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5" name="Shape 135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36" name="Shape 136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Introduction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Image Representations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Image Processing 3.png" id="139" name="Shape 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6425" y="2815825"/>
            <a:ext cx="2688049" cy="1315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_formation.gif" id="140" name="Shape 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7375" y="469200"/>
            <a:ext cx="2620628" cy="1969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or image.gif" id="141" name="Shape 1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7924" y="412150"/>
            <a:ext cx="2236374" cy="207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5186100" y="2406200"/>
            <a:ext cx="14964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Colour Image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2138100" y="2330000"/>
            <a:ext cx="12306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Gray Scale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5490900" y="4082600"/>
            <a:ext cx="20955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Salt and Pepper Noise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995725" y="2710375"/>
            <a:ext cx="4026900" cy="19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Images are thought of Functions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Images: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	</a:t>
            </a:r>
            <a:r>
              <a:rPr lang="en">
                <a:solidFill>
                  <a:srgbClr val="0000FF"/>
                </a:solidFill>
              </a:rPr>
              <a:t>Sample </a:t>
            </a:r>
            <a:r>
              <a:rPr lang="en"/>
              <a:t>2D space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</a:t>
            </a:r>
            <a:r>
              <a:rPr lang="en">
                <a:solidFill>
                  <a:srgbClr val="0000FF"/>
                </a:solidFill>
              </a:rPr>
              <a:t>Quantize</a:t>
            </a:r>
            <a:r>
              <a:rPr lang="en"/>
              <a:t> Intensity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Noise is another function combined with original function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Shape 150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1" name="Shape 151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52" name="Shape 152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Image Formation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Cameras and Lenses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sc image formation.png" id="155" name="Shape 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75" y="469200"/>
            <a:ext cx="353377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 image formation 2.png" id="156" name="Shape 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9000" y="493012"/>
            <a:ext cx="310515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 image projection 3.png" id="157" name="Shape 1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225" y="2306775"/>
            <a:ext cx="3895725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1148325" y="1668125"/>
            <a:ext cx="13629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 Aperture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5157375" y="1820525"/>
            <a:ext cx="30534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Single Ray: Dim Image, Diffraction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815175" y="3801725"/>
            <a:ext cx="22089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Lens: Multiple Light Rays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220325" y="4456225"/>
            <a:ext cx="19698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Source: Scaramuzza, AMRx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5310975" y="3877925"/>
            <a:ext cx="22089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Thin Lens Diagram</a:t>
            </a:r>
          </a:p>
        </p:txBody>
      </p:sp>
      <p:pic>
        <p:nvPicPr>
          <p:cNvPr descr="sc thin lens diagram.png" id="163" name="Shape 1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11400" y="2334875"/>
            <a:ext cx="3348671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 thin lens eqn.png" id="164" name="Shape 1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92750" y="4004887"/>
            <a:ext cx="1106250" cy="71951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/>
        </p:nvSpPr>
        <p:spPr>
          <a:xfrm>
            <a:off x="6225375" y="4258925"/>
            <a:ext cx="22089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Thin Lens Equation</a:t>
            </a:r>
          </a:p>
        </p:txBody>
      </p:sp>
      <p:sp>
        <p:nvSpPr>
          <p:cNvPr id="166" name="Shape 166"/>
          <p:cNvSpPr/>
          <p:nvPr/>
        </p:nvSpPr>
        <p:spPr>
          <a:xfrm>
            <a:off x="3911250" y="3623500"/>
            <a:ext cx="586200" cy="330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Shape 171"/>
          <p:cNvCxnSpPr/>
          <p:nvPr/>
        </p:nvCxnSpPr>
        <p:spPr>
          <a:xfrm>
            <a:off x="220325" y="36447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" name="Shape 172"/>
          <p:cNvCxnSpPr/>
          <p:nvPr/>
        </p:nvCxnSpPr>
        <p:spPr>
          <a:xfrm>
            <a:off x="220325" y="4773025"/>
            <a:ext cx="863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73" name="Shape 173"/>
          <p:cNvSpPr txBox="1"/>
          <p:nvPr/>
        </p:nvSpPr>
        <p:spPr>
          <a:xfrm>
            <a:off x="220325" y="0"/>
            <a:ext cx="73371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Image Formation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lang="en">
                <a:solidFill>
                  <a:srgbClr val="999999"/>
                </a:solidFill>
              </a:rPr>
              <a:t>Distortions</a:t>
            </a:r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11" y="4807550"/>
            <a:ext cx="1362887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254875" y="4773025"/>
            <a:ext cx="4930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Jason Rebello  </a:t>
            </a:r>
            <a:r>
              <a:rPr lang="en">
                <a:solidFill>
                  <a:srgbClr val="CC0000"/>
                </a:solidFill>
              </a:rPr>
              <a:t>| </a:t>
            </a:r>
            <a:r>
              <a:rPr b="1"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Waterloo Autonomous Vehicles Lab</a:t>
            </a:r>
          </a:p>
        </p:txBody>
      </p:sp>
      <p:pic>
        <p:nvPicPr>
          <p:cNvPr descr="radial distortion new.png"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425" y="412150"/>
            <a:ext cx="5162550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ngential distortion.png" id="177" name="Shape 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600" y="2504549"/>
            <a:ext cx="3357425" cy="1793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5462300" y="836125"/>
            <a:ext cx="19698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/>
              <a:t>Radial Distortion</a:t>
            </a:r>
          </a:p>
          <a:p>
            <a:pPr lvl="0">
              <a:spcBef>
                <a:spcPts val="0"/>
              </a:spcBef>
              <a:buNone/>
            </a:pPr>
            <a:r>
              <a:rPr lang="en" sz="1000"/>
              <a:t>Source: Scaramuzza</a:t>
            </a:r>
            <a:r>
              <a:rPr lang="en" sz="1600"/>
              <a:t> 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1376325" y="4188925"/>
            <a:ext cx="2138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/>
              <a:t>Tangential</a:t>
            </a:r>
            <a:r>
              <a:rPr lang="en" sz="1600"/>
              <a:t> Distortion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Source: MathWorks</a:t>
            </a:r>
            <a:r>
              <a:rPr lang="en" sz="1600"/>
              <a:t> </a:t>
            </a:r>
          </a:p>
        </p:txBody>
      </p:sp>
      <p:pic>
        <p:nvPicPr>
          <p:cNvPr descr="lens system.png" id="180" name="Shape 1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5125" y="2565075"/>
            <a:ext cx="2507518" cy="173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5185075" y="4260775"/>
            <a:ext cx="1969800" cy="6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/>
              <a:t>Nikon Lens System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Source: Aaron Bobik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