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3" r:id="rId3"/>
    <p:sldMasterId id="2147483684" r:id="rId4"/>
    <p:sldMasterId id="2147483686" r:id="rId5"/>
    <p:sldMasterId id="2147483697" r:id="rId6"/>
    <p:sldMasterId id="2147483699" r:id="rId7"/>
    <p:sldMasterId id="2147483710" r:id="rId8"/>
    <p:sldMasterId id="2147483723" r:id="rId9"/>
  </p:sldMasterIdLst>
  <p:notesMasterIdLst>
    <p:notesMasterId r:id="rId52"/>
  </p:notesMasterIdLst>
  <p:sldIdLst>
    <p:sldId id="256" r:id="rId10"/>
    <p:sldId id="258" r:id="rId11"/>
    <p:sldId id="268" r:id="rId12"/>
    <p:sldId id="265" r:id="rId13"/>
    <p:sldId id="266" r:id="rId14"/>
    <p:sldId id="286" r:id="rId15"/>
    <p:sldId id="285" r:id="rId16"/>
    <p:sldId id="283" r:id="rId17"/>
    <p:sldId id="284" r:id="rId18"/>
    <p:sldId id="287" r:id="rId19"/>
    <p:sldId id="269" r:id="rId20"/>
    <p:sldId id="270" r:id="rId21"/>
    <p:sldId id="288" r:id="rId22"/>
    <p:sldId id="305" r:id="rId23"/>
    <p:sldId id="259" r:id="rId24"/>
    <p:sldId id="281" r:id="rId25"/>
    <p:sldId id="272" r:id="rId26"/>
    <p:sldId id="289" r:id="rId27"/>
    <p:sldId id="271" r:id="rId28"/>
    <p:sldId id="304" r:id="rId29"/>
    <p:sldId id="276" r:id="rId30"/>
    <p:sldId id="290" r:id="rId31"/>
    <p:sldId id="291" r:id="rId32"/>
    <p:sldId id="277" r:id="rId33"/>
    <p:sldId id="292" r:id="rId34"/>
    <p:sldId id="300" r:id="rId35"/>
    <p:sldId id="301" r:id="rId36"/>
    <p:sldId id="302" r:id="rId37"/>
    <p:sldId id="263" r:id="rId38"/>
    <p:sldId id="262" r:id="rId39"/>
    <p:sldId id="293" r:id="rId40"/>
    <p:sldId id="294" r:id="rId41"/>
    <p:sldId id="295" r:id="rId42"/>
    <p:sldId id="296" r:id="rId43"/>
    <p:sldId id="297" r:id="rId44"/>
    <p:sldId id="298" r:id="rId45"/>
    <p:sldId id="261" r:id="rId46"/>
    <p:sldId id="264" r:id="rId47"/>
    <p:sldId id="299" r:id="rId48"/>
    <p:sldId id="303" r:id="rId49"/>
    <p:sldId id="279" r:id="rId50"/>
    <p:sldId id="25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45" autoAdjust="0"/>
    <p:restoredTop sz="62869" autoAdjust="0"/>
  </p:normalViewPr>
  <p:slideViewPr>
    <p:cSldViewPr snapToGrid="0">
      <p:cViewPr varScale="1">
        <p:scale>
          <a:sx n="80" d="100"/>
          <a:sy n="80" d="100"/>
        </p:scale>
        <p:origin x="20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8E36A-3290-472C-84EC-ACC6A11CCF93}" type="datetimeFigureOut">
              <a:rPr lang="en-CA" smtClean="0"/>
              <a:t>2017-06-27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7A7AA-D71C-43C1-BF66-72F4B687CDB2}" type="slidenum">
              <a:rPr lang="en-CA" smtClean="0"/>
              <a:t>‹#›</a:t>
            </a:fld>
            <a:endParaRPr lang="en-CA"/>
          </a:p>
        </p:txBody>
      </p:sp>
    </p:spTree>
    <p:extLst>
      <p:ext uri="{BB962C8B-B14F-4D97-AF65-F5344CB8AC3E}">
        <p14:creationId xmlns:p14="http://schemas.microsoft.com/office/powerpoint/2010/main" val="230699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a:t>
            </a:fld>
            <a:endParaRPr lang="en-CA"/>
          </a:p>
        </p:txBody>
      </p:sp>
    </p:spTree>
    <p:extLst>
      <p:ext uri="{BB962C8B-B14F-4D97-AF65-F5344CB8AC3E}">
        <p14:creationId xmlns:p14="http://schemas.microsoft.com/office/powerpoint/2010/main" val="102072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10</a:t>
            </a:fld>
            <a:endParaRPr lang="en-CA"/>
          </a:p>
        </p:txBody>
      </p:sp>
    </p:spTree>
    <p:extLst>
      <p:ext uri="{BB962C8B-B14F-4D97-AF65-F5344CB8AC3E}">
        <p14:creationId xmlns:p14="http://schemas.microsoft.com/office/powerpoint/2010/main" val="114260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normal equation</a:t>
            </a:r>
            <a:r>
              <a:rPr lang="en-CA" baseline="0" dirty="0"/>
              <a:t> there is for one iteration of gauss newton</a:t>
            </a:r>
            <a:endParaRPr lang="en-CA" dirty="0"/>
          </a:p>
          <a:p>
            <a:endParaRPr lang="en-CA" dirty="0"/>
          </a:p>
          <a:p>
            <a:r>
              <a:rPr lang="en-CA" dirty="0"/>
              <a:t>Paraphrasing,</a:t>
            </a:r>
            <a:r>
              <a:rPr lang="en-CA" baseline="0" dirty="0"/>
              <a:t> the only difference in the sparsity pattern of the measurement Jacobian between the absolute and relative measurement Jacobians is the addition of bands along the kinematic chain of the measurement. However, if all the poses that observe the feature are contiguous, then </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11</a:t>
            </a:fld>
            <a:endParaRPr lang="en-CA"/>
          </a:p>
        </p:txBody>
      </p:sp>
    </p:spTree>
    <p:extLst>
      <p:ext uri="{BB962C8B-B14F-4D97-AF65-F5344CB8AC3E}">
        <p14:creationId xmlns:p14="http://schemas.microsoft.com/office/powerpoint/2010/main" val="152995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we now have</a:t>
            </a:r>
            <a:r>
              <a:rPr lang="en-CA" baseline="0" dirty="0"/>
              <a:t> a relative formulation. What does it get us? A less-sparse Jacobian, great. So why do it?</a:t>
            </a:r>
          </a:p>
          <a:p>
            <a:r>
              <a:rPr lang="en-CA" baseline="0" dirty="0"/>
              <a:t>It makes for a more natural incremental approach.</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12</a:t>
            </a:fld>
            <a:endParaRPr lang="en-CA"/>
          </a:p>
        </p:txBody>
      </p:sp>
    </p:spTree>
    <p:extLst>
      <p:ext uri="{BB962C8B-B14F-4D97-AF65-F5344CB8AC3E}">
        <p14:creationId xmlns:p14="http://schemas.microsoft.com/office/powerpoint/2010/main" val="35230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a:t>
            </a:r>
            <a:r>
              <a:rPr lang="en-CA" baseline="0" dirty="0"/>
              <a:t> this scheme, during the first optimization iteration, only frames in which the average reprojection error changes by some amount are added to the active region (which is grown by a breadth-first search starting at the most recent frame).</a:t>
            </a:r>
          </a:p>
          <a:p>
            <a:endParaRPr lang="en-CA" baseline="0" dirty="0"/>
          </a:p>
          <a:p>
            <a:r>
              <a:rPr lang="en-CA" baseline="0" dirty="0"/>
              <a:t>This limits the number of frames active even during loop closure, because the other side of the loop’s relative positioning does not change.</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13</a:t>
            </a:fld>
            <a:endParaRPr lang="en-CA"/>
          </a:p>
        </p:txBody>
      </p:sp>
    </p:spTree>
    <p:extLst>
      <p:ext uri="{BB962C8B-B14F-4D97-AF65-F5344CB8AC3E}">
        <p14:creationId xmlns:p14="http://schemas.microsoft.com/office/powerpoint/2010/main" val="216822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in general</a:t>
            </a:r>
            <a:r>
              <a:rPr lang="en-CA" baseline="0" dirty="0"/>
              <a:t>, these formulations seeks to find a single rotation and translation that minimizes some cost.</a:t>
            </a:r>
          </a:p>
        </p:txBody>
      </p:sp>
      <p:sp>
        <p:nvSpPr>
          <p:cNvPr id="4" name="Slide Number Placeholder 3"/>
          <p:cNvSpPr>
            <a:spLocks noGrp="1"/>
          </p:cNvSpPr>
          <p:nvPr>
            <p:ph type="sldNum" sz="quarter" idx="10"/>
          </p:nvPr>
        </p:nvSpPr>
        <p:spPr/>
        <p:txBody>
          <a:bodyPr/>
          <a:lstStyle/>
          <a:p>
            <a:fld id="{1197A7AA-D71C-43C1-BF66-72F4B687CDB2}" type="slidenum">
              <a:rPr lang="en-CA" smtClean="0"/>
              <a:t>15</a:t>
            </a:fld>
            <a:endParaRPr lang="en-CA"/>
          </a:p>
        </p:txBody>
      </p:sp>
    </p:spTree>
    <p:extLst>
      <p:ext uri="{BB962C8B-B14F-4D97-AF65-F5344CB8AC3E}">
        <p14:creationId xmlns:p14="http://schemas.microsoft.com/office/powerpoint/2010/main" val="45830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Rotating</a:t>
            </a:r>
            <a:r>
              <a:rPr lang="en-CA" baseline="0" dirty="0"/>
              <a:t> laser scanners suffer from an extreme form of rolling shutter. Compared to a cameras taking a frame, it takes much longer for a 360° laser scanner.</a:t>
            </a:r>
          </a:p>
          <a:p>
            <a:endParaRPr lang="en-CA" baseline="0" dirty="0"/>
          </a:p>
          <a:p>
            <a:r>
              <a:rPr lang="en-CA" baseline="0" dirty="0"/>
              <a:t>Non-rigid registration is an active area of research in computer vision. A notable application being medical imaging. It is easy to imagine someone’s body deforming as they pump blood, breath, etc. but you still want to combine images together to say, build a 3d model of their tumour or something.</a:t>
            </a:r>
            <a:endParaRPr lang="en-CA" dirty="0"/>
          </a:p>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16</a:t>
            </a:fld>
            <a:endParaRPr lang="en-CA"/>
          </a:p>
        </p:txBody>
      </p:sp>
    </p:spTree>
    <p:extLst>
      <p:ext uri="{BB962C8B-B14F-4D97-AF65-F5344CB8AC3E}">
        <p14:creationId xmlns:p14="http://schemas.microsoft.com/office/powerpoint/2010/main" val="187621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ICP</a:t>
            </a:r>
            <a:r>
              <a:rPr lang="en-CA" baseline="0" dirty="0"/>
              <a:t> introduced (more or less) by </a:t>
            </a:r>
            <a:r>
              <a:rPr lang="en-CA" baseline="0" dirty="0" err="1"/>
              <a:t>Besl</a:t>
            </a:r>
            <a:r>
              <a:rPr lang="en-CA" baseline="0" dirty="0"/>
              <a:t> McKay in 1992</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symbols, f(q) in the cost function, Np in the number of corresponding points in each cloud (the indices line up). Xi is a point in the reference scan. </a:t>
            </a:r>
            <a:r>
              <a:rPr lang="en-CA" dirty="0" err="1"/>
              <a:t>Qr</a:t>
            </a:r>
            <a:r>
              <a:rPr lang="en-CA" dirty="0"/>
              <a:t> is the quaternion part of q. </a:t>
            </a:r>
            <a:r>
              <a:rPr lang="en-CA" dirty="0" err="1"/>
              <a:t>Qt</a:t>
            </a:r>
            <a:r>
              <a:rPr lang="en-CA" dirty="0"/>
              <a:t> is the translation part of q. R(</a:t>
            </a:r>
            <a:r>
              <a:rPr lang="en-CA" dirty="0" err="1"/>
              <a:t>qr</a:t>
            </a:r>
            <a:r>
              <a:rPr lang="en-CA" dirty="0"/>
              <a:t>) is the rotation matrix with corresponding quaternion. And pi is a point in the scan trying to be aligned.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Cost is dominated by finding correspondences at each iteration</a:t>
            </a:r>
            <a:r>
              <a:rPr lang="en-CA" baseline="0" dirty="0"/>
              <a:t> of the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This algorithm actually inspired a whole “class” of ICP-like PSR algorithms that extend ICP</a:t>
            </a:r>
            <a:endParaRPr lang="en-CA" dirty="0"/>
          </a:p>
          <a:p>
            <a:endParaRPr lang="en-CA" dirty="0"/>
          </a:p>
          <a:p>
            <a:r>
              <a:rPr lang="en-CA" dirty="0"/>
              <a:t>Of</a:t>
            </a:r>
            <a:r>
              <a:rPr lang="en-CA" baseline="0" dirty="0"/>
              <a:t> those algorithms that operate directly on the points, this one remains popular because it is simply and lightweight.</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17</a:t>
            </a:fld>
            <a:endParaRPr lang="en-CA"/>
          </a:p>
        </p:txBody>
      </p:sp>
    </p:spTree>
    <p:extLst>
      <p:ext uri="{BB962C8B-B14F-4D97-AF65-F5344CB8AC3E}">
        <p14:creationId xmlns:p14="http://schemas.microsoft.com/office/powerpoint/2010/main" val="219620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correspondences shown are the final correspondences</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18</a:t>
            </a:fld>
            <a:endParaRPr lang="en-CA"/>
          </a:p>
        </p:txBody>
      </p:sp>
    </p:spTree>
    <p:extLst>
      <p:ext uri="{BB962C8B-B14F-4D97-AF65-F5344CB8AC3E}">
        <p14:creationId xmlns:p14="http://schemas.microsoft.com/office/powerpoint/2010/main" val="138080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the pitfalls</a:t>
            </a:r>
            <a:r>
              <a:rPr lang="en-CA" baseline="0" dirty="0"/>
              <a:t> of ICP is that it is greatly affected by point density. Some extensions try to reduce that effect by changing</a:t>
            </a:r>
          </a:p>
          <a:p>
            <a:r>
              <a:rPr lang="en-CA" baseline="0" dirty="0"/>
              <a:t>The objective function. In generalized ICP, an assumption is made about the structure of the environment: it is locally planar.</a:t>
            </a:r>
          </a:p>
          <a:p>
            <a:endParaRPr lang="en-CA" baseline="0" dirty="0"/>
          </a:p>
          <a:p>
            <a:r>
              <a:rPr lang="en-CA" baseline="0" dirty="0"/>
              <a:t>Think of it like lining up two discs, the covariance matrix associated with each point is like a pancake.</a:t>
            </a:r>
          </a:p>
          <a:p>
            <a:endParaRPr lang="en-CA" baseline="0" dirty="0"/>
          </a:p>
          <a:p>
            <a:r>
              <a:rPr lang="en-CA" dirty="0"/>
              <a:t>http://citeseerx.ist.psu.edu/viewdoc/download?doi=10.1.1.149.3870&amp;rep=rep1&amp;type=pdf</a:t>
            </a:r>
          </a:p>
          <a:p>
            <a:r>
              <a:rPr lang="en-CA" dirty="0"/>
              <a:t>Generalized ICP paper.</a:t>
            </a:r>
          </a:p>
          <a:p>
            <a:r>
              <a:rPr lang="en-CA" dirty="0"/>
              <a:t>Di is the distance between points based on current transform parameters</a:t>
            </a:r>
          </a:p>
          <a:p>
            <a:r>
              <a:rPr lang="en-CA" dirty="0" err="1"/>
              <a:t>CiB</a:t>
            </a:r>
            <a:r>
              <a:rPr lang="en-CA" dirty="0"/>
              <a:t> and </a:t>
            </a:r>
            <a:r>
              <a:rPr lang="en-CA" dirty="0" err="1"/>
              <a:t>CiA</a:t>
            </a:r>
            <a:r>
              <a:rPr lang="en-CA" dirty="0"/>
              <a:t> are the covariance matrices of each point assuming that they are on a plane. </a:t>
            </a:r>
          </a:p>
          <a:p>
            <a:r>
              <a:rPr lang="en-CA" dirty="0"/>
              <a:t>They are each that matrix with </a:t>
            </a:r>
            <a:r>
              <a:rPr lang="en-CA" dirty="0" err="1"/>
              <a:t>eplison</a:t>
            </a:r>
            <a:r>
              <a:rPr lang="en-CA" dirty="0"/>
              <a:t> (small value) rotated </a:t>
            </a:r>
            <a:r>
              <a:rPr lang="en-CA" dirty="0" err="1"/>
              <a:t>st</a:t>
            </a:r>
            <a:r>
              <a:rPr lang="en-CA" dirty="0"/>
              <a:t> </a:t>
            </a:r>
            <a:r>
              <a:rPr lang="en-CA" dirty="0" err="1"/>
              <a:t>eplison</a:t>
            </a:r>
            <a:r>
              <a:rPr lang="en-CA" dirty="0"/>
              <a:t> is along surface normal.</a:t>
            </a:r>
          </a:p>
          <a:p>
            <a:endParaRPr lang="en-CA" baseline="0" dirty="0"/>
          </a:p>
        </p:txBody>
      </p:sp>
      <p:sp>
        <p:nvSpPr>
          <p:cNvPr id="4" name="Slide Number Placeholder 3"/>
          <p:cNvSpPr>
            <a:spLocks noGrp="1"/>
          </p:cNvSpPr>
          <p:nvPr>
            <p:ph type="sldNum" sz="quarter" idx="10"/>
          </p:nvPr>
        </p:nvSpPr>
        <p:spPr/>
        <p:txBody>
          <a:bodyPr/>
          <a:lstStyle/>
          <a:p>
            <a:fld id="{1197A7AA-D71C-43C1-BF66-72F4B687CDB2}" type="slidenum">
              <a:rPr lang="en-CA" smtClean="0"/>
              <a:t>19</a:t>
            </a:fld>
            <a:endParaRPr lang="en-CA"/>
          </a:p>
        </p:txBody>
      </p:sp>
    </p:spTree>
    <p:extLst>
      <p:ext uri="{BB962C8B-B14F-4D97-AF65-F5344CB8AC3E}">
        <p14:creationId xmlns:p14="http://schemas.microsoft.com/office/powerpoint/2010/main" val="149788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epsilon is constant, the flatness does</a:t>
            </a:r>
            <a:r>
              <a:rPr lang="en-CA" baseline="0" dirty="0"/>
              <a:t> not change from point to point.</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20</a:t>
            </a:fld>
            <a:endParaRPr lang="en-CA"/>
          </a:p>
        </p:txBody>
      </p:sp>
    </p:spTree>
    <p:extLst>
      <p:ext uri="{BB962C8B-B14F-4D97-AF65-F5344CB8AC3E}">
        <p14:creationId xmlns:p14="http://schemas.microsoft.com/office/powerpoint/2010/main" val="230312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a:t>
            </a:fld>
            <a:endParaRPr lang="en-CA"/>
          </a:p>
        </p:txBody>
      </p:sp>
    </p:spTree>
    <p:extLst>
      <p:ext uri="{BB962C8B-B14F-4D97-AF65-F5344CB8AC3E}">
        <p14:creationId xmlns:p14="http://schemas.microsoft.com/office/powerpoint/2010/main" val="168238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a:t>
            </a:r>
            <a:r>
              <a:rPr lang="en-CA" baseline="0" dirty="0"/>
              <a:t> normal distributions transform matching, the reference point set is first converted into a set of Gaussian distributions based on sample mean and covariance. Simplest approach is to discretize the space into voxels and produce a Gaussian within each voxel. Other approaches are based on clustering, you could adjust the cluster sizes to get a coarse to fine refinement.</a:t>
            </a:r>
          </a:p>
          <a:p>
            <a:endParaRPr lang="en-CA" baseline="0" dirty="0"/>
          </a:p>
          <a:p>
            <a:r>
              <a:rPr lang="en-CA" baseline="0" dirty="0"/>
              <a:t>Downsides are that the correspondence between points (or distributions) to distributions is still up to initialization (nearest neighbour) and that at the boundary between neighbouring Gaussians the cost can be non-smooth. An approach that can be taken is to use include the closest k distributions in the cost function, but at additional complexity.</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21</a:t>
            </a:fld>
            <a:endParaRPr lang="en-CA"/>
          </a:p>
        </p:txBody>
      </p:sp>
    </p:spTree>
    <p:extLst>
      <p:ext uri="{BB962C8B-B14F-4D97-AF65-F5344CB8AC3E}">
        <p14:creationId xmlns:p14="http://schemas.microsoft.com/office/powerpoint/2010/main" val="2469126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Figure</a:t>
            </a:r>
            <a:r>
              <a:rPr lang="en-CA" baseline="0" dirty="0"/>
              <a:t> on right is a visualization of the probability distribution</a:t>
            </a:r>
          </a:p>
          <a:p>
            <a:endParaRPr lang="en-CA" baseline="0" dirty="0"/>
          </a:p>
          <a:p>
            <a:r>
              <a:rPr lang="en-CA" baseline="0" dirty="0"/>
              <a:t>Note the discontinuous nature at the boundary of the cells.</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22</a:t>
            </a:fld>
            <a:endParaRPr lang="en-CA"/>
          </a:p>
        </p:txBody>
      </p:sp>
    </p:spTree>
    <p:extLst>
      <p:ext uri="{BB962C8B-B14F-4D97-AF65-F5344CB8AC3E}">
        <p14:creationId xmlns:p14="http://schemas.microsoft.com/office/powerpoint/2010/main" val="2495197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example</a:t>
            </a:r>
            <a:r>
              <a:rPr lang="en-CA" baseline="0" dirty="0"/>
              <a:t> of k means clustering applied with different scales. The algorithm these images uses them all to perform a coarse to fine scan registration refinement to improve convergence properties</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23</a:t>
            </a:fld>
            <a:endParaRPr lang="en-CA"/>
          </a:p>
        </p:txBody>
      </p:sp>
    </p:spTree>
    <p:extLst>
      <p:ext uri="{BB962C8B-B14F-4D97-AF65-F5344CB8AC3E}">
        <p14:creationId xmlns:p14="http://schemas.microsoft.com/office/powerpoint/2010/main" val="3022140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Actually</a:t>
            </a:r>
            <a:r>
              <a:rPr lang="en-CA" baseline="0" dirty="0"/>
              <a:t> kind of similar to NDT in that the reference scan is used to generate a probability distribution. Except in this case the probability distribution is a discrete lookup table.</a:t>
            </a:r>
          </a:p>
          <a:p>
            <a:endParaRPr lang="en-CA" baseline="0" dirty="0"/>
          </a:p>
          <a:p>
            <a:r>
              <a:rPr lang="en-CA" baseline="0" dirty="0"/>
              <a:t>Z are the measurements</a:t>
            </a:r>
          </a:p>
          <a:p>
            <a:r>
              <a:rPr lang="en-CA" baseline="0" dirty="0"/>
              <a:t>Xi is the current state</a:t>
            </a:r>
          </a:p>
          <a:p>
            <a:r>
              <a:rPr lang="en-CA" baseline="0" dirty="0"/>
              <a:t>U is the input to the motion model</a:t>
            </a:r>
          </a:p>
          <a:p>
            <a:r>
              <a:rPr lang="en-CA" baseline="0" dirty="0"/>
              <a:t>M is the environment model</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24</a:t>
            </a:fld>
            <a:endParaRPr lang="en-CA"/>
          </a:p>
        </p:txBody>
      </p:sp>
    </p:spTree>
    <p:extLst>
      <p:ext uri="{BB962C8B-B14F-4D97-AF65-F5344CB8AC3E}">
        <p14:creationId xmlns:p14="http://schemas.microsoft.com/office/powerpoint/2010/main" val="3565664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distribution is approximated by a lookup table</a:t>
            </a:r>
          </a:p>
          <a:p>
            <a:endParaRPr lang="en-CA" dirty="0"/>
          </a:p>
          <a:p>
            <a:r>
              <a:rPr lang="en-CA" dirty="0"/>
              <a:t>Lends itself</a:t>
            </a:r>
            <a:r>
              <a:rPr lang="en-CA" baseline="0" dirty="0"/>
              <a:t> to a multiresolution approach. Starting from a low resolution version of the map. Angular parameters are iterated over a search window and the optimal displacement for that resolution is found. That rotation is then used to search higher resolution grids.</a:t>
            </a:r>
          </a:p>
          <a:p>
            <a:endParaRPr lang="en-CA" baseline="0" dirty="0"/>
          </a:p>
          <a:p>
            <a:r>
              <a:rPr lang="en-CA" baseline="0" dirty="0"/>
              <a:t>Image on left is from Ed Olson’s original paper. The one on the right is from Google Cartographer paper.</a:t>
            </a:r>
          </a:p>
          <a:p>
            <a:endParaRPr lang="en-CA" baseline="0" dirty="0"/>
          </a:p>
          <a:p>
            <a:r>
              <a:rPr lang="en-CA" baseline="0" dirty="0"/>
              <a:t>Steps from Olson</a:t>
            </a:r>
          </a:p>
          <a:p>
            <a:pPr marL="228600" indent="-228600">
              <a:buAutoNum type="arabicParenR"/>
            </a:pPr>
            <a:r>
              <a:rPr lang="en-US" dirty="0"/>
              <a:t>Evaluate the probability p(</a:t>
            </a:r>
            <a:r>
              <a:rPr lang="en-US" dirty="0" err="1"/>
              <a:t>z|xi</a:t>
            </a:r>
            <a:r>
              <a:rPr lang="en-US" dirty="0"/>
              <a:t> , m) over the entire 3D search window using the low-resolution table.</a:t>
            </a:r>
          </a:p>
          <a:p>
            <a:pPr marL="228600" indent="-228600">
              <a:buAutoNum type="arabicParenR"/>
            </a:pPr>
            <a:r>
              <a:rPr lang="en-US" dirty="0"/>
              <a:t> Find the best voxel in the low-resolution 3D space that has not already been considered. Denote this value as Li . If Li &lt; </a:t>
            </a:r>
            <a:r>
              <a:rPr lang="en-US" dirty="0" err="1"/>
              <a:t>Hbest</a:t>
            </a:r>
            <a:r>
              <a:rPr lang="en-US" dirty="0"/>
              <a:t>, terminate: </a:t>
            </a:r>
            <a:r>
              <a:rPr lang="en-US" dirty="0" err="1"/>
              <a:t>Hbest</a:t>
            </a:r>
            <a:r>
              <a:rPr lang="en-US" dirty="0"/>
              <a:t> is the best scan matching alignment. </a:t>
            </a:r>
          </a:p>
          <a:p>
            <a:pPr marL="228600" indent="-228600">
              <a:buAutoNum type="arabicParenR"/>
            </a:pPr>
            <a:r>
              <a:rPr lang="en-US" dirty="0"/>
              <a:t>Evaluate the search volume inside voxel </a:t>
            </a:r>
            <a:r>
              <a:rPr lang="en-US" dirty="0" err="1"/>
              <a:t>i</a:t>
            </a:r>
            <a:r>
              <a:rPr lang="en-US" dirty="0"/>
              <a:t> using the high resolution table. Suppose the log-likelihood of this voxel is Hi . Note that Hi ≤ Li since the low-resolution map overestimates the log likelihoods. If Hi &gt; </a:t>
            </a:r>
            <a:r>
              <a:rPr lang="en-US" dirty="0" err="1"/>
              <a:t>Hbest</a:t>
            </a:r>
            <a:r>
              <a:rPr lang="en-US" dirty="0"/>
              <a:t>, set </a:t>
            </a:r>
            <a:r>
              <a:rPr lang="en-US" dirty="0" err="1"/>
              <a:t>Hbest</a:t>
            </a:r>
            <a:r>
              <a:rPr lang="en-US" dirty="0"/>
              <a:t> = Hi .</a:t>
            </a:r>
            <a:endParaRPr lang="en-CA" baseline="0" dirty="0"/>
          </a:p>
        </p:txBody>
      </p:sp>
      <p:sp>
        <p:nvSpPr>
          <p:cNvPr id="4" name="Slide Number Placeholder 3"/>
          <p:cNvSpPr>
            <a:spLocks noGrp="1"/>
          </p:cNvSpPr>
          <p:nvPr>
            <p:ph type="sldNum" sz="quarter" idx="10"/>
          </p:nvPr>
        </p:nvSpPr>
        <p:spPr/>
        <p:txBody>
          <a:bodyPr/>
          <a:lstStyle/>
          <a:p>
            <a:fld id="{1197A7AA-D71C-43C1-BF66-72F4B687CDB2}" type="slidenum">
              <a:rPr lang="en-CA" smtClean="0"/>
              <a:t>25</a:t>
            </a:fld>
            <a:endParaRPr lang="en-CA"/>
          </a:p>
        </p:txBody>
      </p:sp>
    </p:spTree>
    <p:extLst>
      <p:ext uri="{BB962C8B-B14F-4D97-AF65-F5344CB8AC3E}">
        <p14:creationId xmlns:p14="http://schemas.microsoft.com/office/powerpoint/2010/main" val="29080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not perfect because only a local window</a:t>
            </a:r>
            <a:r>
              <a:rPr lang="en-CA" baseline="0" dirty="0"/>
              <a:t> is searched.</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26</a:t>
            </a:fld>
            <a:endParaRPr lang="en-CA"/>
          </a:p>
        </p:txBody>
      </p:sp>
    </p:spTree>
    <p:extLst>
      <p:ext uri="{BB962C8B-B14F-4D97-AF65-F5344CB8AC3E}">
        <p14:creationId xmlns:p14="http://schemas.microsoft.com/office/powerpoint/2010/main" val="1103916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a:t>
            </a:r>
            <a:r>
              <a:rPr lang="en-CA" baseline="0" dirty="0"/>
              <a:t> can still capture hallway issue well.</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27</a:t>
            </a:fld>
            <a:endParaRPr lang="en-CA"/>
          </a:p>
        </p:txBody>
      </p:sp>
    </p:spTree>
    <p:extLst>
      <p:ext uri="{BB962C8B-B14F-4D97-AF65-F5344CB8AC3E}">
        <p14:creationId xmlns:p14="http://schemas.microsoft.com/office/powerpoint/2010/main" val="1134555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Censi</a:t>
            </a:r>
            <a:r>
              <a:rPr lang="en-CA" baseline="0" dirty="0"/>
              <a:t> displays a neat way to incorporate sensor uncertainty, but the estimate is still mostly based on the Jacobian of the cost function. This is a problem for some methods like ICP who’s cost function does not reflect certain geometric degeneracies due to changing correspondences.</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28</a:t>
            </a:fld>
            <a:endParaRPr lang="en-CA"/>
          </a:p>
        </p:txBody>
      </p:sp>
    </p:spTree>
    <p:extLst>
      <p:ext uri="{BB962C8B-B14F-4D97-AF65-F5344CB8AC3E}">
        <p14:creationId xmlns:p14="http://schemas.microsoft.com/office/powerpoint/2010/main" val="3396806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Mixture</a:t>
            </a:r>
            <a:r>
              <a:rPr lang="en-CA" baseline="0" dirty="0"/>
              <a:t> models don’t have to be formed from Gaussian, but since Gaussian is the most familiar </a:t>
            </a:r>
            <a:endParaRPr lang="en-CA" dirty="0"/>
          </a:p>
          <a:p>
            <a:endParaRPr lang="en-CA" dirty="0"/>
          </a:p>
          <a:p>
            <a:r>
              <a:rPr lang="en-CA" dirty="0"/>
              <a:t>http://www.computerrobotvision.org/2010/tutorial_day/GMM_said_crv10_tutorial.pdf</a:t>
            </a:r>
          </a:p>
          <a:p>
            <a:endParaRPr lang="en-CA" dirty="0"/>
          </a:p>
          <a:p>
            <a:r>
              <a:rPr lang="en-CA" dirty="0"/>
              <a:t>Fine,</a:t>
            </a:r>
            <a:r>
              <a:rPr lang="en-CA" baseline="0" dirty="0"/>
              <a:t> but how to fit a GMM to some data?</a:t>
            </a:r>
          </a:p>
          <a:p>
            <a:r>
              <a:rPr lang="en-CA" baseline="0" dirty="0"/>
              <a:t>-Multiple approaches, but expectation-maximization is a popular one.</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29</a:t>
            </a:fld>
            <a:endParaRPr lang="en-CA"/>
          </a:p>
        </p:txBody>
      </p:sp>
    </p:spTree>
    <p:extLst>
      <p:ext uri="{BB962C8B-B14F-4D97-AF65-F5344CB8AC3E}">
        <p14:creationId xmlns:p14="http://schemas.microsoft.com/office/powerpoint/2010/main" val="3351540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Given to point sets,</a:t>
            </a:r>
          </a:p>
          <a:p>
            <a:r>
              <a:rPr lang="en-CA" dirty="0"/>
              <a:t>Fit a GMM to the first point set,</a:t>
            </a:r>
            <a:r>
              <a:rPr lang="en-CA" baseline="0" dirty="0"/>
              <a:t> whose centroids (means) are the points in the second set.</a:t>
            </a:r>
          </a:p>
          <a:p>
            <a:endParaRPr lang="en-CA" baseline="0" dirty="0"/>
          </a:p>
          <a:p>
            <a:r>
              <a:rPr lang="en-CA" baseline="0" dirty="0"/>
              <a:t>There are hyperparameters controlling Gaussian components</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30</a:t>
            </a:fld>
            <a:endParaRPr lang="en-CA"/>
          </a:p>
        </p:txBody>
      </p:sp>
    </p:spTree>
    <p:extLst>
      <p:ext uri="{BB962C8B-B14F-4D97-AF65-F5344CB8AC3E}">
        <p14:creationId xmlns:p14="http://schemas.microsoft.com/office/powerpoint/2010/main" val="243710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 Reminiscent of transform trees.</a:t>
            </a:r>
          </a:p>
          <a:p>
            <a:endParaRPr lang="en-CA" baseline="0" dirty="0"/>
          </a:p>
          <a:p>
            <a:r>
              <a:rPr lang="en-CA" baseline="0" dirty="0"/>
              <a:t>This is taken from Sibley’s Relative Bundle Adjustment.</a:t>
            </a:r>
          </a:p>
          <a:p>
            <a:endParaRPr lang="en-CA" baseline="0" dirty="0"/>
          </a:p>
          <a:p>
            <a:r>
              <a:rPr lang="en-CA" baseline="0" dirty="0"/>
              <a:t>This is in contrast to the usually formulation in which there is a single unified Euclidean frame.</a:t>
            </a:r>
          </a:p>
          <a:p>
            <a:endParaRPr lang="en-CA" baseline="0" dirty="0"/>
          </a:p>
          <a:p>
            <a:r>
              <a:rPr lang="en-CA" baseline="0" dirty="0"/>
              <a:t>Riemannian manifold:</a:t>
            </a:r>
          </a:p>
          <a:p>
            <a:r>
              <a:rPr lang="en-CA" baseline="0" dirty="0"/>
              <a:t>It’s SE(3) but with the understanding that there is a metric on the tangent space at the identity that can be extended to</a:t>
            </a:r>
          </a:p>
          <a:p>
            <a:r>
              <a:rPr lang="en-CA" baseline="0" dirty="0"/>
              <a:t>The whole group by left translation. Invariant to change in the inertial reference frame. This operation is defined to be </a:t>
            </a:r>
          </a:p>
          <a:p>
            <a:r>
              <a:rPr lang="en-CA" baseline="0" dirty="0"/>
              <a:t>SE(3)</a:t>
            </a:r>
            <a:r>
              <a:rPr lang="en-CA" baseline="0" dirty="0" err="1"/>
              <a:t>xM</a:t>
            </a:r>
            <a:r>
              <a:rPr lang="en-CA" baseline="0" dirty="0"/>
              <a:t> -&gt; M where M is some manifold</a:t>
            </a:r>
          </a:p>
          <a:p>
            <a:endParaRPr lang="en-CA" baseline="0" dirty="0"/>
          </a:p>
          <a:p>
            <a:r>
              <a:rPr lang="en-CA" dirty="0"/>
              <a:t>http://maths-people.anu.edu.au/~andrews/DG/DG_chap9.pdf</a:t>
            </a:r>
          </a:p>
          <a:p>
            <a:endParaRPr lang="en-CA" dirty="0"/>
          </a:p>
          <a:p>
            <a:r>
              <a:rPr lang="en-CA" dirty="0"/>
              <a:t>A topological space is connected if</a:t>
            </a:r>
          </a:p>
          <a:p>
            <a:pPr marL="228600" indent="-228600">
              <a:buAutoNum type="arabicPeriod"/>
            </a:pPr>
            <a:r>
              <a:rPr lang="en-CA" baseline="0" dirty="0"/>
              <a:t>It cannot be expressed as a disjoint union of two nonempty open subsets</a:t>
            </a:r>
          </a:p>
          <a:p>
            <a:pPr marL="228600" indent="-228600">
              <a:buAutoNum type="arabicPeriod"/>
            </a:pPr>
            <a:r>
              <a:rPr lang="en-CA" baseline="0" dirty="0"/>
              <a:t>It cannot be expressed as a disjoint union of two nonempty closed subsets</a:t>
            </a:r>
          </a:p>
          <a:p>
            <a:pPr marL="228600" indent="-228600">
              <a:buAutoNum type="arabicPeriod"/>
            </a:pPr>
            <a:r>
              <a:rPr lang="en-CA" baseline="0" dirty="0"/>
              <a:t>It cannot be expressed as a union of a collection of pairwise disjoint nonempty open subsets that has size more than one</a:t>
            </a:r>
          </a:p>
          <a:p>
            <a:pPr marL="228600" indent="-228600">
              <a:buAutoNum type="arabicPeriod"/>
            </a:pPr>
            <a:r>
              <a:rPr lang="en-US" sz="1200" b="0" i="0" kern="1200" dirty="0">
                <a:solidFill>
                  <a:schemeClr val="tx1"/>
                </a:solidFill>
                <a:effectLst/>
                <a:latin typeface="+mn-lt"/>
                <a:ea typeface="+mn-ea"/>
                <a:cs typeface="+mn-cs"/>
              </a:rPr>
              <a:t>it cannot be expressed as a union of a collection of finitely many pairwise disjoint nonempty closed subsets that has size more than one.</a:t>
            </a:r>
          </a:p>
          <a:p>
            <a:pPr marL="228600" indent="-228600">
              <a:buAutoNum type="arabicPeriod"/>
            </a:pPr>
            <a:r>
              <a:rPr lang="en-US" sz="1200" b="0" i="0" kern="1200" dirty="0">
                <a:solidFill>
                  <a:schemeClr val="tx1"/>
                </a:solidFill>
                <a:effectLst/>
                <a:latin typeface="+mn-lt"/>
                <a:ea typeface="+mn-ea"/>
                <a:cs typeface="+mn-cs"/>
              </a:rPr>
              <a:t>The only </a:t>
            </a:r>
            <a:r>
              <a:rPr lang="en-US" sz="1200" b="0" i="0" kern="1200" dirty="0" err="1">
                <a:solidFill>
                  <a:schemeClr val="tx1"/>
                </a:solidFill>
                <a:effectLst/>
                <a:latin typeface="+mn-lt"/>
                <a:ea typeface="+mn-ea"/>
                <a:cs typeface="+mn-cs"/>
              </a:rPr>
              <a:t>clopen</a:t>
            </a:r>
            <a:r>
              <a:rPr lang="en-US" sz="1200" b="0" i="0" kern="1200" dirty="0">
                <a:solidFill>
                  <a:schemeClr val="tx1"/>
                </a:solidFill>
                <a:effectLst/>
                <a:latin typeface="+mn-lt"/>
                <a:ea typeface="+mn-ea"/>
                <a:cs typeface="+mn-cs"/>
              </a:rPr>
              <a:t> subsets of the space are the whole space and the empty subset</a:t>
            </a:r>
          </a:p>
          <a:p>
            <a:pPr marL="0" indent="0">
              <a:buNone/>
            </a:pPr>
            <a:r>
              <a:rPr lang="en-US" sz="1200" b="0" i="0" kern="1200" dirty="0">
                <a:solidFill>
                  <a:schemeClr val="tx1"/>
                </a:solidFill>
                <a:effectLst/>
                <a:latin typeface="+mn-lt"/>
                <a:ea typeface="+mn-ea"/>
                <a:cs typeface="+mn-cs"/>
              </a:rPr>
              <a:t>https://topospaces.subwiki.org/wiki/Connected_space</a:t>
            </a:r>
          </a:p>
          <a:p>
            <a:pPr marL="0" indent="0">
              <a:buNone/>
            </a:pPr>
            <a:r>
              <a:rPr lang="en-US" sz="1200" b="0" i="0" kern="1200" dirty="0">
                <a:solidFill>
                  <a:schemeClr val="tx1"/>
                </a:solidFill>
                <a:effectLst/>
                <a:latin typeface="+mn-lt"/>
                <a:ea typeface="+mn-ea"/>
                <a:cs typeface="+mn-cs"/>
              </a:rPr>
              <a:t>So</a:t>
            </a:r>
            <a:r>
              <a:rPr lang="en-US" sz="1200" b="0" i="0" kern="1200" baseline="0" dirty="0">
                <a:solidFill>
                  <a:schemeClr val="tx1"/>
                </a:solidFill>
                <a:effectLst/>
                <a:latin typeface="+mn-lt"/>
                <a:ea typeface="+mn-ea"/>
                <a:cs typeface="+mn-cs"/>
              </a:rPr>
              <a:t> pretty much what intuition would suggest</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a:t>
            </a:fld>
            <a:endParaRPr lang="en-CA"/>
          </a:p>
        </p:txBody>
      </p:sp>
    </p:spTree>
    <p:extLst>
      <p:ext uri="{BB962C8B-B14F-4D97-AF65-F5344CB8AC3E}">
        <p14:creationId xmlns:p14="http://schemas.microsoft.com/office/powerpoint/2010/main" val="3897729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 is a smooth velocity</a:t>
            </a:r>
            <a:r>
              <a:rPr lang="en-CA" baseline="0" dirty="0"/>
              <a:t> function</a:t>
            </a:r>
          </a:p>
          <a:p>
            <a:r>
              <a:rPr lang="en-CA" baseline="0" dirty="0"/>
              <a:t>That last term is a regularization term on Y. That function will be chosen to enforce a smooth motion constraint</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31</a:t>
            </a:fld>
            <a:endParaRPr lang="en-CA"/>
          </a:p>
        </p:txBody>
      </p:sp>
    </p:spTree>
    <p:extLst>
      <p:ext uri="{BB962C8B-B14F-4D97-AF65-F5344CB8AC3E}">
        <p14:creationId xmlns:p14="http://schemas.microsoft.com/office/powerpoint/2010/main" val="3705660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Tilde</a:t>
            </a:r>
            <a:r>
              <a:rPr lang="en-CA" baseline="0" dirty="0"/>
              <a:t> indicate the Fourier transform. G is some kind of low pass filter that tends to 0 as |s| -&gt; infinity. Effectively high-passes the velocity field energy so that only the high frequency components are penalized.</a:t>
            </a:r>
          </a:p>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32</a:t>
            </a:fld>
            <a:endParaRPr lang="en-CA"/>
          </a:p>
        </p:txBody>
      </p:sp>
    </p:spTree>
    <p:extLst>
      <p:ext uri="{BB962C8B-B14F-4D97-AF65-F5344CB8AC3E}">
        <p14:creationId xmlns:p14="http://schemas.microsoft.com/office/powerpoint/2010/main" val="3972643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encourage</a:t>
            </a:r>
            <a:r>
              <a:rPr lang="en-CA" baseline="0" dirty="0"/>
              <a:t> you to review the appendix of the coherent motion drift paper for the derivation of the minimizing smoothing function.</a:t>
            </a:r>
          </a:p>
          <a:p>
            <a:endParaRPr lang="en-CA" baseline="0" dirty="0"/>
          </a:p>
          <a:p>
            <a:r>
              <a:rPr lang="en-CA" baseline="0" dirty="0"/>
              <a:t>A Gaussian low pass filter has the Gaussian form in both frequency and time domain. This can be shown by using the definition of the Fourier transform and Euler’s identity.</a:t>
            </a:r>
          </a:p>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33</a:t>
            </a:fld>
            <a:endParaRPr lang="en-CA"/>
          </a:p>
        </p:txBody>
      </p:sp>
    </p:spTree>
    <p:extLst>
      <p:ext uri="{BB962C8B-B14F-4D97-AF65-F5344CB8AC3E}">
        <p14:creationId xmlns:p14="http://schemas.microsoft.com/office/powerpoint/2010/main" val="3953798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a:t>
            </a:r>
            <a:r>
              <a:rPr lang="en-CA" baseline="0" dirty="0"/>
              <a:t>e book for derivation.</a:t>
            </a:r>
          </a:p>
          <a:p>
            <a:r>
              <a:rPr lang="en-CA" baseline="0" dirty="0"/>
              <a:t>The term on the bottom is added to the denominator in order to add in a uniform prior to explicitly account for points that have no correspondence. Decreasing a increases the strength of the uniform prior.</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34</a:t>
            </a:fld>
            <a:endParaRPr lang="en-CA"/>
          </a:p>
        </p:txBody>
      </p:sp>
    </p:spTree>
    <p:extLst>
      <p:ext uri="{BB962C8B-B14F-4D97-AF65-F5344CB8AC3E}">
        <p14:creationId xmlns:p14="http://schemas.microsoft.com/office/powerpoint/2010/main" val="3673795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finishes</a:t>
            </a:r>
            <a:r>
              <a:rPr lang="en-CA" baseline="0" dirty="0"/>
              <a:t> the derivation and summarizes CPD. The deterministic annealing step reduces the variance of the GMM to get a coarse to fine refinement effect.</a:t>
            </a:r>
          </a:p>
          <a:p>
            <a:endParaRPr lang="en-CA" baseline="0" dirty="0"/>
          </a:p>
          <a:p>
            <a:r>
              <a:rPr lang="en-CA" baseline="0" dirty="0"/>
              <a:t>The initialized parameters are </a:t>
            </a:r>
          </a:p>
          <a:p>
            <a:r>
              <a:rPr lang="en-CA" baseline="0" dirty="0"/>
              <a:t>Lambda, This controls how smooth the resulting velocity field is constrained to be</a:t>
            </a:r>
          </a:p>
          <a:p>
            <a:r>
              <a:rPr lang="en-CA" baseline="0" dirty="0"/>
              <a:t>Beta, This is the “hyper-parameter” of the Gaussian kernel. The larger the value the greater the interaction between neighbouring sets of points</a:t>
            </a:r>
          </a:p>
          <a:p>
            <a:r>
              <a:rPr lang="en-CA" baseline="0" dirty="0"/>
              <a:t>Sigma, Initial variance for the GMM</a:t>
            </a:r>
          </a:p>
          <a:p>
            <a:r>
              <a:rPr lang="en-CA" baseline="0" dirty="0"/>
              <a:t>Alpha, annealing rate</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35</a:t>
            </a:fld>
            <a:endParaRPr lang="en-CA"/>
          </a:p>
        </p:txBody>
      </p:sp>
    </p:spTree>
    <p:extLst>
      <p:ext uri="{BB962C8B-B14F-4D97-AF65-F5344CB8AC3E}">
        <p14:creationId xmlns:p14="http://schemas.microsoft.com/office/powerpoint/2010/main" val="2507475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36</a:t>
            </a:fld>
            <a:endParaRPr lang="en-CA"/>
          </a:p>
        </p:txBody>
      </p:sp>
    </p:spTree>
    <p:extLst>
      <p:ext uri="{BB962C8B-B14F-4D97-AF65-F5344CB8AC3E}">
        <p14:creationId xmlns:p14="http://schemas.microsoft.com/office/powerpoint/2010/main" val="465674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laser scanner we use, HDL-32e has highly anisotropic resolution. Methods that use points directly like ICP are effected by </a:t>
            </a:r>
            <a:r>
              <a:rPr lang="en-CA" baseline="0" dirty="0" err="1"/>
              <a:t>pointcloud</a:t>
            </a:r>
            <a:r>
              <a:rPr lang="en-CA" baseline="0" dirty="0"/>
              <a:t> density, and hence are negatively affected by this sparseness. Consider a </a:t>
            </a:r>
            <a:r>
              <a:rPr lang="en-CA" baseline="0" dirty="0" err="1"/>
              <a:t>velodyne</a:t>
            </a:r>
            <a:r>
              <a:rPr lang="en-CA" baseline="0" dirty="0"/>
              <a:t> scan taken in the middle of a large flat area; It will consist of a number of circular rings where the laser is sampling the ground. The appearance of the scan does not change depending on where you are on the flat surface, but depending on how it is initialized ICP may estimate no movement at all, and worse still be overconfident in the result!</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37</a:t>
            </a:fld>
            <a:endParaRPr lang="en-CA"/>
          </a:p>
        </p:txBody>
      </p:sp>
    </p:spTree>
    <p:extLst>
      <p:ext uri="{BB962C8B-B14F-4D97-AF65-F5344CB8AC3E}">
        <p14:creationId xmlns:p14="http://schemas.microsoft.com/office/powerpoint/2010/main" val="2367892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Neat</a:t>
            </a:r>
            <a:r>
              <a:rPr lang="en-CA" baseline="0" dirty="0"/>
              <a:t> hierarchical approach. Gist is to use high frequency sensors down to low-frequency sensors. </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38</a:t>
            </a:fld>
            <a:endParaRPr lang="en-CA"/>
          </a:p>
        </p:txBody>
      </p:sp>
    </p:spTree>
    <p:extLst>
      <p:ext uri="{BB962C8B-B14F-4D97-AF65-F5344CB8AC3E}">
        <p14:creationId xmlns:p14="http://schemas.microsoft.com/office/powerpoint/2010/main" val="1778874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39</a:t>
            </a:fld>
            <a:endParaRPr lang="en-CA"/>
          </a:p>
        </p:txBody>
      </p:sp>
    </p:spTree>
    <p:extLst>
      <p:ext uri="{BB962C8B-B14F-4D97-AF65-F5344CB8AC3E}">
        <p14:creationId xmlns:p14="http://schemas.microsoft.com/office/powerpoint/2010/main" val="2155468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Experimental results? Hopefully.</a:t>
            </a:r>
          </a:p>
        </p:txBody>
      </p:sp>
      <p:sp>
        <p:nvSpPr>
          <p:cNvPr id="4" name="Slide Number Placeholder 3"/>
          <p:cNvSpPr>
            <a:spLocks noGrp="1"/>
          </p:cNvSpPr>
          <p:nvPr>
            <p:ph type="sldNum" sz="quarter" idx="10"/>
          </p:nvPr>
        </p:nvSpPr>
        <p:spPr/>
        <p:txBody>
          <a:bodyPr/>
          <a:lstStyle/>
          <a:p>
            <a:fld id="{1197A7AA-D71C-43C1-BF66-72F4B687CDB2}" type="slidenum">
              <a:rPr lang="en-CA" smtClean="0"/>
              <a:t>41</a:t>
            </a:fld>
            <a:endParaRPr lang="en-CA"/>
          </a:p>
        </p:txBody>
      </p:sp>
    </p:spTree>
    <p:extLst>
      <p:ext uri="{BB962C8B-B14F-4D97-AF65-F5344CB8AC3E}">
        <p14:creationId xmlns:p14="http://schemas.microsoft.com/office/powerpoint/2010/main" val="170056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this paper relative bundle adjustment</a:t>
            </a:r>
            <a:r>
              <a:rPr lang="en-CA" baseline="0" dirty="0"/>
              <a:t> is about doing bundle adjustment on a 6 dimensional Riemannian manifold with a distance metric based on shortest paths. They argue that doing the estimation on this </a:t>
            </a:r>
            <a:r>
              <a:rPr lang="en-CA" i="1" baseline="0" dirty="0"/>
              <a:t>metric manifold</a:t>
            </a:r>
            <a:r>
              <a:rPr lang="en-CA" i="0" baseline="0" dirty="0"/>
              <a:t> instead of a single Euclidean coordinate frame constant time incremental updates can be achieved even with loop closure.</a:t>
            </a:r>
          </a:p>
          <a:p>
            <a:endParaRPr lang="en-CA" i="0" baseline="0" dirty="0"/>
          </a:p>
          <a:p>
            <a:r>
              <a:rPr lang="en-CA" i="0" baseline="0" dirty="0"/>
              <a:t>The caveat is that projecting from this relative solution to a single Euclidean space is “a difficult problem that we argue is best handled by external resources that do not have constant run-time requirements”</a:t>
            </a:r>
          </a:p>
          <a:p>
            <a:endParaRPr lang="en-CA" i="0" baseline="0" dirty="0"/>
          </a:p>
          <a:p>
            <a:r>
              <a:rPr lang="en-CA" i="0" baseline="0" dirty="0"/>
              <a:t>The problem is structured as a graph of relative poses with landmarks specified in relation to these poses. Each of the m poses is a 6 element vector that defines an element in SE3 that represents a transform from a base frame to the child frame (the element). Similarly each of the n landmarks is defined as a point in some base-frame. There are m-1 estimates (along the vehicle path) + any loop closing </a:t>
            </a:r>
            <a:r>
              <a:rPr lang="en-CA" i="0" baseline="0" dirty="0" err="1"/>
              <a:t>contraints</a:t>
            </a:r>
            <a:r>
              <a:rPr lang="en-CA" i="0" baseline="0" dirty="0"/>
              <a:t>. Each is defined as an error-state 6 vector, in other words, the error between the estimated relative transform and the optimized version. The concatenation of these error-state vectors is the state.</a:t>
            </a:r>
          </a:p>
          <a:p>
            <a:endParaRPr lang="en-CA" i="0" baseline="0" dirty="0"/>
          </a:p>
          <a:p>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4</a:t>
            </a:fld>
            <a:endParaRPr lang="en-CA"/>
          </a:p>
        </p:txBody>
      </p:sp>
    </p:spTree>
    <p:extLst>
      <p:ext uri="{BB962C8B-B14F-4D97-AF65-F5344CB8AC3E}">
        <p14:creationId xmlns:p14="http://schemas.microsoft.com/office/powerpoint/2010/main" val="317113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H is the measurement model</a:t>
            </a:r>
          </a:p>
          <a:p>
            <a:endParaRPr lang="en-CA" baseline="0" dirty="0"/>
          </a:p>
          <a:p>
            <a:r>
              <a:rPr lang="en-CA" baseline="0" dirty="0" err="1"/>
              <a:t>Gijk</a:t>
            </a:r>
            <a:r>
              <a:rPr lang="en-CA" baseline="0" dirty="0"/>
              <a:t> transforms the landmark to the observation frame </a:t>
            </a:r>
            <a:r>
              <a:rPr lang="en-CA" baseline="0" dirty="0" err="1"/>
              <a:t>i</a:t>
            </a:r>
            <a:endParaRPr lang="en-CA" baseline="0" dirty="0"/>
          </a:p>
          <a:p>
            <a:r>
              <a:rPr lang="en-CA" baseline="0" dirty="0"/>
              <a:t>M 4x3 transforms a point from the vehicle frame I to the sensor frame s and projects from homogenous to Euclidean.</a:t>
            </a:r>
          </a:p>
          <a:p>
            <a:r>
              <a:rPr lang="en-CA" baseline="0" dirty="0"/>
              <a:t>K is the camera calibration matrix that projects the point from R3 -&gt; R2</a:t>
            </a:r>
          </a:p>
          <a:p>
            <a:endParaRPr lang="en-CA" baseline="0" dirty="0"/>
          </a:p>
          <a:p>
            <a:r>
              <a:rPr lang="en-CA" baseline="0" dirty="0"/>
              <a:t>J is the objective function to minimize. R is the covariance of the measurement</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5</a:t>
            </a:fld>
            <a:endParaRPr lang="en-CA"/>
          </a:p>
        </p:txBody>
      </p:sp>
    </p:spTree>
    <p:extLst>
      <p:ext uri="{BB962C8B-B14F-4D97-AF65-F5344CB8AC3E}">
        <p14:creationId xmlns:p14="http://schemas.microsoft.com/office/powerpoint/2010/main" val="304416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example of transforming</a:t>
            </a:r>
            <a:r>
              <a:rPr lang="en-CA" baseline="0" dirty="0"/>
              <a:t> along the relative coordinates. Here, only one error estimate is explicitly shown, but each transform carries its own small error transform.</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6</a:t>
            </a:fld>
            <a:endParaRPr lang="en-CA"/>
          </a:p>
        </p:txBody>
      </p:sp>
    </p:spTree>
    <p:extLst>
      <p:ext uri="{BB962C8B-B14F-4D97-AF65-F5344CB8AC3E}">
        <p14:creationId xmlns:p14="http://schemas.microsoft.com/office/powerpoint/2010/main" val="361144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err="1"/>
              <a:t>Gijk</a:t>
            </a:r>
            <a:r>
              <a:rPr lang="en-CA" baseline="0" dirty="0"/>
              <a:t> transforms landmark k, stored relative to base-frame j to the observation frame I</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err="1"/>
              <a:t>Lck</a:t>
            </a:r>
            <a:r>
              <a:rPr lang="en-CA" baseline="0" dirty="0"/>
              <a:t> is the point </a:t>
            </a:r>
            <a:r>
              <a:rPr lang="en-CA" baseline="0" dirty="0" err="1"/>
              <a:t>ljk</a:t>
            </a:r>
            <a:r>
              <a:rPr lang="en-CA" baseline="0" dirty="0"/>
              <a:t> transferred to frame c</a:t>
            </a:r>
          </a:p>
          <a:p>
            <a:r>
              <a:rPr lang="en-CA" dirty="0"/>
              <a:t>[]x is the map</a:t>
            </a:r>
            <a:r>
              <a:rPr lang="en-CA" baseline="0" dirty="0"/>
              <a:t> from a 3 vector to the skew symmetric matrix</a:t>
            </a:r>
          </a:p>
          <a:p>
            <a:r>
              <a:rPr lang="en-CA" baseline="0" dirty="0"/>
              <a:t>This </a:t>
            </a:r>
            <a:r>
              <a:rPr lang="en-CA" baseline="0" dirty="0" err="1"/>
              <a:t>jacobian</a:t>
            </a:r>
            <a:r>
              <a:rPr lang="en-CA" baseline="0" dirty="0"/>
              <a:t> is 4x6 since </a:t>
            </a:r>
            <a:r>
              <a:rPr lang="en-CA" baseline="0" dirty="0" err="1"/>
              <a:t>tc</a:t>
            </a:r>
            <a:r>
              <a:rPr lang="en-CA" baseline="0" dirty="0"/>
              <a:t> is a 6 vector (</a:t>
            </a:r>
            <a:r>
              <a:rPr lang="en-CA" baseline="0" dirty="0" err="1"/>
              <a:t>xyzrpy</a:t>
            </a:r>
            <a:r>
              <a:rPr lang="en-CA" baseline="0" dirty="0"/>
              <a:t>)</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7</a:t>
            </a:fld>
            <a:endParaRPr lang="en-CA"/>
          </a:p>
        </p:txBody>
      </p:sp>
    </p:spTree>
    <p:extLst>
      <p:ext uri="{BB962C8B-B14F-4D97-AF65-F5344CB8AC3E}">
        <p14:creationId xmlns:p14="http://schemas.microsoft.com/office/powerpoint/2010/main" val="159298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 is</a:t>
            </a:r>
            <a:r>
              <a:rPr lang="en-CA" baseline="0" dirty="0"/>
              <a:t> the projective function. It is non-linear due to the scaling operation, so it is non-trivial.</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8</a:t>
            </a:fld>
            <a:endParaRPr lang="en-CA"/>
          </a:p>
        </p:txBody>
      </p:sp>
    </p:spTree>
    <p:extLst>
      <p:ext uri="{BB962C8B-B14F-4D97-AF65-F5344CB8AC3E}">
        <p14:creationId xmlns:p14="http://schemas.microsoft.com/office/powerpoint/2010/main" val="423405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a:t>
            </a:r>
            <a:r>
              <a:rPr lang="en-CA" baseline="0" dirty="0"/>
              <a:t> ones are linear, so nice and easy</a:t>
            </a:r>
            <a:endParaRPr lang="en-CA" dirty="0"/>
          </a:p>
        </p:txBody>
      </p:sp>
      <p:sp>
        <p:nvSpPr>
          <p:cNvPr id="4" name="Slide Number Placeholder 3"/>
          <p:cNvSpPr>
            <a:spLocks noGrp="1"/>
          </p:cNvSpPr>
          <p:nvPr>
            <p:ph type="sldNum" sz="quarter" idx="10"/>
          </p:nvPr>
        </p:nvSpPr>
        <p:spPr/>
        <p:txBody>
          <a:bodyPr/>
          <a:lstStyle/>
          <a:p>
            <a:fld id="{1197A7AA-D71C-43C1-BF66-72F4B687CDB2}" type="slidenum">
              <a:rPr lang="en-CA" smtClean="0"/>
              <a:t>9</a:t>
            </a:fld>
            <a:endParaRPr lang="en-CA"/>
          </a:p>
        </p:txBody>
      </p:sp>
    </p:spTree>
    <p:extLst>
      <p:ext uri="{BB962C8B-B14F-4D97-AF65-F5344CB8AC3E}">
        <p14:creationId xmlns:p14="http://schemas.microsoft.com/office/powerpoint/2010/main" val="152494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545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02257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862013"/>
            <a:ext cx="855556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26017" y="1689100"/>
            <a:ext cx="10668000" cy="3568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5181600" y="6340476"/>
            <a:ext cx="5080000" cy="365125"/>
          </a:xfrm>
          <a:prstGeom prst="rect">
            <a:avLst/>
          </a:prstGeom>
        </p:spPr>
        <p:txBody>
          <a:bodyPr/>
          <a:lstStyle>
            <a:lvl1pPr>
              <a:defRPr>
                <a:solidFill>
                  <a:prstClr val="black"/>
                </a:solidFill>
                <a:latin typeface="Arial" pitchFamily="-107" charset="0"/>
                <a:ea typeface="ＭＳ Ｐゴシック" pitchFamily="-107" charset="-128"/>
                <a:cs typeface="ＭＳ Ｐゴシック" pitchFamily="-107" charset="-128"/>
              </a:defRPr>
            </a:lvl1pPr>
          </a:lstStyle>
          <a:p>
            <a:pPr>
              <a:defRPr/>
            </a:pPr>
            <a:r>
              <a:rPr lang="en-US"/>
              <a:t>Carbon Dioxide Capture in Power Plants and Fuel Production Facilities</a:t>
            </a:r>
          </a:p>
        </p:txBody>
      </p:sp>
      <p:sp>
        <p:nvSpPr>
          <p:cNvPr id="6" name="Slide Number Placeholder 5"/>
          <p:cNvSpPr>
            <a:spLocks noGrp="1"/>
          </p:cNvSpPr>
          <p:nvPr>
            <p:ph type="sldNum" sz="quarter" idx="12"/>
          </p:nvPr>
        </p:nvSpPr>
        <p:spPr/>
        <p:txBody>
          <a:bodyPr/>
          <a:lstStyle>
            <a:lvl1pPr>
              <a:defRPr/>
            </a:lvl1pPr>
          </a:lstStyle>
          <a:p>
            <a:pPr>
              <a:defRPr/>
            </a:pPr>
            <a:fld id="{0D5F0D47-50BD-4E72-8DE0-5392BD947C3F}" type="slidenum">
              <a:rPr lang="en-US"/>
              <a:pPr>
                <a:defRPr/>
              </a:pPr>
              <a:t>‹#›</a:t>
            </a:fld>
            <a:endParaRPr lang="en-US"/>
          </a:p>
        </p:txBody>
      </p:sp>
    </p:spTree>
    <p:extLst>
      <p:ext uri="{BB962C8B-B14F-4D97-AF65-F5344CB8AC3E}">
        <p14:creationId xmlns:p14="http://schemas.microsoft.com/office/powerpoint/2010/main" val="3763393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7120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410888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208157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41198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616702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23675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2438012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21398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2899996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4226660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892731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862013"/>
            <a:ext cx="855556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26017" y="1689100"/>
            <a:ext cx="10668000" cy="3568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5181600" y="6340476"/>
            <a:ext cx="5080000" cy="365125"/>
          </a:xfrm>
          <a:prstGeom prst="rect">
            <a:avLst/>
          </a:prstGeom>
        </p:spPr>
        <p:txBody>
          <a:bodyPr/>
          <a:lstStyle>
            <a:lvl1pPr>
              <a:defRPr>
                <a:solidFill>
                  <a:prstClr val="black"/>
                </a:solidFill>
                <a:latin typeface="Arial" pitchFamily="-107" charset="0"/>
                <a:ea typeface="ＭＳ Ｐゴシック" pitchFamily="-107" charset="-128"/>
                <a:cs typeface="ＭＳ Ｐゴシック" pitchFamily="-107" charset="-128"/>
              </a:defRPr>
            </a:lvl1pPr>
          </a:lstStyle>
          <a:p>
            <a:pPr>
              <a:defRPr/>
            </a:pPr>
            <a:r>
              <a:rPr lang="en-US"/>
              <a:t>Carbon Dioxide Capture in Power Plants and Fuel Production Facilities</a:t>
            </a:r>
          </a:p>
        </p:txBody>
      </p:sp>
      <p:sp>
        <p:nvSpPr>
          <p:cNvPr id="6" name="Slide Number Placeholder 5"/>
          <p:cNvSpPr>
            <a:spLocks noGrp="1"/>
          </p:cNvSpPr>
          <p:nvPr>
            <p:ph type="sldNum" sz="quarter" idx="12"/>
          </p:nvPr>
        </p:nvSpPr>
        <p:spPr/>
        <p:txBody>
          <a:bodyPr/>
          <a:lstStyle>
            <a:lvl1pPr>
              <a:defRPr/>
            </a:lvl1pPr>
          </a:lstStyle>
          <a:p>
            <a:pPr>
              <a:defRPr/>
            </a:pPr>
            <a:fld id="{0D5F0D47-50BD-4E72-8DE0-5392BD947C3F}" type="slidenum">
              <a:rPr lang="en-US"/>
              <a:pPr>
                <a:defRPr/>
              </a:pPr>
              <a:t>‹#›</a:t>
            </a:fld>
            <a:endParaRPr lang="en-US"/>
          </a:p>
        </p:txBody>
      </p:sp>
    </p:spTree>
    <p:extLst>
      <p:ext uri="{BB962C8B-B14F-4D97-AF65-F5344CB8AC3E}">
        <p14:creationId xmlns:p14="http://schemas.microsoft.com/office/powerpoint/2010/main" val="1834476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64679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194490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451497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820990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66873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810714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64503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902079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834250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4248671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891988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862013"/>
            <a:ext cx="855556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26017" y="1689100"/>
            <a:ext cx="10668000" cy="3568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5181600" y="6340476"/>
            <a:ext cx="5080000" cy="365125"/>
          </a:xfrm>
          <a:prstGeom prst="rect">
            <a:avLst/>
          </a:prstGeom>
        </p:spPr>
        <p:txBody>
          <a:bodyPr/>
          <a:lstStyle>
            <a:lvl1pPr>
              <a:defRPr>
                <a:solidFill>
                  <a:prstClr val="black"/>
                </a:solidFill>
                <a:latin typeface="Arial" pitchFamily="-107" charset="0"/>
                <a:ea typeface="ＭＳ Ｐゴシック" pitchFamily="-107" charset="-128"/>
                <a:cs typeface="ＭＳ Ｐゴシック" pitchFamily="-107" charset="-128"/>
              </a:defRPr>
            </a:lvl1pPr>
          </a:lstStyle>
          <a:p>
            <a:pPr>
              <a:defRPr/>
            </a:pPr>
            <a:r>
              <a:rPr lang="en-US"/>
              <a:t>Carbon Dioxide Capture in Power Plants and Fuel Production Facilities</a:t>
            </a:r>
          </a:p>
        </p:txBody>
      </p:sp>
      <p:sp>
        <p:nvSpPr>
          <p:cNvPr id="6" name="Slide Number Placeholder 5"/>
          <p:cNvSpPr>
            <a:spLocks noGrp="1"/>
          </p:cNvSpPr>
          <p:nvPr>
            <p:ph type="sldNum" sz="quarter" idx="12"/>
          </p:nvPr>
        </p:nvSpPr>
        <p:spPr/>
        <p:txBody>
          <a:bodyPr/>
          <a:lstStyle>
            <a:lvl1pPr>
              <a:defRPr/>
            </a:lvl1pPr>
          </a:lstStyle>
          <a:p>
            <a:pPr>
              <a:defRPr/>
            </a:pPr>
            <a:fld id="{0D5F0D47-50BD-4E72-8DE0-5392BD947C3F}" type="slidenum">
              <a:rPr lang="en-US"/>
              <a:pPr>
                <a:defRPr/>
              </a:pPr>
              <a:t>‹#›</a:t>
            </a:fld>
            <a:endParaRPr lang="en-US"/>
          </a:p>
        </p:txBody>
      </p:sp>
    </p:spTree>
    <p:extLst>
      <p:ext uri="{BB962C8B-B14F-4D97-AF65-F5344CB8AC3E}">
        <p14:creationId xmlns:p14="http://schemas.microsoft.com/office/powerpoint/2010/main" val="224102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1052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buFont typeface="Arial"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077808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214822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551577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186306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22228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531943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556212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2695844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948150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617513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862013"/>
            <a:ext cx="8555567"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26017" y="1689100"/>
            <a:ext cx="10668000" cy="3568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5181600" y="6340476"/>
            <a:ext cx="5080000" cy="365125"/>
          </a:xfrm>
          <a:prstGeom prst="rect">
            <a:avLst/>
          </a:prstGeom>
        </p:spPr>
        <p:txBody>
          <a:bodyPr/>
          <a:lstStyle>
            <a:lvl1pPr>
              <a:defRPr>
                <a:solidFill>
                  <a:prstClr val="black"/>
                </a:solidFill>
                <a:latin typeface="Arial" pitchFamily="-107" charset="0"/>
                <a:ea typeface="ＭＳ Ｐゴシック" pitchFamily="-107" charset="-128"/>
                <a:cs typeface="ＭＳ Ｐゴシック" pitchFamily="-107" charset="-128"/>
              </a:defRPr>
            </a:lvl1pPr>
          </a:lstStyle>
          <a:p>
            <a:pPr>
              <a:defRPr/>
            </a:pPr>
            <a:r>
              <a:rPr lang="en-US"/>
              <a:t>Carbon Dioxide Capture in Power Plants and Fuel Production Facilities</a:t>
            </a:r>
          </a:p>
        </p:txBody>
      </p:sp>
      <p:sp>
        <p:nvSpPr>
          <p:cNvPr id="6" name="Slide Number Placeholder 5"/>
          <p:cNvSpPr>
            <a:spLocks noGrp="1"/>
          </p:cNvSpPr>
          <p:nvPr>
            <p:ph type="sldNum" sz="quarter" idx="12"/>
          </p:nvPr>
        </p:nvSpPr>
        <p:spPr/>
        <p:txBody>
          <a:bodyPr/>
          <a:lstStyle>
            <a:lvl1pPr>
              <a:defRPr/>
            </a:lvl1pPr>
          </a:lstStyle>
          <a:p>
            <a:pPr>
              <a:defRPr/>
            </a:pPr>
            <a:fld id="{0D5F0D47-50BD-4E72-8DE0-5392BD947C3F}" type="slidenum">
              <a:rPr lang="en-US"/>
              <a:pPr>
                <a:defRPr/>
              </a:pPr>
              <a:t>‹#›</a:t>
            </a:fld>
            <a:endParaRPr lang="en-US"/>
          </a:p>
        </p:txBody>
      </p:sp>
    </p:spTree>
    <p:extLst>
      <p:ext uri="{BB962C8B-B14F-4D97-AF65-F5344CB8AC3E}">
        <p14:creationId xmlns:p14="http://schemas.microsoft.com/office/powerpoint/2010/main" val="2859382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276600"/>
            <a:ext cx="8534400" cy="15240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6644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atin typeface="+mj-lt"/>
                <a:ea typeface="Verdana" panose="020B0604030504040204" pitchFamily="34" charset="0"/>
                <a:cs typeface="Verdana" panose="020B0604030504040204" pitchFamily="34" charset="0"/>
              </a:defRPr>
            </a:lvl1pPr>
            <a:lvl2pPr>
              <a:buFont typeface="Arial" pitchFamily="34" charset="0"/>
              <a:buChar char="•"/>
              <a:defRPr sz="2400">
                <a:solidFill>
                  <a:schemeClr val="tx1"/>
                </a:solidFill>
                <a:latin typeface="+mj-lt"/>
                <a:ea typeface="Verdana" panose="020B0604030504040204" pitchFamily="34" charset="0"/>
                <a:cs typeface="Verdana" panose="020B0604030504040204" pitchFamily="34" charset="0"/>
              </a:defRPr>
            </a:lvl2pPr>
            <a:lvl3pPr>
              <a:buFont typeface="Arial" pitchFamily="34" charset="0"/>
              <a:buChar char="•"/>
              <a:defRPr sz="2400">
                <a:solidFill>
                  <a:schemeClr val="tx1"/>
                </a:solidFill>
                <a:latin typeface="+mj-lt"/>
                <a:ea typeface="Verdana" panose="020B0604030504040204" pitchFamily="34" charset="0"/>
                <a:cs typeface="Verdana" panose="020B0604030504040204" pitchFamily="34" charset="0"/>
              </a:defRPr>
            </a:lvl3pPr>
            <a:lvl4pPr>
              <a:defRPr sz="2400">
                <a:solidFill>
                  <a:schemeClr val="tx1"/>
                </a:solidFill>
                <a:latin typeface="+mj-lt"/>
                <a:ea typeface="Verdana" panose="020B0604030504040204" pitchFamily="34" charset="0"/>
                <a:cs typeface="Verdana" panose="020B0604030504040204" pitchFamily="34" charset="0"/>
              </a:defRPr>
            </a:lvl4pPr>
            <a:lvl5pPr>
              <a:defRPr sz="2400">
                <a:solidFill>
                  <a:schemeClr val="tx1"/>
                </a:solidFill>
                <a:latin typeface="+mj-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606608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576365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152717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11052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497704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510963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4057684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2920325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700447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24889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2598227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186212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240282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6E43EE2B-0526-4C36-AA0F-37E08F756CA4}" type="datetimeFigureOut">
              <a:rPr lang="en-CA" smtClean="0"/>
              <a:t>2017-06-27</a:t>
            </a:fld>
            <a:endParaRPr lang="en-CA"/>
          </a:p>
        </p:txBody>
      </p:sp>
    </p:spTree>
    <p:extLst>
      <p:ext uri="{BB962C8B-B14F-4D97-AF65-F5344CB8AC3E}">
        <p14:creationId xmlns:p14="http://schemas.microsoft.com/office/powerpoint/2010/main" val="323623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5.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7.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9.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12" name="Slide Number Placeholder 5"/>
          <p:cNvSpPr txBox="1">
            <a:spLocks/>
          </p:cNvSpPr>
          <p:nvPr/>
        </p:nvSpPr>
        <p:spPr>
          <a:xfrm>
            <a:off x="10464800" y="6381328"/>
            <a:ext cx="1117600" cy="365125"/>
          </a:xfrm>
          <a:prstGeom prst="rect">
            <a:avLst/>
          </a:prstGeom>
        </p:spPr>
        <p:txBody>
          <a:bodyPr anchor="b"/>
          <a:lstStyle>
            <a:lvl1pPr algn="r" fontAlgn="auto">
              <a:spcBef>
                <a:spcPts val="0"/>
              </a:spcBef>
              <a:spcAft>
                <a:spcPts val="0"/>
              </a:spcAft>
              <a:defRPr sz="1000" b="1">
                <a:solidFill>
                  <a:schemeClr val="accent4">
                    <a:lumMod val="75000"/>
                  </a:schemeClr>
                </a:solidFill>
                <a:latin typeface="+mn-lt"/>
                <a:ea typeface="+mn-ea"/>
                <a:cs typeface="+mn-cs"/>
              </a:defRPr>
            </a:lvl1pPr>
          </a:lstStyle>
          <a:p>
            <a:pPr>
              <a:defRPr/>
            </a:pPr>
            <a:fld id="{D0DC3D2F-8387-4AAF-910A-0E47EA4B5F72}" type="slidenum">
              <a:rPr lang="en-US" sz="16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a:t>
            </a:fld>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9438" y="6335609"/>
            <a:ext cx="12192000" cy="45719"/>
          </a:xfrm>
          <a:prstGeom prst="rect">
            <a:avLst/>
          </a:prstGeom>
          <a:gradFill flip="none" rotWithShape="1">
            <a:gsLst>
              <a:gs pos="34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416386"/>
            <a:ext cx="3971925" cy="390525"/>
          </a:xfrm>
          <a:prstGeom prst="rect">
            <a:avLst/>
          </a:prstGeom>
        </p:spPr>
      </p:pic>
    </p:spTree>
    <p:extLst>
      <p:ext uri="{BB962C8B-B14F-4D97-AF65-F5344CB8AC3E}">
        <p14:creationId xmlns:p14="http://schemas.microsoft.com/office/powerpoint/2010/main" val="555273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fontAlgn="base" hangingPunct="1">
        <a:spcBef>
          <a:spcPct val="0"/>
        </a:spcBef>
        <a:spcAft>
          <a:spcPct val="0"/>
        </a:spcAft>
        <a:defRPr sz="24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64800" y="6356351"/>
            <a:ext cx="1117600" cy="365125"/>
          </a:xfrm>
          <a:prstGeom prst="rect">
            <a:avLst/>
          </a:prstGeom>
        </p:spPr>
        <p:txBody>
          <a:bodyPr vert="horz" lIns="91440" tIns="45720" rIns="91440" bIns="45720" rtlCol="0" anchor="b"/>
          <a:lstStyle>
            <a:lvl1pPr algn="r" fontAlgn="auto">
              <a:spcBef>
                <a:spcPts val="0"/>
              </a:spcBef>
              <a:spcAft>
                <a:spcPts val="0"/>
              </a:spcAft>
              <a:defRPr sz="1000" b="1">
                <a:solidFill>
                  <a:srgbClr val="39639D">
                    <a:lumMod val="75000"/>
                  </a:srgbClr>
                </a:solidFill>
                <a:latin typeface="+mn-lt"/>
                <a:ea typeface="+mn-ea"/>
                <a:cs typeface="+mn-cs"/>
              </a:defRPr>
            </a:lvl1pPr>
          </a:lstStyle>
          <a:p>
            <a:pPr>
              <a:defRPr/>
            </a:pPr>
            <a:fld id="{C15680AD-1BA4-411F-BDFB-AB3733FCDF90}" type="slidenum">
              <a:rPr lang="en-US"/>
              <a:pPr>
                <a:defRPr/>
              </a:pPr>
              <a:t>‹#›</a:t>
            </a:fld>
            <a:endParaRPr lang="en-US" dirty="0"/>
          </a:p>
        </p:txBody>
      </p:sp>
      <p:cxnSp>
        <p:nvCxnSpPr>
          <p:cNvPr id="9" name="Straight Connector 8"/>
          <p:cNvCxnSpPr/>
          <p:nvPr/>
        </p:nvCxnSpPr>
        <p:spPr>
          <a:xfrm>
            <a:off x="0" y="915988"/>
            <a:ext cx="12192000" cy="0"/>
          </a:xfrm>
          <a:prstGeom prst="lin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58767" y="304801"/>
            <a:ext cx="3048000" cy="708025"/>
          </a:xfrm>
          <a:prstGeom prst="rect">
            <a:avLst/>
          </a:prstGeom>
          <a:noFill/>
        </p:spPr>
        <p:txBody>
          <a:bodyPr>
            <a:spAutoFit/>
          </a:bodyPr>
          <a:lstStyle/>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Center for Clean Water</a:t>
            </a:r>
          </a:p>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And Clean Energy at MIT &amp; KFUPM</a:t>
            </a: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p:txBody>
      </p:sp>
    </p:spTree>
    <p:extLst>
      <p:ext uri="{BB962C8B-B14F-4D97-AF65-F5344CB8AC3E}">
        <p14:creationId xmlns:p14="http://schemas.microsoft.com/office/powerpoint/2010/main" val="3927531924"/>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l" defTabSz="457200" rtl="0" eaLnBrk="1" fontAlgn="base" hangingPunct="1">
        <a:spcBef>
          <a:spcPct val="0"/>
        </a:spcBef>
        <a:spcAft>
          <a:spcPct val="0"/>
        </a:spcAft>
        <a:defRPr sz="1600" b="1" kern="1200">
          <a:solidFill>
            <a:srgbClr val="2B4A76"/>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400" kern="1200">
          <a:solidFill>
            <a:srgbClr val="2B4A76"/>
          </a:solidFill>
          <a:latin typeface="+mn-lt"/>
          <a:ea typeface="ＭＳ Ｐゴシック" pitchFamily="-107" charset="-128"/>
          <a:cs typeface="ＭＳ Ｐゴシック" pitchFamily="-107" charset="-128"/>
        </a:defRPr>
      </a:lvl1pPr>
      <a:lvl2pPr marL="742950" indent="-28575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9438" y="6335609"/>
            <a:ext cx="12192000" cy="45719"/>
          </a:xfrm>
          <a:prstGeom prst="rect">
            <a:avLst/>
          </a:prstGeom>
          <a:gradFill flip="none" rotWithShape="1">
            <a:gsLst>
              <a:gs pos="34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416386"/>
            <a:ext cx="3971925" cy="390525"/>
          </a:xfrm>
          <a:prstGeom prst="rect">
            <a:avLst/>
          </a:prstGeom>
        </p:spPr>
      </p:pic>
    </p:spTree>
    <p:extLst>
      <p:ext uri="{BB962C8B-B14F-4D97-AF65-F5344CB8AC3E}">
        <p14:creationId xmlns:p14="http://schemas.microsoft.com/office/powerpoint/2010/main" val="41447922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457200" rtl="0" eaLnBrk="1" fontAlgn="base" hangingPunct="1">
        <a:spcBef>
          <a:spcPct val="0"/>
        </a:spcBef>
        <a:spcAft>
          <a:spcPct val="0"/>
        </a:spcAft>
        <a:defRPr sz="28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64800" y="6356351"/>
            <a:ext cx="1117600" cy="365125"/>
          </a:xfrm>
          <a:prstGeom prst="rect">
            <a:avLst/>
          </a:prstGeom>
        </p:spPr>
        <p:txBody>
          <a:bodyPr vert="horz" lIns="91440" tIns="45720" rIns="91440" bIns="45720" rtlCol="0" anchor="b"/>
          <a:lstStyle>
            <a:lvl1pPr algn="r" fontAlgn="auto">
              <a:spcBef>
                <a:spcPts val="0"/>
              </a:spcBef>
              <a:spcAft>
                <a:spcPts val="0"/>
              </a:spcAft>
              <a:defRPr sz="1000" b="1">
                <a:solidFill>
                  <a:srgbClr val="39639D">
                    <a:lumMod val="75000"/>
                  </a:srgbClr>
                </a:solidFill>
                <a:latin typeface="+mn-lt"/>
                <a:ea typeface="+mn-ea"/>
                <a:cs typeface="+mn-cs"/>
              </a:defRPr>
            </a:lvl1pPr>
          </a:lstStyle>
          <a:p>
            <a:pPr>
              <a:defRPr/>
            </a:pPr>
            <a:fld id="{C15680AD-1BA4-411F-BDFB-AB3733FCDF90}" type="slidenum">
              <a:rPr lang="en-US"/>
              <a:pPr>
                <a:defRPr/>
              </a:pPr>
              <a:t>‹#›</a:t>
            </a:fld>
            <a:endParaRPr lang="en-US" dirty="0"/>
          </a:p>
        </p:txBody>
      </p:sp>
      <p:cxnSp>
        <p:nvCxnSpPr>
          <p:cNvPr id="9" name="Straight Connector 8"/>
          <p:cNvCxnSpPr/>
          <p:nvPr/>
        </p:nvCxnSpPr>
        <p:spPr>
          <a:xfrm>
            <a:off x="0" y="915988"/>
            <a:ext cx="12192000" cy="0"/>
          </a:xfrm>
          <a:prstGeom prst="lin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58767" y="304801"/>
            <a:ext cx="3048000" cy="708025"/>
          </a:xfrm>
          <a:prstGeom prst="rect">
            <a:avLst/>
          </a:prstGeom>
          <a:noFill/>
        </p:spPr>
        <p:txBody>
          <a:bodyPr>
            <a:spAutoFit/>
          </a:bodyPr>
          <a:lstStyle/>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Center for Clean Water</a:t>
            </a:r>
          </a:p>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And Clean Energy at MIT &amp; KFUPM</a:t>
            </a: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p:txBody>
      </p:sp>
    </p:spTree>
    <p:extLst>
      <p:ext uri="{BB962C8B-B14F-4D97-AF65-F5344CB8AC3E}">
        <p14:creationId xmlns:p14="http://schemas.microsoft.com/office/powerpoint/2010/main" val="2332026486"/>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defTabSz="457200" rtl="0" eaLnBrk="1" fontAlgn="base" hangingPunct="1">
        <a:spcBef>
          <a:spcPct val="0"/>
        </a:spcBef>
        <a:spcAft>
          <a:spcPct val="0"/>
        </a:spcAft>
        <a:defRPr sz="1600" b="1" kern="1200">
          <a:solidFill>
            <a:srgbClr val="2B4A76"/>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400" kern="1200">
          <a:solidFill>
            <a:srgbClr val="2B4A76"/>
          </a:solidFill>
          <a:latin typeface="+mn-lt"/>
          <a:ea typeface="ＭＳ Ｐゴシック" pitchFamily="-107" charset="-128"/>
          <a:cs typeface="ＭＳ Ｐゴシック" pitchFamily="-107" charset="-128"/>
        </a:defRPr>
      </a:lvl1pPr>
      <a:lvl2pPr marL="742950" indent="-28575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0" y="6335609"/>
            <a:ext cx="12192000" cy="45719"/>
          </a:xfrm>
          <a:prstGeom prst="rect">
            <a:avLst/>
          </a:prstGeom>
          <a:gradFill flip="none" rotWithShape="1">
            <a:gsLst>
              <a:gs pos="34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416386"/>
            <a:ext cx="3971925" cy="390525"/>
          </a:xfrm>
          <a:prstGeom prst="rect">
            <a:avLst/>
          </a:prstGeom>
        </p:spPr>
      </p:pic>
    </p:spTree>
    <p:extLst>
      <p:ext uri="{BB962C8B-B14F-4D97-AF65-F5344CB8AC3E}">
        <p14:creationId xmlns:p14="http://schemas.microsoft.com/office/powerpoint/2010/main" val="7731436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457200" rtl="0" eaLnBrk="1" fontAlgn="base" hangingPunct="1">
        <a:spcBef>
          <a:spcPct val="0"/>
        </a:spcBef>
        <a:spcAft>
          <a:spcPct val="0"/>
        </a:spcAft>
        <a:defRPr sz="28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64800" y="6356351"/>
            <a:ext cx="1117600" cy="365125"/>
          </a:xfrm>
          <a:prstGeom prst="rect">
            <a:avLst/>
          </a:prstGeom>
        </p:spPr>
        <p:txBody>
          <a:bodyPr vert="horz" lIns="91440" tIns="45720" rIns="91440" bIns="45720" rtlCol="0" anchor="b"/>
          <a:lstStyle>
            <a:lvl1pPr algn="r" fontAlgn="auto">
              <a:spcBef>
                <a:spcPts val="0"/>
              </a:spcBef>
              <a:spcAft>
                <a:spcPts val="0"/>
              </a:spcAft>
              <a:defRPr sz="1000" b="1">
                <a:solidFill>
                  <a:srgbClr val="39639D">
                    <a:lumMod val="75000"/>
                  </a:srgbClr>
                </a:solidFill>
                <a:latin typeface="+mn-lt"/>
                <a:ea typeface="+mn-ea"/>
                <a:cs typeface="+mn-cs"/>
              </a:defRPr>
            </a:lvl1pPr>
          </a:lstStyle>
          <a:p>
            <a:pPr>
              <a:defRPr/>
            </a:pPr>
            <a:fld id="{C15680AD-1BA4-411F-BDFB-AB3733FCDF90}" type="slidenum">
              <a:rPr lang="en-US"/>
              <a:pPr>
                <a:defRPr/>
              </a:pPr>
              <a:t>‹#›</a:t>
            </a:fld>
            <a:endParaRPr lang="en-US" dirty="0"/>
          </a:p>
        </p:txBody>
      </p:sp>
      <p:cxnSp>
        <p:nvCxnSpPr>
          <p:cNvPr id="9" name="Straight Connector 8"/>
          <p:cNvCxnSpPr/>
          <p:nvPr/>
        </p:nvCxnSpPr>
        <p:spPr>
          <a:xfrm>
            <a:off x="0" y="915988"/>
            <a:ext cx="12192000" cy="0"/>
          </a:xfrm>
          <a:prstGeom prst="lin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58767" y="304801"/>
            <a:ext cx="3048000" cy="708025"/>
          </a:xfrm>
          <a:prstGeom prst="rect">
            <a:avLst/>
          </a:prstGeom>
          <a:noFill/>
        </p:spPr>
        <p:txBody>
          <a:bodyPr>
            <a:spAutoFit/>
          </a:bodyPr>
          <a:lstStyle/>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Center for Clean Water</a:t>
            </a:r>
          </a:p>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And Clean Energy at MIT &amp; KFUPM</a:t>
            </a: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p:txBody>
      </p:sp>
    </p:spTree>
    <p:extLst>
      <p:ext uri="{BB962C8B-B14F-4D97-AF65-F5344CB8AC3E}">
        <p14:creationId xmlns:p14="http://schemas.microsoft.com/office/powerpoint/2010/main" val="2610962993"/>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457200" rtl="0" eaLnBrk="1" fontAlgn="base" hangingPunct="1">
        <a:spcBef>
          <a:spcPct val="0"/>
        </a:spcBef>
        <a:spcAft>
          <a:spcPct val="0"/>
        </a:spcAft>
        <a:defRPr sz="1600" b="1" kern="1200">
          <a:solidFill>
            <a:srgbClr val="2B4A76"/>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400" kern="1200">
          <a:solidFill>
            <a:srgbClr val="2B4A76"/>
          </a:solidFill>
          <a:latin typeface="+mn-lt"/>
          <a:ea typeface="ＭＳ Ｐゴシック" pitchFamily="-107" charset="-128"/>
          <a:cs typeface="ＭＳ Ｐゴシック" pitchFamily="-107" charset="-128"/>
        </a:defRPr>
      </a:lvl1pPr>
      <a:lvl2pPr marL="742950" indent="-28575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0" y="6335609"/>
            <a:ext cx="12192000" cy="45719"/>
          </a:xfrm>
          <a:prstGeom prst="rect">
            <a:avLst/>
          </a:prstGeom>
          <a:gradFill flip="none" rotWithShape="1">
            <a:gsLst>
              <a:gs pos="13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416386"/>
            <a:ext cx="3971925" cy="390525"/>
          </a:xfrm>
          <a:prstGeom prst="rect">
            <a:avLst/>
          </a:prstGeom>
        </p:spPr>
      </p:pic>
    </p:spTree>
    <p:extLst>
      <p:ext uri="{BB962C8B-B14F-4D97-AF65-F5344CB8AC3E}">
        <p14:creationId xmlns:p14="http://schemas.microsoft.com/office/powerpoint/2010/main" val="11244481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xStyles>
    <p:titleStyle>
      <a:lvl1pPr algn="l" defTabSz="457200" rtl="0" eaLnBrk="1" fontAlgn="base" hangingPunct="1">
        <a:spcBef>
          <a:spcPct val="0"/>
        </a:spcBef>
        <a:spcAft>
          <a:spcPct val="0"/>
        </a:spcAft>
        <a:defRPr sz="28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64800" y="6356351"/>
            <a:ext cx="1117600" cy="365125"/>
          </a:xfrm>
          <a:prstGeom prst="rect">
            <a:avLst/>
          </a:prstGeom>
        </p:spPr>
        <p:txBody>
          <a:bodyPr vert="horz" lIns="91440" tIns="45720" rIns="91440" bIns="45720" rtlCol="0" anchor="b"/>
          <a:lstStyle>
            <a:lvl1pPr algn="r" fontAlgn="auto">
              <a:spcBef>
                <a:spcPts val="0"/>
              </a:spcBef>
              <a:spcAft>
                <a:spcPts val="0"/>
              </a:spcAft>
              <a:defRPr sz="1000" b="1">
                <a:solidFill>
                  <a:srgbClr val="39639D">
                    <a:lumMod val="75000"/>
                  </a:srgbClr>
                </a:solidFill>
                <a:latin typeface="+mn-lt"/>
                <a:ea typeface="+mn-ea"/>
                <a:cs typeface="+mn-cs"/>
              </a:defRPr>
            </a:lvl1pPr>
          </a:lstStyle>
          <a:p>
            <a:pPr>
              <a:defRPr/>
            </a:pPr>
            <a:fld id="{C15680AD-1BA4-411F-BDFB-AB3733FCDF90}" type="slidenum">
              <a:rPr lang="en-US"/>
              <a:pPr>
                <a:defRPr/>
              </a:pPr>
              <a:t>‹#›</a:t>
            </a:fld>
            <a:endParaRPr lang="en-US" dirty="0"/>
          </a:p>
        </p:txBody>
      </p:sp>
      <p:cxnSp>
        <p:nvCxnSpPr>
          <p:cNvPr id="9" name="Straight Connector 8"/>
          <p:cNvCxnSpPr/>
          <p:nvPr/>
        </p:nvCxnSpPr>
        <p:spPr>
          <a:xfrm>
            <a:off x="0" y="915988"/>
            <a:ext cx="12192000" cy="0"/>
          </a:xfrm>
          <a:prstGeom prst="line">
            <a:avLst/>
          </a:prstGeom>
          <a:ln>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58767" y="304801"/>
            <a:ext cx="3048000" cy="708025"/>
          </a:xfrm>
          <a:prstGeom prst="rect">
            <a:avLst/>
          </a:prstGeom>
          <a:noFill/>
        </p:spPr>
        <p:txBody>
          <a:bodyPr>
            <a:spAutoFit/>
          </a:bodyPr>
          <a:lstStyle/>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Center for Clean Water</a:t>
            </a:r>
          </a:p>
          <a:p>
            <a:pPr fontAlgn="auto">
              <a:spcBef>
                <a:spcPts val="0"/>
              </a:spcBef>
              <a:spcAft>
                <a:spcPts val="0"/>
              </a:spcAft>
              <a:defRPr/>
            </a:pPr>
            <a:r>
              <a:rPr lang="en-US" sz="1000" b="1" dirty="0">
                <a:solidFill>
                  <a:srgbClr val="39639D">
                    <a:lumMod val="75000"/>
                  </a:srgbClr>
                </a:solidFill>
                <a:latin typeface="Calibri"/>
                <a:ea typeface="ＭＳ Ｐゴシック" pitchFamily="-107" charset="-128"/>
                <a:cs typeface="+mn-cs"/>
              </a:rPr>
              <a:t>And Clean Energy at MIT &amp; KFUPM</a:t>
            </a: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a:p>
            <a:pPr fontAlgn="auto">
              <a:spcBef>
                <a:spcPts val="0"/>
              </a:spcBef>
              <a:spcAft>
                <a:spcPts val="0"/>
              </a:spcAft>
              <a:defRPr/>
            </a:pPr>
            <a:endParaRPr lang="en-US" sz="1000" dirty="0">
              <a:solidFill>
                <a:srgbClr val="39639D">
                  <a:lumMod val="75000"/>
                </a:srgbClr>
              </a:solidFill>
              <a:latin typeface="Calibri"/>
              <a:ea typeface="ＭＳ Ｐゴシック" pitchFamily="-107" charset="-128"/>
              <a:cs typeface="+mn-cs"/>
            </a:endParaRPr>
          </a:p>
        </p:txBody>
      </p:sp>
    </p:spTree>
    <p:extLst>
      <p:ext uri="{BB962C8B-B14F-4D97-AF65-F5344CB8AC3E}">
        <p14:creationId xmlns:p14="http://schemas.microsoft.com/office/powerpoint/2010/main" val="2331201115"/>
      </p:ext>
    </p:extLst>
  </p:cSld>
  <p:clrMap bg1="lt1" tx1="dk1" bg2="lt2" tx2="dk2" accent1="accent1" accent2="accent2" accent3="accent3" accent4="accent4" accent5="accent5" accent6="accent6" hlink="hlink" folHlink="folHlink"/>
  <p:sldLayoutIdLst>
    <p:sldLayoutId id="2147483711" r:id="rId1"/>
  </p:sldLayoutIdLst>
  <p:hf sldNum="0" hdr="0" ftr="0" dt="0"/>
  <p:txStyles>
    <p:titleStyle>
      <a:lvl1pPr algn="l" defTabSz="457200" rtl="0" eaLnBrk="1" fontAlgn="base" hangingPunct="1">
        <a:spcBef>
          <a:spcPct val="0"/>
        </a:spcBef>
        <a:spcAft>
          <a:spcPct val="0"/>
        </a:spcAft>
        <a:defRPr sz="1600" b="1" kern="1200">
          <a:solidFill>
            <a:srgbClr val="2B4A76"/>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1400" kern="1200">
          <a:solidFill>
            <a:srgbClr val="2B4A76"/>
          </a:solidFill>
          <a:latin typeface="+mn-lt"/>
          <a:ea typeface="ＭＳ Ｐゴシック" pitchFamily="-107" charset="-128"/>
          <a:cs typeface="ＭＳ Ｐゴシック" pitchFamily="-107" charset="-128"/>
        </a:defRPr>
      </a:lvl1pPr>
      <a:lvl2pPr marL="742950" indent="-28575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67507" y="48295"/>
            <a:ext cx="6088533"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Header</a:t>
            </a:r>
          </a:p>
        </p:txBody>
      </p:sp>
      <p:sp>
        <p:nvSpPr>
          <p:cNvPr id="21507" name="Text Placeholder 2"/>
          <p:cNvSpPr>
            <a:spLocks noGrp="1"/>
          </p:cNvSpPr>
          <p:nvPr>
            <p:ph type="body" idx="1"/>
          </p:nvPr>
        </p:nvSpPr>
        <p:spPr bwMode="auto">
          <a:xfrm>
            <a:off x="726017" y="1371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p:txBody>
      </p:sp>
      <p:sp>
        <p:nvSpPr>
          <p:cNvPr id="6" name="Rectangle 5"/>
          <p:cNvSpPr/>
          <p:nvPr/>
        </p:nvSpPr>
        <p:spPr>
          <a:xfrm>
            <a:off x="0" y="914401"/>
            <a:ext cx="12192000" cy="45719"/>
          </a:xfrm>
          <a:prstGeom prst="rect">
            <a:avLst/>
          </a:prstGeom>
          <a:gradFill flip="none" rotWithShape="1">
            <a:gsLst>
              <a:gs pos="0">
                <a:schemeClr val="tx1"/>
              </a:gs>
              <a:gs pos="100000">
                <a:srgbClr val="FFC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p:cNvSpPr/>
          <p:nvPr/>
        </p:nvSpPr>
        <p:spPr>
          <a:xfrm>
            <a:off x="0" y="6335609"/>
            <a:ext cx="12192000" cy="45719"/>
          </a:xfrm>
          <a:prstGeom prst="rect">
            <a:avLst/>
          </a:prstGeom>
          <a:gradFill flip="none" rotWithShape="1">
            <a:gsLst>
              <a:gs pos="13000">
                <a:srgbClr val="7030A0"/>
              </a:gs>
              <a:gs pos="100000">
                <a:schemeClr val="tx1"/>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2304" y="-224271"/>
            <a:ext cx="3593463" cy="1433963"/>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b="50000"/>
          <a:stretch/>
        </p:blipFill>
        <p:spPr>
          <a:xfrm>
            <a:off x="44199" y="6381328"/>
            <a:ext cx="3971925" cy="390525"/>
          </a:xfrm>
          <a:prstGeom prst="rect">
            <a:avLst/>
          </a:prstGeom>
        </p:spPr>
      </p:pic>
    </p:spTree>
    <p:extLst>
      <p:ext uri="{BB962C8B-B14F-4D97-AF65-F5344CB8AC3E}">
        <p14:creationId xmlns:p14="http://schemas.microsoft.com/office/powerpoint/2010/main" val="17460086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xStyles>
    <p:titleStyle>
      <a:lvl1pPr algn="l" defTabSz="457200" rtl="0" eaLnBrk="1" fontAlgn="base" hangingPunct="1">
        <a:spcBef>
          <a:spcPct val="0"/>
        </a:spcBef>
        <a:spcAft>
          <a:spcPct val="0"/>
        </a:spcAft>
        <a:defRPr sz="2800" b="1" kern="1200" cap="small">
          <a:solidFill>
            <a:schemeClr val="tx1"/>
          </a:solidFill>
          <a:latin typeface="+mj-lt"/>
          <a:ea typeface="Verdana" panose="020B0604030504040204" pitchFamily="34" charset="0"/>
          <a:cs typeface="Verdana" panose="020B0604030504040204" pitchFamily="34" charset="0"/>
        </a:defRPr>
      </a:lvl1pPr>
      <a:lvl2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2000" b="1">
          <a:solidFill>
            <a:srgbClr val="2B4A76"/>
          </a:solidFill>
          <a:latin typeface="Calibri"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1600" b="1">
          <a:solidFill>
            <a:srgbClr val="2B4A76"/>
          </a:solidFill>
          <a:latin typeface="Calibri" pitchFamily="-107" charset="0"/>
          <a:ea typeface="ＭＳ Ｐゴシック" pitchFamily="-107" charset="-128"/>
          <a:cs typeface="ＭＳ Ｐゴシック" pitchFamily="-107" charset="-128"/>
        </a:defRPr>
      </a:lvl9pPr>
    </p:titleStyle>
    <p:bodyStyle>
      <a:lvl1pPr marL="171450" indent="-171450" algn="l" defTabSz="457200" rtl="0" eaLnBrk="1" fontAlgn="base" hangingPunct="1">
        <a:spcBef>
          <a:spcPct val="20000"/>
        </a:spcBef>
        <a:spcAft>
          <a:spcPct val="0"/>
        </a:spcAft>
        <a:buFont typeface="Arial" charset="0"/>
        <a:buChar char="•"/>
        <a:defRPr sz="2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2pPr>
      <a:lvl3pPr marL="1143000" indent="-228600" algn="l" defTabSz="457200" rtl="0" eaLnBrk="1" fontAlgn="base" hangingPunct="1">
        <a:spcBef>
          <a:spcPct val="20000"/>
        </a:spcBef>
        <a:spcAft>
          <a:spcPct val="0"/>
        </a:spcAft>
        <a:buFont typeface="Arial" charset="0"/>
        <a:buNone/>
        <a:defRPr sz="1600" kern="1200">
          <a:solidFill>
            <a:srgbClr val="2B4A76"/>
          </a:solidFill>
          <a:latin typeface="+mn-lt"/>
          <a:ea typeface="ＭＳ Ｐゴシック" pitchFamily="-107"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rgbClr val="2B4A76"/>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6.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6.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6.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46.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4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46.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4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46.xml"/><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46.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46.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345" y="1929384"/>
            <a:ext cx="9051690" cy="1527048"/>
          </a:xfrm>
        </p:spPr>
        <p:txBody>
          <a:bodyPr/>
          <a:lstStyle/>
          <a:p>
            <a:pPr algn="ctr"/>
            <a:r>
              <a:rPr lang="en-US" sz="3600" dirty="0"/>
              <a:t>Modeling Absolute and Relative pose residual terms, point-cloud scan registration</a:t>
            </a:r>
            <a:endParaRPr lang="en-CA" sz="3600" dirty="0"/>
          </a:p>
        </p:txBody>
      </p:sp>
      <p:sp>
        <p:nvSpPr>
          <p:cNvPr id="3" name="Subtitle 2"/>
          <p:cNvSpPr>
            <a:spLocks noGrp="1"/>
          </p:cNvSpPr>
          <p:nvPr>
            <p:ph type="subTitle" idx="1"/>
          </p:nvPr>
        </p:nvSpPr>
        <p:spPr>
          <a:xfrm>
            <a:off x="3630167" y="3925895"/>
            <a:ext cx="4720047" cy="1331905"/>
          </a:xfrm>
        </p:spPr>
        <p:txBody>
          <a:bodyPr/>
          <a:lstStyle/>
          <a:p>
            <a:r>
              <a:rPr lang="en-CA" b="1" i="1" dirty="0"/>
              <a:t>June 27, 2017</a:t>
            </a:r>
            <a:endParaRPr lang="en-CA" b="1" i="1" dirty="0">
              <a:solidFill>
                <a:schemeClr val="tx1"/>
              </a:solidFill>
              <a:latin typeface="+mj-lt"/>
            </a:endParaRPr>
          </a:p>
          <a:p>
            <a:r>
              <a:rPr lang="en-CA" b="1" i="1" dirty="0"/>
              <a:t>Benjamin Skikos</a:t>
            </a:r>
            <a:endParaRPr lang="en-CA" b="1" i="1" dirty="0">
              <a:solidFill>
                <a:schemeClr val="tx1"/>
              </a:solidFill>
              <a:latin typeface="+mj-lt"/>
            </a:endParaRPr>
          </a:p>
        </p:txBody>
      </p:sp>
    </p:spTree>
    <p:extLst>
      <p:ext uri="{BB962C8B-B14F-4D97-AF65-F5344CB8AC3E}">
        <p14:creationId xmlns:p14="http://schemas.microsoft.com/office/powerpoint/2010/main" val="4188249959"/>
      </p:ext>
    </p:extLst>
  </p:cSld>
  <p:clrMapOvr>
    <a:masterClrMapping/>
  </p:clrMapOvr>
  <mc:AlternateContent xmlns:mc="http://schemas.openxmlformats.org/markup-compatibility/2006" xmlns:p14="http://schemas.microsoft.com/office/powerpoint/2010/main">
    <mc:Choice Requires="p14">
      <p:transition spd="slow" p14:dur="2000" advTm="6121"/>
    </mc:Choice>
    <mc:Fallback xmlns="">
      <p:transition spd="slow" advTm="61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All Together</a:t>
            </a:r>
          </a:p>
        </p:txBody>
      </p:sp>
      <p:sp>
        <p:nvSpPr>
          <p:cNvPr id="3" name="Content Placeholder 2"/>
          <p:cNvSpPr>
            <a:spLocks noGrp="1"/>
          </p:cNvSpPr>
          <p:nvPr>
            <p:ph idx="1"/>
          </p:nvPr>
        </p:nvSpPr>
        <p:spPr>
          <a:xfrm>
            <a:off x="726017" y="1371600"/>
            <a:ext cx="10284883" cy="2600793"/>
          </a:xfrm>
        </p:spPr>
        <p:txBody>
          <a:bodyPr/>
          <a:lstStyle/>
          <a:p>
            <a:r>
              <a:rPr lang="en-CA" dirty="0"/>
              <a:t>Notice presence of Kinematic Chains in each measurement</a:t>
            </a:r>
          </a:p>
          <a:p>
            <a:endParaRPr lang="en-CA" dirty="0"/>
          </a:p>
          <a:p>
            <a:endParaRPr lang="en-CA" dirty="0"/>
          </a:p>
          <a:p>
            <a:endParaRPr lang="en-CA" dirty="0"/>
          </a:p>
          <a:p>
            <a:r>
              <a:rPr lang="en-CA" dirty="0"/>
              <a:t>Landmark</a:t>
            </a:r>
          </a:p>
        </p:txBody>
      </p:sp>
      <p:pic>
        <p:nvPicPr>
          <p:cNvPr id="4" name="Picture 3"/>
          <p:cNvPicPr>
            <a:picLocks noChangeAspect="1"/>
          </p:cNvPicPr>
          <p:nvPr/>
        </p:nvPicPr>
        <p:blipFill>
          <a:blip r:embed="rId3"/>
          <a:stretch>
            <a:fillRect/>
          </a:stretch>
        </p:blipFill>
        <p:spPr>
          <a:xfrm>
            <a:off x="875919" y="2100418"/>
            <a:ext cx="5825356" cy="1182428"/>
          </a:xfrm>
          <a:prstGeom prst="rect">
            <a:avLst/>
          </a:prstGeom>
        </p:spPr>
      </p:pic>
      <p:sp>
        <p:nvSpPr>
          <p:cNvPr id="5" name="Content Placeholder 2"/>
          <p:cNvSpPr txBox="1">
            <a:spLocks/>
          </p:cNvSpPr>
          <p:nvPr/>
        </p:nvSpPr>
        <p:spPr bwMode="auto">
          <a:xfrm>
            <a:off x="6456040" y="3532682"/>
            <a:ext cx="6379321" cy="26007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spcBef>
                <a:spcPct val="20000"/>
              </a:spcBef>
              <a:spcAft>
                <a:spcPct val="0"/>
              </a:spcAft>
              <a:buFont typeface="Arial" charset="0"/>
              <a:buChar char="•"/>
              <a:defRPr sz="2800" kern="1200">
                <a:solidFill>
                  <a:schemeClr val="tx1"/>
                </a:solidFill>
                <a:latin typeface="+mj-lt"/>
                <a:ea typeface="Verdana" panose="020B0604030504040204" pitchFamily="34" charset="0"/>
                <a:cs typeface="Verdana" panose="020B0604030504040204" pitchFamily="34" charset="0"/>
              </a:defRPr>
            </a:lvl1pPr>
            <a:lvl2pPr marL="742950" indent="-285750" algn="l" defTabSz="457200" rtl="0" eaLnBrk="1" fontAlgn="base" hangingPunct="1">
              <a:spcBef>
                <a:spcPct val="20000"/>
              </a:spcBef>
              <a:spcAft>
                <a:spcPct val="0"/>
              </a:spcAft>
              <a:buFont typeface="Arial" pitchFamily="34" charset="0"/>
              <a:buChar char="•"/>
              <a:defRPr sz="2400" kern="1200">
                <a:solidFill>
                  <a:schemeClr val="tx1"/>
                </a:solidFill>
                <a:latin typeface="+mj-lt"/>
                <a:ea typeface="Verdana" panose="020B0604030504040204" pitchFamily="34" charset="0"/>
                <a:cs typeface="Verdan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457200" rtl="0" eaLnBrk="1" fontAlgn="base" hangingPunct="1">
              <a:spcBef>
                <a:spcPct val="20000"/>
              </a:spcBef>
              <a:spcAft>
                <a:spcPct val="0"/>
              </a:spcAft>
              <a:buFont typeface="Arial" charset="0"/>
              <a:buChar char="–"/>
              <a:defRPr sz="2400" kern="1200">
                <a:solidFill>
                  <a:schemeClr val="tx1"/>
                </a:solidFill>
                <a:latin typeface="+mj-lt"/>
                <a:ea typeface="Verdana" panose="020B0604030504040204" pitchFamily="34" charset="0"/>
                <a:cs typeface="Verdana" panose="020B0604030504040204" pitchFamily="34" charset="0"/>
              </a:defRPr>
            </a:lvl4pPr>
            <a:lvl5pPr marL="2057400" indent="-228600" algn="l" defTabSz="457200" rtl="0" eaLnBrk="1" fontAlgn="base" hangingPunct="1">
              <a:spcBef>
                <a:spcPct val="20000"/>
              </a:spcBef>
              <a:spcAft>
                <a:spcPct val="0"/>
              </a:spcAft>
              <a:buFont typeface="Arial" charset="0"/>
              <a:buChar char="»"/>
              <a:defRPr sz="2400" kern="1200">
                <a:solidFill>
                  <a:schemeClr val="tx1"/>
                </a:solidFill>
                <a:latin typeface="+mj-lt"/>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Transform Estimates</a:t>
            </a:r>
          </a:p>
        </p:txBody>
      </p:sp>
      <p:pic>
        <p:nvPicPr>
          <p:cNvPr id="6" name="Picture 5"/>
          <p:cNvPicPr>
            <a:picLocks noChangeAspect="1"/>
          </p:cNvPicPr>
          <p:nvPr/>
        </p:nvPicPr>
        <p:blipFill>
          <a:blip r:embed="rId4"/>
          <a:stretch>
            <a:fillRect/>
          </a:stretch>
        </p:blipFill>
        <p:spPr>
          <a:xfrm>
            <a:off x="884177" y="4435273"/>
            <a:ext cx="2706852" cy="867244"/>
          </a:xfrm>
          <a:prstGeom prst="rect">
            <a:avLst/>
          </a:prstGeom>
        </p:spPr>
      </p:pic>
      <p:pic>
        <p:nvPicPr>
          <p:cNvPr id="7" name="Picture 6"/>
          <p:cNvPicPr>
            <a:picLocks noChangeAspect="1"/>
          </p:cNvPicPr>
          <p:nvPr/>
        </p:nvPicPr>
        <p:blipFill>
          <a:blip r:embed="rId5"/>
          <a:stretch>
            <a:fillRect/>
          </a:stretch>
        </p:blipFill>
        <p:spPr>
          <a:xfrm>
            <a:off x="5905655" y="4377439"/>
            <a:ext cx="5890283" cy="911277"/>
          </a:xfrm>
          <a:prstGeom prst="rect">
            <a:avLst/>
          </a:prstGeom>
        </p:spPr>
      </p:pic>
    </p:spTree>
    <p:extLst>
      <p:ext uri="{BB962C8B-B14F-4D97-AF65-F5344CB8AC3E}">
        <p14:creationId xmlns:p14="http://schemas.microsoft.com/office/powerpoint/2010/main" val="384666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Absolute Vs Relative</a:t>
            </a:r>
          </a:p>
        </p:txBody>
      </p:sp>
      <p:pic>
        <p:nvPicPr>
          <p:cNvPr id="4" name="Content Placeholder 3"/>
          <p:cNvPicPr>
            <a:picLocks noGrp="1" noChangeAspect="1"/>
          </p:cNvPicPr>
          <p:nvPr>
            <p:ph idx="1"/>
          </p:nvPr>
        </p:nvPicPr>
        <p:blipFill>
          <a:blip r:embed="rId3"/>
          <a:stretch>
            <a:fillRect/>
          </a:stretch>
        </p:blipFill>
        <p:spPr>
          <a:xfrm>
            <a:off x="0" y="2721292"/>
            <a:ext cx="6325258" cy="3085148"/>
          </a:xfrm>
          <a:prstGeom prst="rect">
            <a:avLst/>
          </a:prstGeom>
        </p:spPr>
      </p:pic>
      <p:pic>
        <p:nvPicPr>
          <p:cNvPr id="5" name="Picture 4"/>
          <p:cNvPicPr>
            <a:picLocks noChangeAspect="1"/>
          </p:cNvPicPr>
          <p:nvPr/>
        </p:nvPicPr>
        <p:blipFill>
          <a:blip r:embed="rId4"/>
          <a:stretch>
            <a:fillRect/>
          </a:stretch>
        </p:blipFill>
        <p:spPr>
          <a:xfrm>
            <a:off x="6608440" y="1243488"/>
            <a:ext cx="5141600" cy="4854680"/>
          </a:xfrm>
          <a:prstGeom prst="rect">
            <a:avLst/>
          </a:prstGeom>
        </p:spPr>
      </p:pic>
      <p:sp>
        <p:nvSpPr>
          <p:cNvPr id="6" name="Rectangle 5"/>
          <p:cNvSpPr/>
          <p:nvPr/>
        </p:nvSpPr>
        <p:spPr>
          <a:xfrm>
            <a:off x="9869142" y="4606766"/>
            <a:ext cx="1957098" cy="818674"/>
          </a:xfrm>
          <a:prstGeom prst="rect">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p:cNvSpPr/>
          <p:nvPr/>
        </p:nvSpPr>
        <p:spPr>
          <a:xfrm>
            <a:off x="9570720" y="1974532"/>
            <a:ext cx="2331720" cy="418148"/>
          </a:xfrm>
          <a:prstGeom prst="rect">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5"/>
          <a:stretch>
            <a:fillRect/>
          </a:stretch>
        </p:blipFill>
        <p:spPr>
          <a:xfrm>
            <a:off x="367507" y="1536382"/>
            <a:ext cx="6202301" cy="734378"/>
          </a:xfrm>
          <a:prstGeom prst="rect">
            <a:avLst/>
          </a:prstGeom>
        </p:spPr>
      </p:pic>
    </p:spTree>
    <p:extLst>
      <p:ext uri="{BB962C8B-B14F-4D97-AF65-F5344CB8AC3E}">
        <p14:creationId xmlns:p14="http://schemas.microsoft.com/office/powerpoint/2010/main" val="135381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Trade-offs</a:t>
            </a:r>
          </a:p>
        </p:txBody>
      </p:sp>
      <p:sp>
        <p:nvSpPr>
          <p:cNvPr id="3" name="Content Placeholder 2"/>
          <p:cNvSpPr>
            <a:spLocks noGrp="1"/>
          </p:cNvSpPr>
          <p:nvPr>
            <p:ph idx="1"/>
          </p:nvPr>
        </p:nvSpPr>
        <p:spPr/>
        <p:txBody>
          <a:bodyPr/>
          <a:lstStyle/>
          <a:p>
            <a:r>
              <a:rPr lang="en-CA" dirty="0"/>
              <a:t>Relative formulation allows natural partial state updates</a:t>
            </a:r>
          </a:p>
          <a:p>
            <a:r>
              <a:rPr lang="en-CA" dirty="0"/>
              <a:t>Converting relative estimates into a unified coordinate system is expensive</a:t>
            </a:r>
          </a:p>
        </p:txBody>
      </p:sp>
    </p:spTree>
    <p:extLst>
      <p:ext uri="{BB962C8B-B14F-4D97-AF65-F5344CB8AC3E}">
        <p14:creationId xmlns:p14="http://schemas.microsoft.com/office/powerpoint/2010/main" val="90542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Partial Update</a:t>
            </a:r>
          </a:p>
        </p:txBody>
      </p:sp>
      <p:pic>
        <p:nvPicPr>
          <p:cNvPr id="4" name="Picture 3"/>
          <p:cNvPicPr>
            <a:picLocks noChangeAspect="1"/>
          </p:cNvPicPr>
          <p:nvPr/>
        </p:nvPicPr>
        <p:blipFill>
          <a:blip r:embed="rId3"/>
          <a:stretch>
            <a:fillRect/>
          </a:stretch>
        </p:blipFill>
        <p:spPr>
          <a:xfrm>
            <a:off x="2652322" y="968682"/>
            <a:ext cx="6326786" cy="5333050"/>
          </a:xfrm>
          <a:prstGeom prst="rect">
            <a:avLst/>
          </a:prstGeom>
        </p:spPr>
      </p:pic>
    </p:spTree>
    <p:extLst>
      <p:ext uri="{BB962C8B-B14F-4D97-AF65-F5344CB8AC3E}">
        <p14:creationId xmlns:p14="http://schemas.microsoft.com/office/powerpoint/2010/main" val="258693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p>
        </p:txBody>
      </p:sp>
    </p:spTree>
    <p:extLst>
      <p:ext uri="{BB962C8B-B14F-4D97-AF65-F5344CB8AC3E}">
        <p14:creationId xmlns:p14="http://schemas.microsoft.com/office/powerpoint/2010/main" val="329114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Scan Registration Categories</a:t>
            </a:r>
          </a:p>
        </p:txBody>
      </p:sp>
      <p:sp>
        <p:nvSpPr>
          <p:cNvPr id="3" name="Content Placeholder 2"/>
          <p:cNvSpPr>
            <a:spLocks noGrp="1"/>
          </p:cNvSpPr>
          <p:nvPr>
            <p:ph idx="1"/>
          </p:nvPr>
        </p:nvSpPr>
        <p:spPr/>
        <p:txBody>
          <a:bodyPr/>
          <a:lstStyle/>
          <a:p>
            <a:r>
              <a:rPr lang="en-CA" b="1" dirty="0"/>
              <a:t>Overall Goal: </a:t>
            </a:r>
            <a:r>
              <a:rPr lang="en-CA" dirty="0"/>
              <a:t>Find the displacement between two sets of points</a:t>
            </a:r>
          </a:p>
          <a:p>
            <a:r>
              <a:rPr lang="en-CA" dirty="0"/>
              <a:t>Plenty of variation in the problem formation</a:t>
            </a:r>
          </a:p>
          <a:p>
            <a:r>
              <a:rPr lang="en-CA" dirty="0"/>
              <a:t>Dimensionality</a:t>
            </a:r>
          </a:p>
          <a:p>
            <a:r>
              <a:rPr lang="en-CA" dirty="0"/>
              <a:t>Rigid Non-Rigid</a:t>
            </a:r>
          </a:p>
          <a:p>
            <a:r>
              <a:rPr lang="en-CA" dirty="0"/>
              <a:t>Point-level</a:t>
            </a:r>
          </a:p>
          <a:p>
            <a:endParaRPr lang="en-CA" dirty="0"/>
          </a:p>
        </p:txBody>
      </p:sp>
    </p:spTree>
    <p:extLst>
      <p:ext uri="{BB962C8B-B14F-4D97-AF65-F5344CB8AC3E}">
        <p14:creationId xmlns:p14="http://schemas.microsoft.com/office/powerpoint/2010/main" val="300180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Rigid/Non-Rigid</a:t>
            </a:r>
          </a:p>
        </p:txBody>
      </p:sp>
      <p:sp>
        <p:nvSpPr>
          <p:cNvPr id="3" name="Content Placeholder 2"/>
          <p:cNvSpPr>
            <a:spLocks noGrp="1"/>
          </p:cNvSpPr>
          <p:nvPr>
            <p:ph idx="1"/>
          </p:nvPr>
        </p:nvSpPr>
        <p:spPr/>
        <p:txBody>
          <a:bodyPr/>
          <a:lstStyle/>
          <a:p>
            <a:r>
              <a:rPr lang="en-CA" dirty="0"/>
              <a:t>A rigid transform preserves distance between points</a:t>
            </a:r>
          </a:p>
          <a:p>
            <a:pPr lvl="1"/>
            <a:r>
              <a:rPr lang="en-CA" dirty="0"/>
              <a:t>Static environment</a:t>
            </a:r>
          </a:p>
          <a:p>
            <a:pPr lvl="1"/>
            <a:r>
              <a:rPr lang="en-CA" dirty="0"/>
              <a:t>No motion-distortion</a:t>
            </a:r>
          </a:p>
          <a:p>
            <a:r>
              <a:rPr lang="en-CA" dirty="0"/>
              <a:t>A non-rigid transform does not</a:t>
            </a:r>
          </a:p>
          <a:p>
            <a:pPr lvl="1"/>
            <a:r>
              <a:rPr lang="en-CA" dirty="0"/>
              <a:t>Useful in non-static environments</a:t>
            </a:r>
          </a:p>
          <a:p>
            <a:pPr lvl="1"/>
            <a:r>
              <a:rPr lang="en-CA" dirty="0"/>
              <a:t>Objective function designed to impose constraints on stretch</a:t>
            </a:r>
          </a:p>
          <a:p>
            <a:pPr lvl="1"/>
            <a:r>
              <a:rPr lang="en-CA" dirty="0"/>
              <a:t>More expensive</a:t>
            </a:r>
          </a:p>
          <a:p>
            <a:endParaRPr lang="en-CA" dirty="0"/>
          </a:p>
        </p:txBody>
      </p:sp>
    </p:spTree>
    <p:extLst>
      <p:ext uri="{BB962C8B-B14F-4D97-AF65-F5344CB8AC3E}">
        <p14:creationId xmlns:p14="http://schemas.microsoft.com/office/powerpoint/2010/main" val="379587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Iterative Closest Point</a:t>
            </a:r>
          </a:p>
        </p:txBody>
      </p:sp>
      <p:sp>
        <p:nvSpPr>
          <p:cNvPr id="3" name="Content Placeholder 2"/>
          <p:cNvSpPr>
            <a:spLocks noGrp="1"/>
          </p:cNvSpPr>
          <p:nvPr>
            <p:ph idx="1"/>
          </p:nvPr>
        </p:nvSpPr>
        <p:spPr/>
        <p:txBody>
          <a:bodyPr/>
          <a:lstStyle/>
          <a:p>
            <a:r>
              <a:rPr lang="en-CA" dirty="0"/>
              <a:t>This is a rigid, direct algorithm</a:t>
            </a:r>
          </a:p>
          <a:p>
            <a:r>
              <a:rPr lang="en-CA" dirty="0"/>
              <a:t>Cost function minimizes sum of squared distance be correspondences</a:t>
            </a:r>
          </a:p>
          <a:p>
            <a:r>
              <a:rPr lang="en-CA" dirty="0"/>
              <a:t>Closed form solution exists, based on maximizing cross-correlation</a:t>
            </a:r>
          </a:p>
          <a:p>
            <a:endParaRPr lang="en-CA" dirty="0"/>
          </a:p>
        </p:txBody>
      </p:sp>
      <p:pic>
        <p:nvPicPr>
          <p:cNvPr id="5" name="Picture 4"/>
          <p:cNvPicPr>
            <a:picLocks noChangeAspect="1"/>
          </p:cNvPicPr>
          <p:nvPr/>
        </p:nvPicPr>
        <p:blipFill>
          <a:blip r:embed="rId3"/>
          <a:stretch>
            <a:fillRect/>
          </a:stretch>
        </p:blipFill>
        <p:spPr>
          <a:xfrm>
            <a:off x="2397888" y="3505200"/>
            <a:ext cx="6732457" cy="1964258"/>
          </a:xfrm>
          <a:prstGeom prst="rect">
            <a:avLst/>
          </a:prstGeom>
        </p:spPr>
      </p:pic>
    </p:spTree>
    <p:extLst>
      <p:ext uri="{BB962C8B-B14F-4D97-AF65-F5344CB8AC3E}">
        <p14:creationId xmlns:p14="http://schemas.microsoft.com/office/powerpoint/2010/main" val="110259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ICP Example</a:t>
            </a:r>
          </a:p>
        </p:txBody>
      </p:sp>
      <p:pic>
        <p:nvPicPr>
          <p:cNvPr id="4" name="Picture 3"/>
          <p:cNvPicPr>
            <a:picLocks noChangeAspect="1"/>
          </p:cNvPicPr>
          <p:nvPr/>
        </p:nvPicPr>
        <p:blipFill>
          <a:blip r:embed="rId3"/>
          <a:stretch>
            <a:fillRect/>
          </a:stretch>
        </p:blipFill>
        <p:spPr>
          <a:xfrm>
            <a:off x="2827441" y="1062467"/>
            <a:ext cx="6526421" cy="5255262"/>
          </a:xfrm>
          <a:prstGeom prst="rect">
            <a:avLst/>
          </a:prstGeom>
        </p:spPr>
      </p:pic>
    </p:spTree>
    <p:extLst>
      <p:ext uri="{BB962C8B-B14F-4D97-AF65-F5344CB8AC3E}">
        <p14:creationId xmlns:p14="http://schemas.microsoft.com/office/powerpoint/2010/main" val="116079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Generalized - ICP</a:t>
            </a:r>
          </a:p>
        </p:txBody>
      </p:sp>
      <p:sp>
        <p:nvSpPr>
          <p:cNvPr id="3" name="Content Placeholder 2"/>
          <p:cNvSpPr>
            <a:spLocks noGrp="1"/>
          </p:cNvSpPr>
          <p:nvPr>
            <p:ph idx="1"/>
          </p:nvPr>
        </p:nvSpPr>
        <p:spPr/>
        <p:txBody>
          <a:bodyPr/>
          <a:lstStyle/>
          <a:p>
            <a:r>
              <a:rPr lang="en-CA" dirty="0"/>
              <a:t>Instead of point-to-point distance, uses plane-to-plane</a:t>
            </a:r>
          </a:p>
          <a:p>
            <a:r>
              <a:rPr lang="en-CA" dirty="0"/>
              <a:t>Surface </a:t>
            </a:r>
            <a:r>
              <a:rPr lang="en-CA" dirty="0" err="1"/>
              <a:t>normals</a:t>
            </a:r>
            <a:r>
              <a:rPr lang="en-CA" dirty="0"/>
              <a:t> are extracted using PCA in local neighbourhoods</a:t>
            </a:r>
          </a:p>
          <a:p>
            <a:r>
              <a:rPr lang="en-CA" dirty="0"/>
              <a:t>Cost function based on maximum likelihood using covariance matrices</a:t>
            </a:r>
          </a:p>
          <a:p>
            <a:pPr marL="0" indent="0">
              <a:buNone/>
            </a:pPr>
            <a:endParaRPr lang="en-CA" dirty="0"/>
          </a:p>
        </p:txBody>
      </p:sp>
      <p:pic>
        <p:nvPicPr>
          <p:cNvPr id="6" name="Picture 5"/>
          <p:cNvPicPr>
            <a:picLocks noChangeAspect="1"/>
          </p:cNvPicPr>
          <p:nvPr/>
        </p:nvPicPr>
        <p:blipFill>
          <a:blip r:embed="rId3"/>
          <a:stretch>
            <a:fillRect/>
          </a:stretch>
        </p:blipFill>
        <p:spPr>
          <a:xfrm>
            <a:off x="243746" y="2947908"/>
            <a:ext cx="3039099" cy="1922695"/>
          </a:xfrm>
          <a:prstGeom prst="rect">
            <a:avLst/>
          </a:prstGeom>
        </p:spPr>
      </p:pic>
      <p:pic>
        <p:nvPicPr>
          <p:cNvPr id="7" name="Picture 6"/>
          <p:cNvPicPr>
            <a:picLocks noChangeAspect="1"/>
          </p:cNvPicPr>
          <p:nvPr/>
        </p:nvPicPr>
        <p:blipFill>
          <a:blip r:embed="rId4"/>
          <a:stretch>
            <a:fillRect/>
          </a:stretch>
        </p:blipFill>
        <p:spPr>
          <a:xfrm>
            <a:off x="367506" y="5248275"/>
            <a:ext cx="2770705" cy="597889"/>
          </a:xfrm>
          <a:prstGeom prst="rect">
            <a:avLst/>
          </a:prstGeom>
        </p:spPr>
      </p:pic>
      <p:pic>
        <p:nvPicPr>
          <p:cNvPr id="8" name="Picture 7"/>
          <p:cNvPicPr>
            <a:picLocks noChangeAspect="1"/>
          </p:cNvPicPr>
          <p:nvPr/>
        </p:nvPicPr>
        <p:blipFill>
          <a:blip r:embed="rId5"/>
          <a:stretch>
            <a:fillRect/>
          </a:stretch>
        </p:blipFill>
        <p:spPr>
          <a:xfrm>
            <a:off x="5105009" y="3140048"/>
            <a:ext cx="4132063" cy="1476922"/>
          </a:xfrm>
          <a:prstGeom prst="rect">
            <a:avLst/>
          </a:prstGeom>
        </p:spPr>
      </p:pic>
      <p:pic>
        <p:nvPicPr>
          <p:cNvPr id="9" name="Picture 8"/>
          <p:cNvPicPr>
            <a:picLocks noChangeAspect="1"/>
          </p:cNvPicPr>
          <p:nvPr/>
        </p:nvPicPr>
        <p:blipFill>
          <a:blip r:embed="rId6"/>
          <a:stretch>
            <a:fillRect/>
          </a:stretch>
        </p:blipFill>
        <p:spPr>
          <a:xfrm>
            <a:off x="4223756" y="4844380"/>
            <a:ext cx="6229350" cy="1257300"/>
          </a:xfrm>
          <a:prstGeom prst="rect">
            <a:avLst/>
          </a:prstGeom>
        </p:spPr>
      </p:pic>
    </p:spTree>
    <p:extLst>
      <p:ext uri="{BB962C8B-B14F-4D97-AF65-F5344CB8AC3E}">
        <p14:creationId xmlns:p14="http://schemas.microsoft.com/office/powerpoint/2010/main" val="101500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Modeling Representation</a:t>
            </a:r>
          </a:p>
          <a:p>
            <a:pPr lvl="1"/>
            <a:r>
              <a:rPr lang="en-CA" dirty="0"/>
              <a:t>Relative</a:t>
            </a:r>
          </a:p>
          <a:p>
            <a:pPr lvl="1"/>
            <a:r>
              <a:rPr lang="en-CA" dirty="0"/>
              <a:t>Jacobian example from bundle adjustment</a:t>
            </a:r>
          </a:p>
          <a:p>
            <a:r>
              <a:rPr lang="en-CA" dirty="0"/>
              <a:t>Point Set Registration</a:t>
            </a:r>
          </a:p>
          <a:p>
            <a:pPr lvl="1"/>
            <a:r>
              <a:rPr lang="en-CA" dirty="0"/>
              <a:t>Categories</a:t>
            </a:r>
          </a:p>
          <a:p>
            <a:pPr lvl="1"/>
            <a:r>
              <a:rPr lang="en-CA" dirty="0"/>
              <a:t>Popular/Interesting algorithms</a:t>
            </a:r>
          </a:p>
          <a:p>
            <a:pPr lvl="1"/>
            <a:r>
              <a:rPr lang="en-CA" dirty="0"/>
              <a:t>Application-specific example</a:t>
            </a:r>
          </a:p>
          <a:p>
            <a:pPr lvl="1"/>
            <a:endParaRPr lang="en-CA" dirty="0"/>
          </a:p>
        </p:txBody>
      </p:sp>
    </p:spTree>
    <p:extLst>
      <p:ext uri="{BB962C8B-B14F-4D97-AF65-F5344CB8AC3E}">
        <p14:creationId xmlns:p14="http://schemas.microsoft.com/office/powerpoint/2010/main" val="68174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Appearance of Covariance Matrices</a:t>
            </a:r>
          </a:p>
        </p:txBody>
      </p:sp>
      <p:pic>
        <p:nvPicPr>
          <p:cNvPr id="2052"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0" y="274320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050" y="310515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0850" y="340995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650" y="371475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450" y="401955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9080" y="329565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0" y="339090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025" y="342900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100" y="360045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0" y="3276600"/>
            <a:ext cx="2857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d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2857500"/>
            <a:ext cx="285750" cy="2667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rot="14700014">
            <a:off x="3467019" y="3447289"/>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Oval 19"/>
          <p:cNvSpPr/>
          <p:nvPr/>
        </p:nvSpPr>
        <p:spPr>
          <a:xfrm rot="19192954">
            <a:off x="2782198" y="2761371"/>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Oval 20"/>
          <p:cNvSpPr/>
          <p:nvPr/>
        </p:nvSpPr>
        <p:spPr>
          <a:xfrm rot="19192954">
            <a:off x="2665277" y="2606661"/>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Oval 21"/>
          <p:cNvSpPr/>
          <p:nvPr/>
        </p:nvSpPr>
        <p:spPr>
          <a:xfrm rot="16738758">
            <a:off x="4956887" y="2807841"/>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Oval 22"/>
          <p:cNvSpPr/>
          <p:nvPr/>
        </p:nvSpPr>
        <p:spPr>
          <a:xfrm rot="15377081">
            <a:off x="3895214" y="2702837"/>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Oval 23"/>
          <p:cNvSpPr/>
          <p:nvPr/>
        </p:nvSpPr>
        <p:spPr>
          <a:xfrm rot="16515208">
            <a:off x="4365843" y="2755571"/>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Oval 25"/>
          <p:cNvSpPr/>
          <p:nvPr/>
        </p:nvSpPr>
        <p:spPr>
          <a:xfrm rot="14828500">
            <a:off x="6319340" y="2663817"/>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Oval 26"/>
          <p:cNvSpPr/>
          <p:nvPr/>
        </p:nvSpPr>
        <p:spPr>
          <a:xfrm rot="15773930">
            <a:off x="5599235" y="2979291"/>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8" name="Oval 27"/>
          <p:cNvSpPr/>
          <p:nvPr/>
        </p:nvSpPr>
        <p:spPr>
          <a:xfrm rot="14828500">
            <a:off x="7102266" y="2229662"/>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Oval 28"/>
          <p:cNvSpPr/>
          <p:nvPr/>
        </p:nvSpPr>
        <p:spPr>
          <a:xfrm rot="19617411">
            <a:off x="2261834" y="2119298"/>
            <a:ext cx="593480" cy="147091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8800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07" y="48295"/>
            <a:ext cx="6932703" cy="860425"/>
          </a:xfrm>
        </p:spPr>
        <p:txBody>
          <a:bodyPr/>
          <a:lstStyle/>
          <a:p>
            <a:r>
              <a:rPr lang="en-CA" dirty="0"/>
              <a:t>Normal Distributions Transform W/Grids</a:t>
            </a:r>
          </a:p>
        </p:txBody>
      </p:sp>
      <p:sp>
        <p:nvSpPr>
          <p:cNvPr id="3" name="Content Placeholder 2"/>
          <p:cNvSpPr>
            <a:spLocks noGrp="1"/>
          </p:cNvSpPr>
          <p:nvPr>
            <p:ph idx="1"/>
          </p:nvPr>
        </p:nvSpPr>
        <p:spPr/>
        <p:txBody>
          <a:bodyPr/>
          <a:lstStyle/>
          <a:p>
            <a:r>
              <a:rPr lang="en-CA" dirty="0"/>
              <a:t>The reference scan is subdivided into cells</a:t>
            </a:r>
          </a:p>
          <a:p>
            <a:r>
              <a:rPr lang="en-CA" dirty="0"/>
              <a:t>The surface within each cell is modelled as Gaussian</a:t>
            </a:r>
          </a:p>
        </p:txBody>
      </p:sp>
      <p:pic>
        <p:nvPicPr>
          <p:cNvPr id="4" name="Picture 3"/>
          <p:cNvPicPr>
            <a:picLocks noChangeAspect="1"/>
          </p:cNvPicPr>
          <p:nvPr/>
        </p:nvPicPr>
        <p:blipFill>
          <a:blip r:embed="rId3"/>
          <a:stretch>
            <a:fillRect/>
          </a:stretch>
        </p:blipFill>
        <p:spPr>
          <a:xfrm>
            <a:off x="261155" y="2549968"/>
            <a:ext cx="6092327" cy="1198120"/>
          </a:xfrm>
          <a:prstGeom prst="rect">
            <a:avLst/>
          </a:prstGeom>
        </p:spPr>
      </p:pic>
      <p:pic>
        <p:nvPicPr>
          <p:cNvPr id="5" name="Picture 4"/>
          <p:cNvPicPr>
            <a:picLocks noChangeAspect="1"/>
          </p:cNvPicPr>
          <p:nvPr/>
        </p:nvPicPr>
        <p:blipFill>
          <a:blip r:embed="rId4"/>
          <a:stretch>
            <a:fillRect/>
          </a:stretch>
        </p:blipFill>
        <p:spPr>
          <a:xfrm>
            <a:off x="367507" y="4151300"/>
            <a:ext cx="4282390" cy="1084288"/>
          </a:xfrm>
          <a:prstGeom prst="rect">
            <a:avLst/>
          </a:prstGeom>
        </p:spPr>
      </p:pic>
      <p:pic>
        <p:nvPicPr>
          <p:cNvPr id="9" name="Picture 8"/>
          <p:cNvPicPr>
            <a:picLocks noChangeAspect="1"/>
          </p:cNvPicPr>
          <p:nvPr/>
        </p:nvPicPr>
        <p:blipFill>
          <a:blip r:embed="rId5"/>
          <a:stretch>
            <a:fillRect/>
          </a:stretch>
        </p:blipFill>
        <p:spPr>
          <a:xfrm>
            <a:off x="5891524" y="3868985"/>
            <a:ext cx="3590748" cy="808727"/>
          </a:xfrm>
          <a:prstGeom prst="rect">
            <a:avLst/>
          </a:prstGeom>
        </p:spPr>
      </p:pic>
      <p:pic>
        <p:nvPicPr>
          <p:cNvPr id="10" name="Picture 9"/>
          <p:cNvPicPr>
            <a:picLocks noChangeAspect="1"/>
          </p:cNvPicPr>
          <p:nvPr/>
        </p:nvPicPr>
        <p:blipFill>
          <a:blip r:embed="rId6"/>
          <a:stretch>
            <a:fillRect/>
          </a:stretch>
        </p:blipFill>
        <p:spPr>
          <a:xfrm>
            <a:off x="5025695" y="4798609"/>
            <a:ext cx="7053799" cy="1244788"/>
          </a:xfrm>
          <a:prstGeom prst="rect">
            <a:avLst/>
          </a:prstGeom>
        </p:spPr>
      </p:pic>
      <p:cxnSp>
        <p:nvCxnSpPr>
          <p:cNvPr id="7" name="Straight Connector 6"/>
          <p:cNvCxnSpPr/>
          <p:nvPr/>
        </p:nvCxnSpPr>
        <p:spPr>
          <a:xfrm>
            <a:off x="4961744" y="3868985"/>
            <a:ext cx="0" cy="176981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493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NDT Transformation Visual</a:t>
            </a:r>
          </a:p>
        </p:txBody>
      </p:sp>
      <p:pic>
        <p:nvPicPr>
          <p:cNvPr id="5" name="Picture 4"/>
          <p:cNvPicPr>
            <a:picLocks noChangeAspect="1"/>
          </p:cNvPicPr>
          <p:nvPr/>
        </p:nvPicPr>
        <p:blipFill>
          <a:blip r:embed="rId3"/>
          <a:stretch>
            <a:fillRect/>
          </a:stretch>
        </p:blipFill>
        <p:spPr>
          <a:xfrm>
            <a:off x="186858" y="1456154"/>
            <a:ext cx="5389483" cy="4293995"/>
          </a:xfrm>
          <a:prstGeom prst="rect">
            <a:avLst/>
          </a:prstGeom>
        </p:spPr>
      </p:pic>
      <p:pic>
        <p:nvPicPr>
          <p:cNvPr id="6" name="Picture 5"/>
          <p:cNvPicPr>
            <a:picLocks noChangeAspect="1"/>
          </p:cNvPicPr>
          <p:nvPr/>
        </p:nvPicPr>
        <p:blipFill>
          <a:blip r:embed="rId4"/>
          <a:stretch>
            <a:fillRect/>
          </a:stretch>
        </p:blipFill>
        <p:spPr>
          <a:xfrm>
            <a:off x="6626328" y="998610"/>
            <a:ext cx="4659631" cy="5209082"/>
          </a:xfrm>
          <a:prstGeom prst="rect">
            <a:avLst/>
          </a:prstGeom>
        </p:spPr>
      </p:pic>
    </p:spTree>
    <p:extLst>
      <p:ext uri="{BB962C8B-B14F-4D97-AF65-F5344CB8AC3E}">
        <p14:creationId xmlns:p14="http://schemas.microsoft.com/office/powerpoint/2010/main" val="189284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NDT Subdivision</a:t>
            </a:r>
          </a:p>
        </p:txBody>
      </p:sp>
      <p:sp>
        <p:nvSpPr>
          <p:cNvPr id="3" name="Content Placeholder 2"/>
          <p:cNvSpPr>
            <a:spLocks noGrp="1"/>
          </p:cNvSpPr>
          <p:nvPr>
            <p:ph idx="1"/>
          </p:nvPr>
        </p:nvSpPr>
        <p:spPr/>
        <p:txBody>
          <a:bodyPr/>
          <a:lstStyle/>
          <a:p>
            <a:r>
              <a:rPr lang="en-CA" dirty="0"/>
              <a:t>Subdivision strategies are independent</a:t>
            </a:r>
          </a:p>
        </p:txBody>
      </p:sp>
      <p:pic>
        <p:nvPicPr>
          <p:cNvPr id="4" name="Picture 3"/>
          <p:cNvPicPr>
            <a:picLocks noChangeAspect="1"/>
          </p:cNvPicPr>
          <p:nvPr/>
        </p:nvPicPr>
        <p:blipFill>
          <a:blip r:embed="rId3"/>
          <a:stretch>
            <a:fillRect/>
          </a:stretch>
        </p:blipFill>
        <p:spPr>
          <a:xfrm>
            <a:off x="367507" y="2443553"/>
            <a:ext cx="3686175" cy="3409950"/>
          </a:xfrm>
          <a:prstGeom prst="rect">
            <a:avLst/>
          </a:prstGeom>
        </p:spPr>
      </p:pic>
      <p:pic>
        <p:nvPicPr>
          <p:cNvPr id="5" name="Picture 4"/>
          <p:cNvPicPr>
            <a:picLocks noChangeAspect="1"/>
          </p:cNvPicPr>
          <p:nvPr/>
        </p:nvPicPr>
        <p:blipFill>
          <a:blip r:embed="rId4"/>
          <a:stretch>
            <a:fillRect/>
          </a:stretch>
        </p:blipFill>
        <p:spPr>
          <a:xfrm>
            <a:off x="4188354" y="2443553"/>
            <a:ext cx="3743325" cy="3457575"/>
          </a:xfrm>
          <a:prstGeom prst="rect">
            <a:avLst/>
          </a:prstGeom>
        </p:spPr>
      </p:pic>
      <p:pic>
        <p:nvPicPr>
          <p:cNvPr id="6" name="Picture 5"/>
          <p:cNvPicPr>
            <a:picLocks noChangeAspect="1"/>
          </p:cNvPicPr>
          <p:nvPr/>
        </p:nvPicPr>
        <p:blipFill>
          <a:blip r:embed="rId5"/>
          <a:stretch>
            <a:fillRect/>
          </a:stretch>
        </p:blipFill>
        <p:spPr>
          <a:xfrm>
            <a:off x="8066351" y="2481653"/>
            <a:ext cx="3676650" cy="3419475"/>
          </a:xfrm>
          <a:prstGeom prst="rect">
            <a:avLst/>
          </a:prstGeom>
        </p:spPr>
      </p:pic>
    </p:spTree>
    <p:extLst>
      <p:ext uri="{BB962C8B-B14F-4D97-AF65-F5344CB8AC3E}">
        <p14:creationId xmlns:p14="http://schemas.microsoft.com/office/powerpoint/2010/main" val="680515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Correlative Scan Matching I</a:t>
            </a:r>
          </a:p>
        </p:txBody>
      </p:sp>
      <p:sp>
        <p:nvSpPr>
          <p:cNvPr id="3" name="Content Placeholder 2"/>
          <p:cNvSpPr>
            <a:spLocks noGrp="1"/>
          </p:cNvSpPr>
          <p:nvPr>
            <p:ph idx="1"/>
          </p:nvPr>
        </p:nvSpPr>
        <p:spPr>
          <a:xfrm>
            <a:off x="561125" y="1371599"/>
            <a:ext cx="10668000" cy="4267200"/>
          </a:xfrm>
        </p:spPr>
        <p:txBody>
          <a:bodyPr/>
          <a:lstStyle/>
          <a:p>
            <a:r>
              <a:rPr lang="en-CA" dirty="0"/>
              <a:t>Maximize</a:t>
            </a:r>
          </a:p>
        </p:txBody>
      </p:sp>
      <p:pic>
        <p:nvPicPr>
          <p:cNvPr id="4" name="Picture 3"/>
          <p:cNvPicPr>
            <a:picLocks noChangeAspect="1"/>
          </p:cNvPicPr>
          <p:nvPr/>
        </p:nvPicPr>
        <p:blipFill>
          <a:blip r:embed="rId3"/>
          <a:stretch>
            <a:fillRect/>
          </a:stretch>
        </p:blipFill>
        <p:spPr>
          <a:xfrm>
            <a:off x="2775678" y="1251678"/>
            <a:ext cx="8792374" cy="860920"/>
          </a:xfrm>
          <a:prstGeom prst="rect">
            <a:avLst/>
          </a:prstGeom>
        </p:spPr>
      </p:pic>
      <p:pic>
        <p:nvPicPr>
          <p:cNvPr id="5" name="Picture 4"/>
          <p:cNvPicPr>
            <a:picLocks noChangeAspect="1"/>
          </p:cNvPicPr>
          <p:nvPr/>
        </p:nvPicPr>
        <p:blipFill>
          <a:blip r:embed="rId4"/>
          <a:stretch>
            <a:fillRect/>
          </a:stretch>
        </p:blipFill>
        <p:spPr>
          <a:xfrm>
            <a:off x="3411773" y="2355430"/>
            <a:ext cx="4518024" cy="3283369"/>
          </a:xfrm>
          <a:prstGeom prst="rect">
            <a:avLst/>
          </a:prstGeom>
        </p:spPr>
      </p:pic>
    </p:spTree>
    <p:extLst>
      <p:ext uri="{BB962C8B-B14F-4D97-AF65-F5344CB8AC3E}">
        <p14:creationId xmlns:p14="http://schemas.microsoft.com/office/powerpoint/2010/main" val="4198550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Correlative Scan Matching II</a:t>
            </a:r>
          </a:p>
        </p:txBody>
      </p:sp>
      <p:pic>
        <p:nvPicPr>
          <p:cNvPr id="4" name="Content Placeholder 3"/>
          <p:cNvPicPr>
            <a:picLocks noGrp="1" noChangeAspect="1"/>
          </p:cNvPicPr>
          <p:nvPr>
            <p:ph idx="1"/>
          </p:nvPr>
        </p:nvPicPr>
        <p:blipFill>
          <a:blip r:embed="rId3"/>
          <a:stretch>
            <a:fillRect/>
          </a:stretch>
        </p:blipFill>
        <p:spPr>
          <a:xfrm>
            <a:off x="5669432" y="48295"/>
            <a:ext cx="2260622" cy="809547"/>
          </a:xfrm>
          <a:prstGeom prst="rect">
            <a:avLst/>
          </a:prstGeom>
        </p:spPr>
      </p:pic>
      <p:pic>
        <p:nvPicPr>
          <p:cNvPr id="5" name="Picture 4"/>
          <p:cNvPicPr>
            <a:picLocks noChangeAspect="1"/>
          </p:cNvPicPr>
          <p:nvPr/>
        </p:nvPicPr>
        <p:blipFill>
          <a:blip r:embed="rId4"/>
          <a:stretch>
            <a:fillRect/>
          </a:stretch>
        </p:blipFill>
        <p:spPr>
          <a:xfrm>
            <a:off x="142563" y="1289075"/>
            <a:ext cx="5336341" cy="4785766"/>
          </a:xfrm>
          <a:prstGeom prst="rect">
            <a:avLst/>
          </a:prstGeom>
        </p:spPr>
      </p:pic>
      <p:pic>
        <p:nvPicPr>
          <p:cNvPr id="6" name="Picture 5"/>
          <p:cNvPicPr>
            <a:picLocks noChangeAspect="1"/>
          </p:cNvPicPr>
          <p:nvPr/>
        </p:nvPicPr>
        <p:blipFill>
          <a:blip r:embed="rId5"/>
          <a:stretch>
            <a:fillRect/>
          </a:stretch>
        </p:blipFill>
        <p:spPr>
          <a:xfrm>
            <a:off x="5478904" y="1985115"/>
            <a:ext cx="6525016" cy="3393685"/>
          </a:xfrm>
          <a:prstGeom prst="rect">
            <a:avLst/>
          </a:prstGeom>
        </p:spPr>
      </p:pic>
    </p:spTree>
    <p:extLst>
      <p:ext uri="{BB962C8B-B14F-4D97-AF65-F5344CB8AC3E}">
        <p14:creationId xmlns:p14="http://schemas.microsoft.com/office/powerpoint/2010/main" val="3223926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Correlative Scan Matching Uncertainty</a:t>
            </a:r>
          </a:p>
        </p:txBody>
      </p:sp>
      <p:sp>
        <p:nvSpPr>
          <p:cNvPr id="3" name="Content Placeholder 2"/>
          <p:cNvSpPr>
            <a:spLocks noGrp="1"/>
          </p:cNvSpPr>
          <p:nvPr>
            <p:ph idx="1"/>
          </p:nvPr>
        </p:nvSpPr>
        <p:spPr/>
        <p:txBody>
          <a:bodyPr/>
          <a:lstStyle/>
          <a:p>
            <a:r>
              <a:rPr lang="en-CA" dirty="0"/>
              <a:t>By sampling the cost function, a Gaussian distribution can be fit to the results</a:t>
            </a:r>
          </a:p>
        </p:txBody>
      </p:sp>
      <p:pic>
        <p:nvPicPr>
          <p:cNvPr id="4" name="Picture 3"/>
          <p:cNvPicPr>
            <a:picLocks noChangeAspect="1"/>
          </p:cNvPicPr>
          <p:nvPr/>
        </p:nvPicPr>
        <p:blipFill>
          <a:blip r:embed="rId3"/>
          <a:stretch>
            <a:fillRect/>
          </a:stretch>
        </p:blipFill>
        <p:spPr>
          <a:xfrm>
            <a:off x="2962010" y="2229844"/>
            <a:ext cx="6196013" cy="3605136"/>
          </a:xfrm>
          <a:prstGeom prst="rect">
            <a:avLst/>
          </a:prstGeom>
        </p:spPr>
      </p:pic>
    </p:spTree>
    <p:extLst>
      <p:ext uri="{BB962C8B-B14F-4D97-AF65-F5344CB8AC3E}">
        <p14:creationId xmlns:p14="http://schemas.microsoft.com/office/powerpoint/2010/main" val="611785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Correlative Scan Matching Covariance</a:t>
            </a:r>
          </a:p>
        </p:txBody>
      </p:sp>
      <p:pic>
        <p:nvPicPr>
          <p:cNvPr id="4" name="Picture 3"/>
          <p:cNvPicPr>
            <a:picLocks noChangeAspect="1"/>
          </p:cNvPicPr>
          <p:nvPr/>
        </p:nvPicPr>
        <p:blipFill>
          <a:blip r:embed="rId3"/>
          <a:stretch>
            <a:fillRect/>
          </a:stretch>
        </p:blipFill>
        <p:spPr>
          <a:xfrm>
            <a:off x="1819275" y="2433637"/>
            <a:ext cx="8553450" cy="1990725"/>
          </a:xfrm>
          <a:prstGeom prst="rect">
            <a:avLst/>
          </a:prstGeom>
        </p:spPr>
      </p:pic>
    </p:spTree>
    <p:extLst>
      <p:ext uri="{BB962C8B-B14F-4D97-AF65-F5344CB8AC3E}">
        <p14:creationId xmlns:p14="http://schemas.microsoft.com/office/powerpoint/2010/main" val="4049108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Uncertainty In General</a:t>
            </a:r>
          </a:p>
        </p:txBody>
      </p:sp>
      <p:sp>
        <p:nvSpPr>
          <p:cNvPr id="3" name="Content Placeholder 2"/>
          <p:cNvSpPr>
            <a:spLocks noGrp="1"/>
          </p:cNvSpPr>
          <p:nvPr>
            <p:ph idx="1"/>
          </p:nvPr>
        </p:nvSpPr>
        <p:spPr/>
        <p:txBody>
          <a:bodyPr/>
          <a:lstStyle/>
          <a:p>
            <a:r>
              <a:rPr lang="en-CA" dirty="0"/>
              <a:t>For local search methods, the only real-time feasible way to estimate covariance is via their cost function</a:t>
            </a:r>
          </a:p>
          <a:p>
            <a:r>
              <a:rPr lang="en-CA" dirty="0" err="1"/>
              <a:t>Andresi</a:t>
            </a:r>
            <a:r>
              <a:rPr lang="en-CA" dirty="0"/>
              <a:t> </a:t>
            </a:r>
            <a:r>
              <a:rPr lang="en-CA" dirty="0" err="1"/>
              <a:t>Censi</a:t>
            </a:r>
            <a:r>
              <a:rPr lang="en-CA" dirty="0"/>
              <a:t> has a good example of a general method that can be applied to any cost function (in that case ICP)</a:t>
            </a:r>
          </a:p>
        </p:txBody>
      </p:sp>
    </p:spTree>
    <p:extLst>
      <p:ext uri="{BB962C8B-B14F-4D97-AF65-F5344CB8AC3E}">
        <p14:creationId xmlns:p14="http://schemas.microsoft.com/office/powerpoint/2010/main" val="2414609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Gaussian Mixture Model</a:t>
            </a:r>
          </a:p>
        </p:txBody>
      </p:sp>
      <p:sp>
        <p:nvSpPr>
          <p:cNvPr id="3" name="Content Placeholder 2"/>
          <p:cNvSpPr>
            <a:spLocks noGrp="1"/>
          </p:cNvSpPr>
          <p:nvPr>
            <p:ph idx="1"/>
          </p:nvPr>
        </p:nvSpPr>
        <p:spPr/>
        <p:txBody>
          <a:bodyPr/>
          <a:lstStyle/>
          <a:p>
            <a:r>
              <a:rPr lang="en-CA" dirty="0"/>
              <a:t>Mixture model is a distribution formed from a mixture of other distributions</a:t>
            </a:r>
          </a:p>
        </p:txBody>
      </p:sp>
      <p:pic>
        <p:nvPicPr>
          <p:cNvPr id="5" name="Picture 4"/>
          <p:cNvPicPr>
            <a:picLocks noChangeAspect="1"/>
          </p:cNvPicPr>
          <p:nvPr/>
        </p:nvPicPr>
        <p:blipFill>
          <a:blip r:embed="rId3"/>
          <a:stretch>
            <a:fillRect/>
          </a:stretch>
        </p:blipFill>
        <p:spPr>
          <a:xfrm>
            <a:off x="256141" y="2642673"/>
            <a:ext cx="5275979" cy="2800864"/>
          </a:xfrm>
          <a:prstGeom prst="rect">
            <a:avLst/>
          </a:prstGeom>
        </p:spPr>
      </p:pic>
      <p:pic>
        <p:nvPicPr>
          <p:cNvPr id="6" name="Picture 5"/>
          <p:cNvPicPr>
            <a:picLocks noChangeAspect="1"/>
          </p:cNvPicPr>
          <p:nvPr/>
        </p:nvPicPr>
        <p:blipFill>
          <a:blip r:embed="rId4"/>
          <a:stretch>
            <a:fillRect/>
          </a:stretch>
        </p:blipFill>
        <p:spPr>
          <a:xfrm>
            <a:off x="6227657" y="2156202"/>
            <a:ext cx="5332551" cy="3773805"/>
          </a:xfrm>
          <a:prstGeom prst="rect">
            <a:avLst/>
          </a:prstGeom>
        </p:spPr>
      </p:pic>
    </p:spTree>
    <p:extLst>
      <p:ext uri="{BB962C8B-B14F-4D97-AF65-F5344CB8AC3E}">
        <p14:creationId xmlns:p14="http://schemas.microsoft.com/office/powerpoint/2010/main" val="75731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Relative Graph Representation</a:t>
            </a:r>
          </a:p>
        </p:txBody>
      </p:sp>
      <p:sp>
        <p:nvSpPr>
          <p:cNvPr id="3" name="Content Placeholder 2"/>
          <p:cNvSpPr>
            <a:spLocks noGrp="1"/>
          </p:cNvSpPr>
          <p:nvPr>
            <p:ph idx="1"/>
          </p:nvPr>
        </p:nvSpPr>
        <p:spPr/>
        <p:txBody>
          <a:bodyPr/>
          <a:lstStyle/>
          <a:p>
            <a:r>
              <a:rPr lang="en-CA" dirty="0"/>
              <a:t>The poses in the graph are positioned relative to each other</a:t>
            </a:r>
          </a:p>
          <a:p>
            <a:r>
              <a:rPr lang="en-CA" dirty="0"/>
              <a:t>Each landmark is positioned </a:t>
            </a:r>
            <a:r>
              <a:rPr lang="en-CA" dirty="0" err="1"/>
              <a:t>wrt</a:t>
            </a:r>
            <a:r>
              <a:rPr lang="en-CA" dirty="0"/>
              <a:t> the first pose that observed it</a:t>
            </a:r>
          </a:p>
          <a:p>
            <a:endParaRPr lang="en-CA" dirty="0"/>
          </a:p>
        </p:txBody>
      </p:sp>
    </p:spTree>
    <p:extLst>
      <p:ext uri="{BB962C8B-B14F-4D97-AF65-F5344CB8AC3E}">
        <p14:creationId xmlns:p14="http://schemas.microsoft.com/office/powerpoint/2010/main" val="323789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07" y="48295"/>
            <a:ext cx="7157555" cy="860425"/>
          </a:xfrm>
        </p:spPr>
        <p:txBody>
          <a:bodyPr/>
          <a:lstStyle/>
          <a:p>
            <a:r>
              <a:rPr lang="en-CA" dirty="0"/>
              <a:t>Coherent Point Drift – Non Rigid Algorithm</a:t>
            </a:r>
          </a:p>
        </p:txBody>
      </p:sp>
      <p:sp>
        <p:nvSpPr>
          <p:cNvPr id="3" name="Content Placeholder 2"/>
          <p:cNvSpPr>
            <a:spLocks noGrp="1"/>
          </p:cNvSpPr>
          <p:nvPr>
            <p:ph idx="1"/>
          </p:nvPr>
        </p:nvSpPr>
        <p:spPr/>
        <p:txBody>
          <a:bodyPr/>
          <a:lstStyle/>
          <a:p>
            <a:r>
              <a:rPr lang="en-CA" dirty="0"/>
              <a:t>Align point sets with a coherent velocity field</a:t>
            </a:r>
          </a:p>
        </p:txBody>
      </p:sp>
      <p:pic>
        <p:nvPicPr>
          <p:cNvPr id="4" name="Picture 3"/>
          <p:cNvPicPr>
            <a:picLocks noChangeAspect="1"/>
          </p:cNvPicPr>
          <p:nvPr/>
        </p:nvPicPr>
        <p:blipFill>
          <a:blip r:embed="rId3"/>
          <a:stretch>
            <a:fillRect/>
          </a:stretch>
        </p:blipFill>
        <p:spPr>
          <a:xfrm>
            <a:off x="1085781" y="2382772"/>
            <a:ext cx="9649160" cy="2244856"/>
          </a:xfrm>
          <a:prstGeom prst="rect">
            <a:avLst/>
          </a:prstGeom>
        </p:spPr>
      </p:pic>
    </p:spTree>
    <p:extLst>
      <p:ext uri="{BB962C8B-B14F-4D97-AF65-F5344CB8AC3E}">
        <p14:creationId xmlns:p14="http://schemas.microsoft.com/office/powerpoint/2010/main" val="1023310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Coherent Point Drift Formulation</a:t>
            </a:r>
          </a:p>
        </p:txBody>
      </p:sp>
      <p:pic>
        <p:nvPicPr>
          <p:cNvPr id="4" name="Picture 3"/>
          <p:cNvPicPr>
            <a:picLocks noChangeAspect="1"/>
          </p:cNvPicPr>
          <p:nvPr/>
        </p:nvPicPr>
        <p:blipFill>
          <a:blip r:embed="rId3"/>
          <a:stretch>
            <a:fillRect/>
          </a:stretch>
        </p:blipFill>
        <p:spPr>
          <a:xfrm>
            <a:off x="2764367" y="1145965"/>
            <a:ext cx="3295650" cy="942975"/>
          </a:xfrm>
          <a:prstGeom prst="rect">
            <a:avLst/>
          </a:prstGeom>
        </p:spPr>
      </p:pic>
      <p:sp>
        <p:nvSpPr>
          <p:cNvPr id="5" name="Content Placeholder 2"/>
          <p:cNvSpPr>
            <a:spLocks noGrp="1"/>
          </p:cNvSpPr>
          <p:nvPr>
            <p:ph idx="1"/>
          </p:nvPr>
        </p:nvSpPr>
        <p:spPr>
          <a:xfrm>
            <a:off x="726017" y="1371600"/>
            <a:ext cx="10668000" cy="4267200"/>
          </a:xfrm>
        </p:spPr>
        <p:txBody>
          <a:bodyPr/>
          <a:lstStyle/>
          <a:p>
            <a:r>
              <a:rPr lang="en-CA" dirty="0"/>
              <a:t>Point sets:</a:t>
            </a:r>
          </a:p>
          <a:p>
            <a:endParaRPr lang="en-CA" dirty="0"/>
          </a:p>
          <a:p>
            <a:r>
              <a:rPr lang="en-CA" dirty="0"/>
              <a:t>Each point in Y is taken as a centroid for a GMM</a:t>
            </a:r>
          </a:p>
          <a:p>
            <a:r>
              <a:rPr lang="en-CA" dirty="0"/>
              <a:t>That model is fit to the point in X by maximizing the likelihood</a:t>
            </a:r>
          </a:p>
        </p:txBody>
      </p:sp>
      <p:pic>
        <p:nvPicPr>
          <p:cNvPr id="6" name="Picture 5"/>
          <p:cNvPicPr>
            <a:picLocks noChangeAspect="1"/>
          </p:cNvPicPr>
          <p:nvPr/>
        </p:nvPicPr>
        <p:blipFill>
          <a:blip r:embed="rId4"/>
          <a:stretch>
            <a:fillRect/>
          </a:stretch>
        </p:blipFill>
        <p:spPr>
          <a:xfrm>
            <a:off x="6673607" y="1371600"/>
            <a:ext cx="4106819" cy="657091"/>
          </a:xfrm>
          <a:prstGeom prst="rect">
            <a:avLst/>
          </a:prstGeom>
        </p:spPr>
      </p:pic>
      <p:pic>
        <p:nvPicPr>
          <p:cNvPr id="7" name="Picture 6"/>
          <p:cNvPicPr>
            <a:picLocks noChangeAspect="1"/>
          </p:cNvPicPr>
          <p:nvPr/>
        </p:nvPicPr>
        <p:blipFill>
          <a:blip r:embed="rId5"/>
          <a:stretch>
            <a:fillRect/>
          </a:stretch>
        </p:blipFill>
        <p:spPr>
          <a:xfrm>
            <a:off x="1162306" y="3485858"/>
            <a:ext cx="9795421" cy="695775"/>
          </a:xfrm>
          <a:prstGeom prst="rect">
            <a:avLst/>
          </a:prstGeom>
        </p:spPr>
      </p:pic>
      <p:pic>
        <p:nvPicPr>
          <p:cNvPr id="8" name="Picture 7"/>
          <p:cNvPicPr>
            <a:picLocks noChangeAspect="1"/>
          </p:cNvPicPr>
          <p:nvPr/>
        </p:nvPicPr>
        <p:blipFill>
          <a:blip r:embed="rId6"/>
          <a:stretch>
            <a:fillRect/>
          </a:stretch>
        </p:blipFill>
        <p:spPr>
          <a:xfrm>
            <a:off x="1216554" y="4483176"/>
            <a:ext cx="9443619" cy="1618504"/>
          </a:xfrm>
          <a:prstGeom prst="rect">
            <a:avLst/>
          </a:prstGeom>
        </p:spPr>
      </p:pic>
    </p:spTree>
    <p:extLst>
      <p:ext uri="{BB962C8B-B14F-4D97-AF65-F5344CB8AC3E}">
        <p14:creationId xmlns:p14="http://schemas.microsoft.com/office/powerpoint/2010/main" val="3388004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CPD - Smooth Motion Function</a:t>
            </a:r>
          </a:p>
        </p:txBody>
      </p:sp>
      <p:sp>
        <p:nvSpPr>
          <p:cNvPr id="3" name="Content Placeholder 2"/>
          <p:cNvSpPr>
            <a:spLocks noGrp="1"/>
          </p:cNvSpPr>
          <p:nvPr>
            <p:ph idx="1"/>
          </p:nvPr>
        </p:nvSpPr>
        <p:spPr/>
        <p:txBody>
          <a:bodyPr/>
          <a:lstStyle/>
          <a:p>
            <a:r>
              <a:rPr lang="en-CA" dirty="0"/>
              <a:t>For CPD, the smooth motion is imposed by penalizing the high frequency energy of the velocity function</a:t>
            </a:r>
          </a:p>
          <a:p>
            <a:r>
              <a:rPr lang="en-CA" dirty="0"/>
              <a:t>Accordingly, G is a symmetric low-pass filter</a:t>
            </a:r>
          </a:p>
        </p:txBody>
      </p:sp>
      <p:pic>
        <p:nvPicPr>
          <p:cNvPr id="4" name="Picture 3"/>
          <p:cNvPicPr>
            <a:picLocks noChangeAspect="1"/>
          </p:cNvPicPr>
          <p:nvPr/>
        </p:nvPicPr>
        <p:blipFill>
          <a:blip r:embed="rId3"/>
          <a:stretch>
            <a:fillRect/>
          </a:stretch>
        </p:blipFill>
        <p:spPr>
          <a:xfrm>
            <a:off x="886993" y="2943314"/>
            <a:ext cx="4024424" cy="882231"/>
          </a:xfrm>
          <a:prstGeom prst="rect">
            <a:avLst/>
          </a:prstGeom>
        </p:spPr>
      </p:pic>
      <p:pic>
        <p:nvPicPr>
          <p:cNvPr id="5" name="Picture 4"/>
          <p:cNvPicPr>
            <a:picLocks noChangeAspect="1"/>
          </p:cNvPicPr>
          <p:nvPr/>
        </p:nvPicPr>
        <p:blipFill>
          <a:blip r:embed="rId4"/>
          <a:stretch>
            <a:fillRect/>
          </a:stretch>
        </p:blipFill>
        <p:spPr>
          <a:xfrm>
            <a:off x="574224" y="4170197"/>
            <a:ext cx="9172546" cy="1468603"/>
          </a:xfrm>
          <a:prstGeom prst="rect">
            <a:avLst/>
          </a:prstGeom>
        </p:spPr>
      </p:pic>
    </p:spTree>
    <p:extLst>
      <p:ext uri="{BB962C8B-B14F-4D97-AF65-F5344CB8AC3E}">
        <p14:creationId xmlns:p14="http://schemas.microsoft.com/office/powerpoint/2010/main" val="3323367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CPD - Velocity Function</a:t>
            </a:r>
          </a:p>
        </p:txBody>
      </p:sp>
      <p:sp>
        <p:nvSpPr>
          <p:cNvPr id="3" name="Content Placeholder 2"/>
          <p:cNvSpPr>
            <a:spLocks noGrp="1"/>
          </p:cNvSpPr>
          <p:nvPr>
            <p:ph idx="1"/>
          </p:nvPr>
        </p:nvSpPr>
        <p:spPr>
          <a:xfrm>
            <a:off x="640326" y="1130061"/>
            <a:ext cx="10668000" cy="4267200"/>
          </a:xfrm>
        </p:spPr>
        <p:txBody>
          <a:bodyPr/>
          <a:lstStyle/>
          <a:p>
            <a:r>
              <a:rPr lang="en-CA" dirty="0"/>
              <a:t>Can be shown that function that minimizes energy is</a:t>
            </a:r>
          </a:p>
          <a:p>
            <a:endParaRPr lang="en-CA" dirty="0"/>
          </a:p>
          <a:p>
            <a:endParaRPr lang="en-CA" dirty="0"/>
          </a:p>
          <a:p>
            <a:endParaRPr lang="en-CA" dirty="0"/>
          </a:p>
          <a:p>
            <a:r>
              <a:rPr lang="en-CA" dirty="0"/>
              <a:t>Where G is a Gaussian Kernel</a:t>
            </a:r>
          </a:p>
        </p:txBody>
      </p:sp>
      <p:pic>
        <p:nvPicPr>
          <p:cNvPr id="4" name="Picture 3"/>
          <p:cNvPicPr>
            <a:picLocks noChangeAspect="1"/>
          </p:cNvPicPr>
          <p:nvPr/>
        </p:nvPicPr>
        <p:blipFill>
          <a:blip r:embed="rId3"/>
          <a:stretch>
            <a:fillRect/>
          </a:stretch>
        </p:blipFill>
        <p:spPr>
          <a:xfrm>
            <a:off x="1756406" y="1713030"/>
            <a:ext cx="4699634" cy="1330085"/>
          </a:xfrm>
          <a:prstGeom prst="rect">
            <a:avLst/>
          </a:prstGeom>
        </p:spPr>
      </p:pic>
      <p:pic>
        <p:nvPicPr>
          <p:cNvPr id="5" name="Picture 4"/>
          <p:cNvPicPr>
            <a:picLocks noChangeAspect="1"/>
          </p:cNvPicPr>
          <p:nvPr/>
        </p:nvPicPr>
        <p:blipFill>
          <a:blip r:embed="rId4"/>
          <a:stretch>
            <a:fillRect/>
          </a:stretch>
        </p:blipFill>
        <p:spPr>
          <a:xfrm>
            <a:off x="640326" y="3847425"/>
            <a:ext cx="10839382" cy="1207609"/>
          </a:xfrm>
          <a:prstGeom prst="rect">
            <a:avLst/>
          </a:prstGeom>
        </p:spPr>
      </p:pic>
      <p:pic>
        <p:nvPicPr>
          <p:cNvPr id="6" name="Picture 5"/>
          <p:cNvPicPr>
            <a:picLocks noChangeAspect="1"/>
          </p:cNvPicPr>
          <p:nvPr/>
        </p:nvPicPr>
        <p:blipFill>
          <a:blip r:embed="rId5"/>
          <a:stretch>
            <a:fillRect/>
          </a:stretch>
        </p:blipFill>
        <p:spPr>
          <a:xfrm>
            <a:off x="2664484" y="5125198"/>
            <a:ext cx="3619500" cy="771525"/>
          </a:xfrm>
          <a:prstGeom prst="rect">
            <a:avLst/>
          </a:prstGeom>
        </p:spPr>
      </p:pic>
      <p:pic>
        <p:nvPicPr>
          <p:cNvPr id="7" name="Picture 6"/>
          <p:cNvPicPr>
            <a:picLocks noChangeAspect="1"/>
          </p:cNvPicPr>
          <p:nvPr/>
        </p:nvPicPr>
        <p:blipFill>
          <a:blip r:embed="rId6"/>
          <a:stretch>
            <a:fillRect/>
          </a:stretch>
        </p:blipFill>
        <p:spPr>
          <a:xfrm>
            <a:off x="7192453" y="5211523"/>
            <a:ext cx="3638550" cy="371475"/>
          </a:xfrm>
          <a:prstGeom prst="rect">
            <a:avLst/>
          </a:prstGeom>
        </p:spPr>
      </p:pic>
    </p:spTree>
    <p:extLst>
      <p:ext uri="{BB962C8B-B14F-4D97-AF65-F5344CB8AC3E}">
        <p14:creationId xmlns:p14="http://schemas.microsoft.com/office/powerpoint/2010/main" val="4195718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CPD – Expectation-Maximization</a:t>
            </a:r>
          </a:p>
        </p:txBody>
      </p:sp>
      <p:sp>
        <p:nvSpPr>
          <p:cNvPr id="3" name="Content Placeholder 2"/>
          <p:cNvSpPr>
            <a:spLocks noGrp="1"/>
          </p:cNvSpPr>
          <p:nvPr>
            <p:ph idx="1"/>
          </p:nvPr>
        </p:nvSpPr>
        <p:spPr/>
        <p:txBody>
          <a:bodyPr/>
          <a:lstStyle/>
          <a:p>
            <a:r>
              <a:rPr lang="en-CA" dirty="0"/>
              <a:t>An upper bound on the cost function is</a:t>
            </a:r>
          </a:p>
        </p:txBody>
      </p:sp>
      <p:pic>
        <p:nvPicPr>
          <p:cNvPr id="4" name="Picture 3"/>
          <p:cNvPicPr>
            <a:picLocks noChangeAspect="1"/>
          </p:cNvPicPr>
          <p:nvPr/>
        </p:nvPicPr>
        <p:blipFill>
          <a:blip r:embed="rId3"/>
          <a:stretch>
            <a:fillRect/>
          </a:stretch>
        </p:blipFill>
        <p:spPr>
          <a:xfrm>
            <a:off x="928328" y="1894936"/>
            <a:ext cx="9610725" cy="1066800"/>
          </a:xfrm>
          <a:prstGeom prst="rect">
            <a:avLst/>
          </a:prstGeom>
        </p:spPr>
      </p:pic>
      <p:pic>
        <p:nvPicPr>
          <p:cNvPr id="5" name="Picture 4"/>
          <p:cNvPicPr>
            <a:picLocks noChangeAspect="1"/>
          </p:cNvPicPr>
          <p:nvPr/>
        </p:nvPicPr>
        <p:blipFill>
          <a:blip r:embed="rId4"/>
          <a:stretch>
            <a:fillRect/>
          </a:stretch>
        </p:blipFill>
        <p:spPr>
          <a:xfrm>
            <a:off x="726017" y="3420341"/>
            <a:ext cx="4505607" cy="1569576"/>
          </a:xfrm>
          <a:prstGeom prst="rect">
            <a:avLst/>
          </a:prstGeom>
        </p:spPr>
      </p:pic>
      <p:sp>
        <p:nvSpPr>
          <p:cNvPr id="6" name="Rectangle 5"/>
          <p:cNvSpPr/>
          <p:nvPr/>
        </p:nvSpPr>
        <p:spPr>
          <a:xfrm>
            <a:off x="1322716" y="5910610"/>
            <a:ext cx="8821947" cy="379237"/>
          </a:xfrm>
          <a:prstGeom prst="rect">
            <a:avLst/>
          </a:prstGeom>
        </p:spPr>
        <p:txBody>
          <a:bodyPr wrap="square">
            <a:spAutoFit/>
          </a:bodyPr>
          <a:lstStyle/>
          <a:p>
            <a:r>
              <a:rPr lang="en-US" dirty="0"/>
              <a:t>C. M. </a:t>
            </a:r>
            <a:r>
              <a:rPr lang="en-US" dirty="0" err="1"/>
              <a:t>CBishop</a:t>
            </a:r>
            <a:r>
              <a:rPr lang="en-US" dirty="0"/>
              <a:t>. Neural Networks for Pattern Recognition. Oxford University Press, Inc., 1995.</a:t>
            </a:r>
            <a:endParaRPr lang="en-CA" dirty="0"/>
          </a:p>
        </p:txBody>
      </p:sp>
      <p:pic>
        <p:nvPicPr>
          <p:cNvPr id="7" name="Picture 6"/>
          <p:cNvPicPr>
            <a:picLocks noChangeAspect="1"/>
          </p:cNvPicPr>
          <p:nvPr/>
        </p:nvPicPr>
        <p:blipFill>
          <a:blip r:embed="rId5"/>
          <a:stretch>
            <a:fillRect/>
          </a:stretch>
        </p:blipFill>
        <p:spPr>
          <a:xfrm>
            <a:off x="7052839" y="4266056"/>
            <a:ext cx="2491211" cy="723861"/>
          </a:xfrm>
          <a:prstGeom prst="rect">
            <a:avLst/>
          </a:prstGeom>
        </p:spPr>
      </p:pic>
    </p:spTree>
    <p:extLst>
      <p:ext uri="{BB962C8B-B14F-4D97-AF65-F5344CB8AC3E}">
        <p14:creationId xmlns:p14="http://schemas.microsoft.com/office/powerpoint/2010/main" val="1413010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Can minimize upper bound </a:t>
            </a:r>
            <a:r>
              <a:rPr lang="en-CA" dirty="0" err="1"/>
              <a:t>wrt</a:t>
            </a:r>
            <a:r>
              <a:rPr lang="en-CA" dirty="0"/>
              <a:t> W</a:t>
            </a:r>
          </a:p>
        </p:txBody>
      </p:sp>
      <p:sp>
        <p:nvSpPr>
          <p:cNvPr id="4" name="Title 1"/>
          <p:cNvSpPr>
            <a:spLocks noGrp="1"/>
          </p:cNvSpPr>
          <p:nvPr>
            <p:ph type="title"/>
          </p:nvPr>
        </p:nvSpPr>
        <p:spPr>
          <a:xfrm>
            <a:off x="367507" y="48295"/>
            <a:ext cx="6088533" cy="860425"/>
          </a:xfrm>
        </p:spPr>
        <p:txBody>
          <a:bodyPr/>
          <a:lstStyle/>
          <a:p>
            <a:r>
              <a:rPr lang="en-CA" dirty="0"/>
              <a:t>CPD – Expectation-Maximization II</a:t>
            </a:r>
          </a:p>
        </p:txBody>
      </p:sp>
      <p:pic>
        <p:nvPicPr>
          <p:cNvPr id="5" name="Picture 4"/>
          <p:cNvPicPr>
            <a:picLocks noChangeAspect="1"/>
          </p:cNvPicPr>
          <p:nvPr/>
        </p:nvPicPr>
        <p:blipFill>
          <a:blip r:embed="rId3"/>
          <a:stretch>
            <a:fillRect/>
          </a:stretch>
        </p:blipFill>
        <p:spPr>
          <a:xfrm>
            <a:off x="1343473" y="2061083"/>
            <a:ext cx="8124825" cy="561975"/>
          </a:xfrm>
          <a:prstGeom prst="rect">
            <a:avLst/>
          </a:prstGeom>
        </p:spPr>
      </p:pic>
      <p:pic>
        <p:nvPicPr>
          <p:cNvPr id="6" name="Picture 5"/>
          <p:cNvPicPr>
            <a:picLocks noChangeAspect="1"/>
          </p:cNvPicPr>
          <p:nvPr/>
        </p:nvPicPr>
        <p:blipFill>
          <a:blip r:embed="rId4"/>
          <a:stretch>
            <a:fillRect/>
          </a:stretch>
        </p:blipFill>
        <p:spPr>
          <a:xfrm>
            <a:off x="2216156" y="3068029"/>
            <a:ext cx="5978937" cy="3260254"/>
          </a:xfrm>
          <a:prstGeom prst="rect">
            <a:avLst/>
          </a:prstGeom>
        </p:spPr>
      </p:pic>
      <p:cxnSp>
        <p:nvCxnSpPr>
          <p:cNvPr id="8" name="Straight Arrow Connector 7"/>
          <p:cNvCxnSpPr/>
          <p:nvPr/>
        </p:nvCxnSpPr>
        <p:spPr>
          <a:xfrm flipV="1">
            <a:off x="7096125" y="4848225"/>
            <a:ext cx="0" cy="590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9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CPD Example Match</a:t>
            </a:r>
          </a:p>
        </p:txBody>
      </p:sp>
      <p:pic>
        <p:nvPicPr>
          <p:cNvPr id="1026" name="Picture 2" descr="https://upload.wikimedia.org/wikipedia/commons/f/fe/Cpd_fish_affi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156370"/>
            <a:ext cx="6477000" cy="4857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9550" y="6014120"/>
            <a:ext cx="8248650" cy="369332"/>
          </a:xfrm>
          <a:prstGeom prst="rect">
            <a:avLst/>
          </a:prstGeom>
        </p:spPr>
        <p:txBody>
          <a:bodyPr wrap="square">
            <a:spAutoFit/>
          </a:bodyPr>
          <a:lstStyle/>
          <a:p>
            <a:r>
              <a:rPr lang="en-CA" dirty="0"/>
              <a:t>https://en.wikipedia.org/wiki/Point_set_registration#/media/File:Cpd_fish_affine.gif</a:t>
            </a:r>
          </a:p>
        </p:txBody>
      </p:sp>
    </p:spTree>
    <p:extLst>
      <p:ext uri="{BB962C8B-B14F-4D97-AF65-F5344CB8AC3E}">
        <p14:creationId xmlns:p14="http://schemas.microsoft.com/office/powerpoint/2010/main" val="1700052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Practical Considerations</a:t>
            </a:r>
          </a:p>
        </p:txBody>
      </p:sp>
      <p:sp>
        <p:nvSpPr>
          <p:cNvPr id="3" name="Content Placeholder 2"/>
          <p:cNvSpPr>
            <a:spLocks noGrp="1"/>
          </p:cNvSpPr>
          <p:nvPr>
            <p:ph idx="1"/>
          </p:nvPr>
        </p:nvSpPr>
        <p:spPr/>
        <p:txBody>
          <a:bodyPr/>
          <a:lstStyle/>
          <a:p>
            <a:r>
              <a:rPr lang="en-CA" dirty="0"/>
              <a:t>Motion distortion (similar to rolling shutter)</a:t>
            </a:r>
          </a:p>
          <a:p>
            <a:r>
              <a:rPr lang="en-CA" dirty="0" err="1"/>
              <a:t>Ansiotropic</a:t>
            </a:r>
            <a:r>
              <a:rPr lang="en-CA" dirty="0"/>
              <a:t> resolution</a:t>
            </a:r>
          </a:p>
          <a:p>
            <a:r>
              <a:rPr lang="en-CA" dirty="0"/>
              <a:t>Real-time constraint</a:t>
            </a:r>
          </a:p>
          <a:p>
            <a:r>
              <a:rPr lang="en-CA" dirty="0"/>
              <a:t>Quality Estimate</a:t>
            </a:r>
          </a:p>
        </p:txBody>
      </p:sp>
      <p:pic>
        <p:nvPicPr>
          <p:cNvPr id="4" name="Picture 3"/>
          <p:cNvPicPr>
            <a:picLocks noChangeAspect="1"/>
          </p:cNvPicPr>
          <p:nvPr/>
        </p:nvPicPr>
        <p:blipFill>
          <a:blip r:embed="rId3">
            <a:lum/>
            <a:alphaModFix/>
          </a:blip>
          <a:srcRect l="15037" t="14921" r="55116" b="44741"/>
          <a:stretch>
            <a:fillRect/>
          </a:stretch>
        </p:blipFill>
        <p:spPr>
          <a:xfrm>
            <a:off x="8248651" y="1533610"/>
            <a:ext cx="2800350" cy="4105190"/>
          </a:xfrm>
          <a:prstGeom prst="rect">
            <a:avLst/>
          </a:prstGeom>
          <a:noFill/>
          <a:ln>
            <a:noFill/>
          </a:ln>
        </p:spPr>
      </p:pic>
    </p:spTree>
    <p:extLst>
      <p:ext uri="{BB962C8B-B14F-4D97-AF65-F5344CB8AC3E}">
        <p14:creationId xmlns:p14="http://schemas.microsoft.com/office/powerpoint/2010/main" val="229430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Specialized Example (LOAM)</a:t>
            </a:r>
          </a:p>
        </p:txBody>
      </p:sp>
      <p:sp>
        <p:nvSpPr>
          <p:cNvPr id="3" name="Content Placeholder 2"/>
          <p:cNvSpPr>
            <a:spLocks noGrp="1"/>
          </p:cNvSpPr>
          <p:nvPr>
            <p:ph idx="1"/>
          </p:nvPr>
        </p:nvSpPr>
        <p:spPr/>
        <p:txBody>
          <a:bodyPr/>
          <a:lstStyle/>
          <a:p>
            <a:r>
              <a:rPr lang="en-CA" dirty="0"/>
              <a:t>IMU is integrated (or VO is used) to produce an estimate for the non-constant velocity (during a scan)</a:t>
            </a:r>
          </a:p>
          <a:p>
            <a:r>
              <a:rPr lang="en-CA" dirty="0"/>
              <a:t>Lidar feature-matching used to find constant velocity component</a:t>
            </a:r>
          </a:p>
          <a:p>
            <a:r>
              <a:rPr lang="en-CA" dirty="0"/>
              <a:t>Assuming IMU biases (or VO drift) are slowly changing, scan-matching will correct</a:t>
            </a:r>
          </a:p>
        </p:txBody>
      </p:sp>
    </p:spTree>
    <p:extLst>
      <p:ext uri="{BB962C8B-B14F-4D97-AF65-F5344CB8AC3E}">
        <p14:creationId xmlns:p14="http://schemas.microsoft.com/office/powerpoint/2010/main" val="207847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LOAM Lidar Features</a:t>
            </a:r>
          </a:p>
        </p:txBody>
      </p:sp>
      <p:sp>
        <p:nvSpPr>
          <p:cNvPr id="3" name="Content Placeholder 2"/>
          <p:cNvSpPr>
            <a:spLocks noGrp="1"/>
          </p:cNvSpPr>
          <p:nvPr>
            <p:ph idx="1"/>
          </p:nvPr>
        </p:nvSpPr>
        <p:spPr/>
        <p:txBody>
          <a:bodyPr/>
          <a:lstStyle/>
          <a:p>
            <a:r>
              <a:rPr lang="en-CA" dirty="0"/>
              <a:t>Designed to pick up edges and planes</a:t>
            </a:r>
          </a:p>
        </p:txBody>
      </p:sp>
      <p:pic>
        <p:nvPicPr>
          <p:cNvPr id="4" name="Picture 3"/>
          <p:cNvPicPr>
            <a:picLocks noChangeAspect="1"/>
          </p:cNvPicPr>
          <p:nvPr/>
        </p:nvPicPr>
        <p:blipFill>
          <a:blip r:embed="rId3"/>
          <a:stretch>
            <a:fillRect/>
          </a:stretch>
        </p:blipFill>
        <p:spPr>
          <a:xfrm>
            <a:off x="928687" y="2343150"/>
            <a:ext cx="6945313" cy="1200150"/>
          </a:xfrm>
          <a:prstGeom prst="rect">
            <a:avLst/>
          </a:prstGeom>
        </p:spPr>
      </p:pic>
      <p:pic>
        <p:nvPicPr>
          <p:cNvPr id="5" name="Picture 4"/>
          <p:cNvPicPr>
            <a:picLocks noChangeAspect="1"/>
          </p:cNvPicPr>
          <p:nvPr/>
        </p:nvPicPr>
        <p:blipFill>
          <a:blip r:embed="rId4"/>
          <a:stretch>
            <a:fillRect/>
          </a:stretch>
        </p:blipFill>
        <p:spPr>
          <a:xfrm>
            <a:off x="1652587" y="3857625"/>
            <a:ext cx="7725219" cy="1996405"/>
          </a:xfrm>
          <a:prstGeom prst="rect">
            <a:avLst/>
          </a:prstGeom>
        </p:spPr>
      </p:pic>
    </p:spTree>
    <p:extLst>
      <p:ext uri="{BB962C8B-B14F-4D97-AF65-F5344CB8AC3E}">
        <p14:creationId xmlns:p14="http://schemas.microsoft.com/office/powerpoint/2010/main" val="160575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Estimation States in a Relative Graph</a:t>
            </a:r>
          </a:p>
        </p:txBody>
      </p:sp>
      <p:pic>
        <p:nvPicPr>
          <p:cNvPr id="4" name="Picture 3"/>
          <p:cNvPicPr>
            <a:picLocks noChangeAspect="1"/>
          </p:cNvPicPr>
          <p:nvPr/>
        </p:nvPicPr>
        <p:blipFill>
          <a:blip r:embed="rId3"/>
          <a:stretch>
            <a:fillRect/>
          </a:stretch>
        </p:blipFill>
        <p:spPr>
          <a:xfrm>
            <a:off x="0" y="1205722"/>
            <a:ext cx="6871493" cy="4936879"/>
          </a:xfrm>
          <a:prstGeom prst="rect">
            <a:avLst/>
          </a:prstGeom>
        </p:spPr>
      </p:pic>
      <p:pic>
        <p:nvPicPr>
          <p:cNvPr id="3" name="Picture 2"/>
          <p:cNvPicPr>
            <a:picLocks noChangeAspect="1"/>
          </p:cNvPicPr>
          <p:nvPr/>
        </p:nvPicPr>
        <p:blipFill>
          <a:blip r:embed="rId4"/>
          <a:stretch>
            <a:fillRect/>
          </a:stretch>
        </p:blipFill>
        <p:spPr>
          <a:xfrm>
            <a:off x="6470332" y="1645920"/>
            <a:ext cx="3700463" cy="563880"/>
          </a:xfrm>
          <a:prstGeom prst="rect">
            <a:avLst/>
          </a:prstGeom>
        </p:spPr>
      </p:pic>
      <p:pic>
        <p:nvPicPr>
          <p:cNvPr id="5" name="Picture 4"/>
          <p:cNvPicPr>
            <a:picLocks noChangeAspect="1"/>
          </p:cNvPicPr>
          <p:nvPr/>
        </p:nvPicPr>
        <p:blipFill>
          <a:blip r:embed="rId5"/>
          <a:stretch>
            <a:fillRect/>
          </a:stretch>
        </p:blipFill>
        <p:spPr>
          <a:xfrm>
            <a:off x="6456040" y="2461082"/>
            <a:ext cx="5551873" cy="571678"/>
          </a:xfrm>
          <a:prstGeom prst="rect">
            <a:avLst/>
          </a:prstGeom>
        </p:spPr>
      </p:pic>
      <p:pic>
        <p:nvPicPr>
          <p:cNvPr id="6" name="Picture 5"/>
          <p:cNvPicPr>
            <a:picLocks noChangeAspect="1"/>
          </p:cNvPicPr>
          <p:nvPr/>
        </p:nvPicPr>
        <p:blipFill>
          <a:blip r:embed="rId6"/>
          <a:stretch>
            <a:fillRect/>
          </a:stretch>
        </p:blipFill>
        <p:spPr>
          <a:xfrm>
            <a:off x="6470332" y="3226558"/>
            <a:ext cx="3193410" cy="537722"/>
          </a:xfrm>
          <a:prstGeom prst="rect">
            <a:avLst/>
          </a:prstGeom>
        </p:spPr>
      </p:pic>
      <p:pic>
        <p:nvPicPr>
          <p:cNvPr id="7" name="Picture 6"/>
          <p:cNvPicPr>
            <a:picLocks noChangeAspect="1"/>
          </p:cNvPicPr>
          <p:nvPr/>
        </p:nvPicPr>
        <p:blipFill>
          <a:blip r:embed="rId7"/>
          <a:stretch>
            <a:fillRect/>
          </a:stretch>
        </p:blipFill>
        <p:spPr>
          <a:xfrm>
            <a:off x="6871493" y="4686740"/>
            <a:ext cx="2257425" cy="533400"/>
          </a:xfrm>
          <a:prstGeom prst="rect">
            <a:avLst/>
          </a:prstGeom>
        </p:spPr>
      </p:pic>
    </p:spTree>
    <p:extLst>
      <p:ext uri="{BB962C8B-B14F-4D97-AF65-F5344CB8AC3E}">
        <p14:creationId xmlns:p14="http://schemas.microsoft.com/office/powerpoint/2010/main" val="3369534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Cost Function</a:t>
            </a:r>
          </a:p>
        </p:txBody>
      </p:sp>
      <p:sp>
        <p:nvSpPr>
          <p:cNvPr id="3" name="Content Placeholder 2"/>
          <p:cNvSpPr>
            <a:spLocks noGrp="1"/>
          </p:cNvSpPr>
          <p:nvPr>
            <p:ph idx="1"/>
          </p:nvPr>
        </p:nvSpPr>
        <p:spPr/>
        <p:txBody>
          <a:bodyPr/>
          <a:lstStyle/>
          <a:p>
            <a:r>
              <a:rPr lang="en-CA" dirty="0"/>
              <a:t>Made up of distance terms</a:t>
            </a:r>
          </a:p>
          <a:p>
            <a:r>
              <a:rPr lang="en-CA" dirty="0"/>
              <a:t>Depending on feature type, point to line distance or point to plane distance</a:t>
            </a:r>
          </a:p>
        </p:txBody>
      </p:sp>
      <p:pic>
        <p:nvPicPr>
          <p:cNvPr id="4" name="Picture 3"/>
          <p:cNvPicPr>
            <a:picLocks noChangeAspect="1"/>
          </p:cNvPicPr>
          <p:nvPr/>
        </p:nvPicPr>
        <p:blipFill>
          <a:blip r:embed="rId2"/>
          <a:stretch>
            <a:fillRect/>
          </a:stretch>
        </p:blipFill>
        <p:spPr>
          <a:xfrm>
            <a:off x="2600325" y="2824162"/>
            <a:ext cx="6381750" cy="1362075"/>
          </a:xfrm>
          <a:prstGeom prst="rect">
            <a:avLst/>
          </a:prstGeom>
        </p:spPr>
      </p:pic>
      <p:pic>
        <p:nvPicPr>
          <p:cNvPr id="5" name="Picture 4"/>
          <p:cNvPicPr>
            <a:picLocks noChangeAspect="1"/>
          </p:cNvPicPr>
          <p:nvPr/>
        </p:nvPicPr>
        <p:blipFill>
          <a:blip r:embed="rId3"/>
          <a:stretch>
            <a:fillRect/>
          </a:stretch>
        </p:blipFill>
        <p:spPr>
          <a:xfrm>
            <a:off x="2233612" y="4291930"/>
            <a:ext cx="6581775" cy="1809750"/>
          </a:xfrm>
          <a:prstGeom prst="rect">
            <a:avLst/>
          </a:prstGeom>
        </p:spPr>
      </p:pic>
    </p:spTree>
    <p:extLst>
      <p:ext uri="{BB962C8B-B14F-4D97-AF65-F5344CB8AC3E}">
        <p14:creationId xmlns:p14="http://schemas.microsoft.com/office/powerpoint/2010/main" val="807732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p>
        </p:txBody>
      </p:sp>
    </p:spTree>
    <p:extLst>
      <p:ext uri="{BB962C8B-B14F-4D97-AF65-F5344CB8AC3E}">
        <p14:creationId xmlns:p14="http://schemas.microsoft.com/office/powerpoint/2010/main" val="3337376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lstStyle/>
          <a:p>
            <a:r>
              <a:rPr lang="en-US" dirty="0"/>
              <a:t>G. Sibley, “Relative bundle adjustment,” 2009. </a:t>
            </a:r>
          </a:p>
          <a:p>
            <a:r>
              <a:rPr lang="en-US" dirty="0"/>
              <a:t>A. Das, “Scan registration using the normal distributions transform and point cloud clustering techniques,” 2013.</a:t>
            </a:r>
          </a:p>
          <a:p>
            <a:r>
              <a:rPr lang="en-US" dirty="0"/>
              <a:t>E. Olson, “Real-time Correlative Scan Matching”, 2009</a:t>
            </a:r>
          </a:p>
          <a:p>
            <a:r>
              <a:rPr lang="en-US" dirty="0"/>
              <a:t>W. Hess et Al, “Real-Time Loop Closure in 2D Lidar SLAM”, 2016</a:t>
            </a:r>
          </a:p>
          <a:p>
            <a:r>
              <a:rPr lang="en-US" dirty="0"/>
              <a:t>A. </a:t>
            </a:r>
            <a:r>
              <a:rPr lang="en-US" dirty="0" err="1"/>
              <a:t>Myronenko</a:t>
            </a:r>
            <a:r>
              <a:rPr lang="en-US" dirty="0"/>
              <a:t> et al, “Non-rigid point set registration: Coherent Point Drift”, 2006</a:t>
            </a:r>
          </a:p>
          <a:p>
            <a:r>
              <a:rPr lang="en-US" dirty="0"/>
              <a:t>J. </a:t>
            </a:r>
            <a:r>
              <a:rPr lang="en-US" dirty="0" err="1"/>
              <a:t>Zhange</a:t>
            </a:r>
            <a:r>
              <a:rPr lang="en-US" dirty="0"/>
              <a:t>, S. Singh, “LOAM: Lidar </a:t>
            </a:r>
            <a:r>
              <a:rPr lang="en-US" dirty="0" err="1"/>
              <a:t>Odometry</a:t>
            </a:r>
            <a:r>
              <a:rPr lang="en-US" dirty="0"/>
              <a:t> and Mapping in Real-Time”, 2014</a:t>
            </a:r>
          </a:p>
          <a:p>
            <a:endParaRPr lang="en-CA" dirty="0"/>
          </a:p>
        </p:txBody>
      </p:sp>
    </p:spTree>
    <p:extLst>
      <p:ext uri="{BB962C8B-B14F-4D97-AF65-F5344CB8AC3E}">
        <p14:creationId xmlns:p14="http://schemas.microsoft.com/office/powerpoint/2010/main" val="317503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Relative Jacobians (For Cameras)</a:t>
            </a:r>
          </a:p>
        </p:txBody>
      </p:sp>
      <p:pic>
        <p:nvPicPr>
          <p:cNvPr id="4" name="Content Placeholder 3"/>
          <p:cNvPicPr>
            <a:picLocks noGrp="1" noChangeAspect="1"/>
          </p:cNvPicPr>
          <p:nvPr>
            <p:ph idx="1"/>
          </p:nvPr>
        </p:nvPicPr>
        <p:blipFill>
          <a:blip r:embed="rId3"/>
          <a:stretch>
            <a:fillRect/>
          </a:stretch>
        </p:blipFill>
        <p:spPr>
          <a:xfrm>
            <a:off x="0" y="1223010"/>
            <a:ext cx="5459828" cy="1901190"/>
          </a:xfrm>
          <a:prstGeom prst="rect">
            <a:avLst/>
          </a:prstGeom>
        </p:spPr>
      </p:pic>
      <p:pic>
        <p:nvPicPr>
          <p:cNvPr id="3" name="Picture 2"/>
          <p:cNvPicPr>
            <a:picLocks noChangeAspect="1"/>
          </p:cNvPicPr>
          <p:nvPr/>
        </p:nvPicPr>
        <p:blipFill>
          <a:blip r:embed="rId4"/>
          <a:stretch>
            <a:fillRect/>
          </a:stretch>
        </p:blipFill>
        <p:spPr>
          <a:xfrm>
            <a:off x="5627612" y="1146793"/>
            <a:ext cx="4442820" cy="1201049"/>
          </a:xfrm>
          <a:prstGeom prst="rect">
            <a:avLst/>
          </a:prstGeom>
        </p:spPr>
      </p:pic>
      <p:pic>
        <p:nvPicPr>
          <p:cNvPr id="5" name="Picture 4"/>
          <p:cNvPicPr>
            <a:picLocks noChangeAspect="1"/>
          </p:cNvPicPr>
          <p:nvPr/>
        </p:nvPicPr>
        <p:blipFill>
          <a:blip r:embed="rId5"/>
          <a:stretch>
            <a:fillRect/>
          </a:stretch>
        </p:blipFill>
        <p:spPr>
          <a:xfrm>
            <a:off x="1792703" y="3438490"/>
            <a:ext cx="7334250" cy="1733550"/>
          </a:xfrm>
          <a:prstGeom prst="rect">
            <a:avLst/>
          </a:prstGeom>
        </p:spPr>
      </p:pic>
      <p:pic>
        <p:nvPicPr>
          <p:cNvPr id="6" name="Picture 5"/>
          <p:cNvPicPr>
            <a:picLocks noChangeAspect="1"/>
          </p:cNvPicPr>
          <p:nvPr/>
        </p:nvPicPr>
        <p:blipFill>
          <a:blip r:embed="rId6"/>
          <a:stretch>
            <a:fillRect/>
          </a:stretch>
        </p:blipFill>
        <p:spPr>
          <a:xfrm>
            <a:off x="5538327" y="2347842"/>
            <a:ext cx="4621390" cy="1090648"/>
          </a:xfrm>
          <a:prstGeom prst="rect">
            <a:avLst/>
          </a:prstGeom>
        </p:spPr>
      </p:pic>
    </p:spTree>
    <p:extLst>
      <p:ext uri="{BB962C8B-B14F-4D97-AF65-F5344CB8AC3E}">
        <p14:creationId xmlns:p14="http://schemas.microsoft.com/office/powerpoint/2010/main" val="57993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Kinematic Chain</a:t>
            </a:r>
          </a:p>
        </p:txBody>
      </p:sp>
      <p:pic>
        <p:nvPicPr>
          <p:cNvPr id="4" name="Content Placeholder 3"/>
          <p:cNvPicPr>
            <a:picLocks noGrp="1" noChangeAspect="1"/>
          </p:cNvPicPr>
          <p:nvPr>
            <p:ph idx="1"/>
          </p:nvPr>
        </p:nvPicPr>
        <p:blipFill>
          <a:blip r:embed="rId3"/>
          <a:stretch>
            <a:fillRect/>
          </a:stretch>
        </p:blipFill>
        <p:spPr>
          <a:xfrm>
            <a:off x="2365740" y="1194763"/>
            <a:ext cx="6733172" cy="4681382"/>
          </a:xfrm>
          <a:prstGeom prst="rect">
            <a:avLst/>
          </a:prstGeom>
        </p:spPr>
      </p:pic>
    </p:spTree>
    <p:extLst>
      <p:ext uri="{BB962C8B-B14F-4D97-AF65-F5344CB8AC3E}">
        <p14:creationId xmlns:p14="http://schemas.microsoft.com/office/powerpoint/2010/main" val="173742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Transform Jacobian</a:t>
            </a:r>
          </a:p>
        </p:txBody>
      </p:sp>
      <p:sp>
        <p:nvSpPr>
          <p:cNvPr id="3" name="Content Placeholder 2"/>
          <p:cNvSpPr>
            <a:spLocks noGrp="1"/>
          </p:cNvSpPr>
          <p:nvPr>
            <p:ph idx="1"/>
          </p:nvPr>
        </p:nvSpPr>
        <p:spPr/>
        <p:txBody>
          <a:bodyPr/>
          <a:lstStyle/>
          <a:p>
            <a:r>
              <a:rPr lang="en-CA" dirty="0"/>
              <a:t>Recall 2</a:t>
            </a:r>
            <a:r>
              <a:rPr lang="en-CA" baseline="30000" dirty="0"/>
              <a:t>nd</a:t>
            </a:r>
            <a:r>
              <a:rPr lang="en-CA" dirty="0"/>
              <a:t> presentation</a:t>
            </a:r>
          </a:p>
        </p:txBody>
      </p:sp>
      <p:pic>
        <p:nvPicPr>
          <p:cNvPr id="4" name="Picture 3"/>
          <p:cNvPicPr>
            <a:picLocks noChangeAspect="1"/>
          </p:cNvPicPr>
          <p:nvPr/>
        </p:nvPicPr>
        <p:blipFill>
          <a:blip r:embed="rId3"/>
          <a:stretch>
            <a:fillRect/>
          </a:stretch>
        </p:blipFill>
        <p:spPr>
          <a:xfrm>
            <a:off x="726017" y="2240277"/>
            <a:ext cx="7695295" cy="2436654"/>
          </a:xfrm>
          <a:prstGeom prst="rect">
            <a:avLst/>
          </a:prstGeom>
        </p:spPr>
      </p:pic>
      <p:grpSp>
        <p:nvGrpSpPr>
          <p:cNvPr id="7" name="Group 6"/>
          <p:cNvGrpSpPr/>
          <p:nvPr/>
        </p:nvGrpSpPr>
        <p:grpSpPr>
          <a:xfrm>
            <a:off x="9191333" y="1146793"/>
            <a:ext cx="2570957" cy="1093484"/>
            <a:chOff x="5538327" y="1146793"/>
            <a:chExt cx="4621390" cy="2291697"/>
          </a:xfrm>
        </p:grpSpPr>
        <p:pic>
          <p:nvPicPr>
            <p:cNvPr id="5" name="Picture 4"/>
            <p:cNvPicPr>
              <a:picLocks noChangeAspect="1"/>
            </p:cNvPicPr>
            <p:nvPr/>
          </p:nvPicPr>
          <p:blipFill>
            <a:blip r:embed="rId4"/>
            <a:stretch>
              <a:fillRect/>
            </a:stretch>
          </p:blipFill>
          <p:spPr>
            <a:xfrm>
              <a:off x="5627612" y="1146793"/>
              <a:ext cx="4442820" cy="1201049"/>
            </a:xfrm>
            <a:prstGeom prst="rect">
              <a:avLst/>
            </a:prstGeom>
          </p:spPr>
        </p:pic>
        <p:pic>
          <p:nvPicPr>
            <p:cNvPr id="6" name="Picture 5"/>
            <p:cNvPicPr>
              <a:picLocks noChangeAspect="1"/>
            </p:cNvPicPr>
            <p:nvPr/>
          </p:nvPicPr>
          <p:blipFill>
            <a:blip r:embed="rId5"/>
            <a:stretch>
              <a:fillRect/>
            </a:stretch>
          </p:blipFill>
          <p:spPr>
            <a:xfrm>
              <a:off x="5538327" y="2347842"/>
              <a:ext cx="4621390" cy="1090648"/>
            </a:xfrm>
            <a:prstGeom prst="rect">
              <a:avLst/>
            </a:prstGeom>
          </p:spPr>
        </p:pic>
      </p:grpSp>
      <p:sp>
        <p:nvSpPr>
          <p:cNvPr id="8" name="Rectangle 7"/>
          <p:cNvSpPr/>
          <p:nvPr/>
        </p:nvSpPr>
        <p:spPr>
          <a:xfrm>
            <a:off x="11221753" y="1601081"/>
            <a:ext cx="565372" cy="7579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3914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Calibration Matrix Jacobian</a:t>
            </a:r>
          </a:p>
        </p:txBody>
      </p:sp>
      <p:pic>
        <p:nvPicPr>
          <p:cNvPr id="4" name="Picture 3"/>
          <p:cNvPicPr>
            <a:picLocks noChangeAspect="1"/>
          </p:cNvPicPr>
          <p:nvPr/>
        </p:nvPicPr>
        <p:blipFill>
          <a:blip r:embed="rId3"/>
          <a:stretch>
            <a:fillRect/>
          </a:stretch>
        </p:blipFill>
        <p:spPr>
          <a:xfrm>
            <a:off x="553402" y="1249680"/>
            <a:ext cx="7305675" cy="1676400"/>
          </a:xfrm>
          <a:prstGeom prst="rect">
            <a:avLst/>
          </a:prstGeom>
        </p:spPr>
      </p:pic>
      <p:pic>
        <p:nvPicPr>
          <p:cNvPr id="5" name="Picture 4"/>
          <p:cNvPicPr>
            <a:picLocks noChangeAspect="1"/>
          </p:cNvPicPr>
          <p:nvPr/>
        </p:nvPicPr>
        <p:blipFill>
          <a:blip r:embed="rId4"/>
          <a:stretch>
            <a:fillRect/>
          </a:stretch>
        </p:blipFill>
        <p:spPr>
          <a:xfrm>
            <a:off x="553402" y="2926080"/>
            <a:ext cx="11278217" cy="1326225"/>
          </a:xfrm>
          <a:prstGeom prst="rect">
            <a:avLst/>
          </a:prstGeom>
        </p:spPr>
      </p:pic>
      <p:pic>
        <p:nvPicPr>
          <p:cNvPr id="6" name="Picture 5"/>
          <p:cNvPicPr>
            <a:picLocks noChangeAspect="1"/>
          </p:cNvPicPr>
          <p:nvPr/>
        </p:nvPicPr>
        <p:blipFill>
          <a:blip r:embed="rId5"/>
          <a:stretch>
            <a:fillRect/>
          </a:stretch>
        </p:blipFill>
        <p:spPr>
          <a:xfrm>
            <a:off x="367507" y="4547480"/>
            <a:ext cx="6088533" cy="1267830"/>
          </a:xfrm>
          <a:prstGeom prst="rect">
            <a:avLst/>
          </a:prstGeom>
        </p:spPr>
      </p:pic>
      <p:pic>
        <p:nvPicPr>
          <p:cNvPr id="7" name="Picture 6"/>
          <p:cNvPicPr>
            <a:picLocks noChangeAspect="1"/>
          </p:cNvPicPr>
          <p:nvPr/>
        </p:nvPicPr>
        <p:blipFill>
          <a:blip r:embed="rId6"/>
          <a:stretch>
            <a:fillRect/>
          </a:stretch>
        </p:blipFill>
        <p:spPr>
          <a:xfrm>
            <a:off x="6586380" y="4547480"/>
            <a:ext cx="5394258" cy="1267830"/>
          </a:xfrm>
          <a:prstGeom prst="rect">
            <a:avLst/>
          </a:prstGeom>
        </p:spPr>
      </p:pic>
      <p:grpSp>
        <p:nvGrpSpPr>
          <p:cNvPr id="8" name="Group 7"/>
          <p:cNvGrpSpPr/>
          <p:nvPr/>
        </p:nvGrpSpPr>
        <p:grpSpPr>
          <a:xfrm>
            <a:off x="9216168" y="1165263"/>
            <a:ext cx="2570957" cy="1093484"/>
            <a:chOff x="5538327" y="1146793"/>
            <a:chExt cx="4621390" cy="2291697"/>
          </a:xfrm>
        </p:grpSpPr>
        <p:pic>
          <p:nvPicPr>
            <p:cNvPr id="9" name="Picture 8"/>
            <p:cNvPicPr>
              <a:picLocks noChangeAspect="1"/>
            </p:cNvPicPr>
            <p:nvPr/>
          </p:nvPicPr>
          <p:blipFill>
            <a:blip r:embed="rId7"/>
            <a:stretch>
              <a:fillRect/>
            </a:stretch>
          </p:blipFill>
          <p:spPr>
            <a:xfrm>
              <a:off x="5627612" y="1146793"/>
              <a:ext cx="4442820" cy="1201049"/>
            </a:xfrm>
            <a:prstGeom prst="rect">
              <a:avLst/>
            </a:prstGeom>
          </p:spPr>
        </p:pic>
        <p:pic>
          <p:nvPicPr>
            <p:cNvPr id="10" name="Picture 9"/>
            <p:cNvPicPr>
              <a:picLocks noChangeAspect="1"/>
            </p:cNvPicPr>
            <p:nvPr/>
          </p:nvPicPr>
          <p:blipFill>
            <a:blip r:embed="rId8"/>
            <a:stretch>
              <a:fillRect/>
            </a:stretch>
          </p:blipFill>
          <p:spPr>
            <a:xfrm>
              <a:off x="5538327" y="2347842"/>
              <a:ext cx="4621390" cy="1090648"/>
            </a:xfrm>
            <a:prstGeom prst="rect">
              <a:avLst/>
            </a:prstGeom>
          </p:spPr>
        </p:pic>
      </p:grpSp>
      <p:sp>
        <p:nvSpPr>
          <p:cNvPr id="11" name="Rectangle 10"/>
          <p:cNvSpPr/>
          <p:nvPr/>
        </p:nvSpPr>
        <p:spPr>
          <a:xfrm>
            <a:off x="10218960" y="1174442"/>
            <a:ext cx="565372" cy="112780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11271424" y="1666152"/>
            <a:ext cx="565372" cy="757989"/>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7533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Linear Jacobians</a:t>
            </a:r>
          </a:p>
        </p:txBody>
      </p:sp>
      <p:pic>
        <p:nvPicPr>
          <p:cNvPr id="4" name="Picture 3"/>
          <p:cNvPicPr>
            <a:picLocks noChangeAspect="1"/>
          </p:cNvPicPr>
          <p:nvPr/>
        </p:nvPicPr>
        <p:blipFill>
          <a:blip r:embed="rId3"/>
          <a:stretch>
            <a:fillRect/>
          </a:stretch>
        </p:blipFill>
        <p:spPr>
          <a:xfrm>
            <a:off x="980918" y="3036523"/>
            <a:ext cx="3380323" cy="1130742"/>
          </a:xfrm>
          <a:prstGeom prst="rect">
            <a:avLst/>
          </a:prstGeom>
        </p:spPr>
      </p:pic>
      <p:pic>
        <p:nvPicPr>
          <p:cNvPr id="5" name="Picture 4"/>
          <p:cNvPicPr>
            <a:picLocks noChangeAspect="1"/>
          </p:cNvPicPr>
          <p:nvPr/>
        </p:nvPicPr>
        <p:blipFill>
          <a:blip r:embed="rId4"/>
          <a:stretch>
            <a:fillRect/>
          </a:stretch>
        </p:blipFill>
        <p:spPr>
          <a:xfrm>
            <a:off x="5912682" y="2524177"/>
            <a:ext cx="4385561" cy="2155434"/>
          </a:xfrm>
          <a:prstGeom prst="rect">
            <a:avLst/>
          </a:prstGeom>
        </p:spPr>
      </p:pic>
      <p:grpSp>
        <p:nvGrpSpPr>
          <p:cNvPr id="6" name="Group 5"/>
          <p:cNvGrpSpPr/>
          <p:nvPr/>
        </p:nvGrpSpPr>
        <p:grpSpPr>
          <a:xfrm>
            <a:off x="9216168" y="1165263"/>
            <a:ext cx="2570957" cy="1093484"/>
            <a:chOff x="5538327" y="1146793"/>
            <a:chExt cx="4621390" cy="2291697"/>
          </a:xfrm>
        </p:grpSpPr>
        <p:pic>
          <p:nvPicPr>
            <p:cNvPr id="7" name="Picture 6"/>
            <p:cNvPicPr>
              <a:picLocks noChangeAspect="1"/>
            </p:cNvPicPr>
            <p:nvPr/>
          </p:nvPicPr>
          <p:blipFill>
            <a:blip r:embed="rId5"/>
            <a:stretch>
              <a:fillRect/>
            </a:stretch>
          </p:blipFill>
          <p:spPr>
            <a:xfrm>
              <a:off x="5627612" y="1146793"/>
              <a:ext cx="4442820" cy="1201049"/>
            </a:xfrm>
            <a:prstGeom prst="rect">
              <a:avLst/>
            </a:prstGeom>
          </p:spPr>
        </p:pic>
        <p:pic>
          <p:nvPicPr>
            <p:cNvPr id="8" name="Picture 7"/>
            <p:cNvPicPr>
              <a:picLocks noChangeAspect="1"/>
            </p:cNvPicPr>
            <p:nvPr/>
          </p:nvPicPr>
          <p:blipFill>
            <a:blip r:embed="rId6"/>
            <a:stretch>
              <a:fillRect/>
            </a:stretch>
          </p:blipFill>
          <p:spPr>
            <a:xfrm>
              <a:off x="5538327" y="2347842"/>
              <a:ext cx="4621390" cy="1090648"/>
            </a:xfrm>
            <a:prstGeom prst="rect">
              <a:avLst/>
            </a:prstGeom>
          </p:spPr>
        </p:pic>
      </p:grpSp>
      <p:sp>
        <p:nvSpPr>
          <p:cNvPr id="9" name="Rectangle 8"/>
          <p:cNvSpPr/>
          <p:nvPr/>
        </p:nvSpPr>
        <p:spPr>
          <a:xfrm>
            <a:off x="10218960" y="1174442"/>
            <a:ext cx="565372" cy="1127804"/>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p:cNvSpPr/>
          <p:nvPr/>
        </p:nvSpPr>
        <p:spPr>
          <a:xfrm>
            <a:off x="11271424" y="1666152"/>
            <a:ext cx="565372" cy="757989"/>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p:cNvSpPr/>
          <p:nvPr/>
        </p:nvSpPr>
        <p:spPr>
          <a:xfrm>
            <a:off x="10745192" y="1174442"/>
            <a:ext cx="565372" cy="112780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11233078" y="1129749"/>
            <a:ext cx="568503" cy="64411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76071838"/>
      </p:ext>
    </p:extLst>
  </p:cSld>
  <p:clrMapOvr>
    <a:masterClrMapping/>
  </p:clrMapOvr>
</p:sld>
</file>

<file path=ppt/theme/theme1.xml><?xml version="1.0" encoding="utf-8"?>
<a:theme xmlns:a="http://schemas.openxmlformats.org/drawingml/2006/main" name="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031C7C56-4A65-48DB-A8E2-F827DFE7187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CW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velab template.potx" id="{04CA7AA8-2D5E-4EB1-A3CE-2D0B35262E97}" vid="{556DEBE4-4F0C-46FD-8244-F91A45A872C6}"/>
    </a:ext>
  </a:extLst>
</a:theme>
</file>

<file path=ppt/theme/theme3.xml><?xml version="1.0" encoding="utf-8"?>
<a:theme xmlns:a="http://schemas.openxmlformats.org/drawingml/2006/main" name="1_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FA655820-5514-40C6-BF09-39C683E99B8E}"/>
    </a:ext>
  </a:extLst>
</a:theme>
</file>

<file path=ppt/theme/theme4.xml><?xml version="1.0" encoding="utf-8"?>
<a:theme xmlns:a="http://schemas.openxmlformats.org/drawingml/2006/main" name="2_CCW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velab template.potx" id="{04CA7AA8-2D5E-4EB1-A3CE-2D0B35262E97}" vid="{176BDF12-A8EF-4DF9-AF30-01D66F8D32A0}"/>
    </a:ext>
  </a:extLst>
</a:theme>
</file>

<file path=ppt/theme/theme5.xml><?xml version="1.0" encoding="utf-8"?>
<a:theme xmlns:a="http://schemas.openxmlformats.org/drawingml/2006/main" name="2_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9C14456E-B59A-4946-AAF0-6E2254D2685A}"/>
    </a:ext>
  </a:extLst>
</a:theme>
</file>

<file path=ppt/theme/theme6.xml><?xml version="1.0" encoding="utf-8"?>
<a:theme xmlns:a="http://schemas.openxmlformats.org/drawingml/2006/main" name="3_CCW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velab template.potx" id="{04CA7AA8-2D5E-4EB1-A3CE-2D0B35262E97}" vid="{C1701D78-6142-4CED-BD00-1730DA42D0D8}"/>
    </a:ext>
  </a:extLst>
</a:theme>
</file>

<file path=ppt/theme/theme7.xml><?xml version="1.0" encoding="utf-8"?>
<a:theme xmlns:a="http://schemas.openxmlformats.org/drawingml/2006/main" name="3_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00BFC967-9DFB-44F8-A41E-4F203C6A7B19}"/>
    </a:ext>
  </a:extLst>
</a:theme>
</file>

<file path=ppt/theme/theme8.xml><?xml version="1.0" encoding="utf-8"?>
<a:theme xmlns:a="http://schemas.openxmlformats.org/drawingml/2006/main" name="4_CCW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velab template.potx" id="{04CA7AA8-2D5E-4EB1-A3CE-2D0B35262E97}" vid="{E2BC0191-F861-4E69-A22C-A33307BE732C}"/>
    </a:ext>
  </a:extLst>
</a:theme>
</file>

<file path=ppt/theme/theme9.xml><?xml version="1.0" encoding="utf-8"?>
<a:theme xmlns:a="http://schemas.openxmlformats.org/drawingml/2006/main" name="4_UBC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rgbClr val="2B4A76"/>
            </a:solidFill>
            <a:latin typeface="+mn-lt"/>
            <a:ea typeface="ＭＳ Ｐゴシック" pitchFamily="-107" charset="-128"/>
          </a:defRPr>
        </a:defPPr>
      </a:lstStyle>
    </a:txDef>
  </a:objectDefaults>
  <a:extraClrSchemeLst/>
  <a:extLst>
    <a:ext uri="{05A4C25C-085E-4340-85A3-A5531E510DB2}">
      <thm15:themeFamily xmlns:thm15="http://schemas.microsoft.com/office/thememl/2012/main" name="wavelab template.potx" id="{04CA7AA8-2D5E-4EB1-A3CE-2D0B35262E97}" vid="{F16E6868-9805-44A7-849A-EE2B52C2E5AB}"/>
    </a:ext>
  </a:extLst>
</a:theme>
</file>

<file path=docProps/app.xml><?xml version="1.0" encoding="utf-8"?>
<Properties xmlns="http://schemas.openxmlformats.org/officeDocument/2006/extended-properties" xmlns:vt="http://schemas.openxmlformats.org/officeDocument/2006/docPropsVTypes">
  <Template/>
  <TotalTime>13067</TotalTime>
  <Words>2911</Words>
  <Application>Microsoft Office PowerPoint</Application>
  <PresentationFormat>Widescreen</PresentationFormat>
  <Paragraphs>286</Paragraphs>
  <Slides>42</Slides>
  <Notes>39</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42</vt:i4>
      </vt:variant>
    </vt:vector>
  </HeadingPairs>
  <TitlesOfParts>
    <vt:vector size="55" baseType="lpstr">
      <vt:lpstr>ＭＳ Ｐゴシック</vt:lpstr>
      <vt:lpstr>Arial</vt:lpstr>
      <vt:lpstr>Calibri</vt:lpstr>
      <vt:lpstr>Verdana</vt:lpstr>
      <vt:lpstr>UBC_template</vt:lpstr>
      <vt:lpstr>1_CCWCE</vt:lpstr>
      <vt:lpstr>1_UBC_template</vt:lpstr>
      <vt:lpstr>2_CCWCE</vt:lpstr>
      <vt:lpstr>2_UBC_template</vt:lpstr>
      <vt:lpstr>3_CCWCE</vt:lpstr>
      <vt:lpstr>3_UBC_template</vt:lpstr>
      <vt:lpstr>4_CCWCE</vt:lpstr>
      <vt:lpstr>4_UBC_template</vt:lpstr>
      <vt:lpstr>Modeling Absolute and Relative pose residual terms, point-cloud scan registration</vt:lpstr>
      <vt:lpstr>Outline</vt:lpstr>
      <vt:lpstr>Relative Graph Representation</vt:lpstr>
      <vt:lpstr>Estimation States in a Relative Graph</vt:lpstr>
      <vt:lpstr>Relative Jacobians (For Cameras)</vt:lpstr>
      <vt:lpstr>Kinematic Chain</vt:lpstr>
      <vt:lpstr>Transform Jacobian</vt:lpstr>
      <vt:lpstr>Calibration Matrix Jacobian</vt:lpstr>
      <vt:lpstr>Linear Jacobians</vt:lpstr>
      <vt:lpstr>All Together</vt:lpstr>
      <vt:lpstr>Absolute Vs Relative</vt:lpstr>
      <vt:lpstr>Trade-offs</vt:lpstr>
      <vt:lpstr>Partial Update</vt:lpstr>
      <vt:lpstr>Questions?</vt:lpstr>
      <vt:lpstr>Scan Registration Categories</vt:lpstr>
      <vt:lpstr>Rigid/Non-Rigid</vt:lpstr>
      <vt:lpstr>Iterative Closest Point</vt:lpstr>
      <vt:lpstr>ICP Example</vt:lpstr>
      <vt:lpstr>Generalized - ICP</vt:lpstr>
      <vt:lpstr>Appearance of Covariance Matrices</vt:lpstr>
      <vt:lpstr>Normal Distributions Transform W/Grids</vt:lpstr>
      <vt:lpstr>NDT Transformation Visual</vt:lpstr>
      <vt:lpstr>NDT Subdivision</vt:lpstr>
      <vt:lpstr>Correlative Scan Matching I</vt:lpstr>
      <vt:lpstr>Correlative Scan Matching II</vt:lpstr>
      <vt:lpstr>Correlative Scan Matching Uncertainty</vt:lpstr>
      <vt:lpstr>Correlative Scan Matching Covariance</vt:lpstr>
      <vt:lpstr>Uncertainty In General</vt:lpstr>
      <vt:lpstr>Gaussian Mixture Model</vt:lpstr>
      <vt:lpstr>Coherent Point Drift – Non Rigid Algorithm</vt:lpstr>
      <vt:lpstr>Coherent Point Drift Formulation</vt:lpstr>
      <vt:lpstr>CPD - Smooth Motion Function</vt:lpstr>
      <vt:lpstr>CPD - Velocity Function</vt:lpstr>
      <vt:lpstr>CPD – Expectation-Maximization</vt:lpstr>
      <vt:lpstr>CPD – Expectation-Maximization II</vt:lpstr>
      <vt:lpstr>CPD Example Match</vt:lpstr>
      <vt:lpstr>Practical Considerations</vt:lpstr>
      <vt:lpstr>Specialized Example (LOAM)</vt:lpstr>
      <vt:lpstr>LOAM Lidar Features</vt:lpstr>
      <vt:lpstr>Cost Function</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Planning and Control</dc:title>
  <dc:creator>Windows User</dc:creator>
  <cp:lastModifiedBy>John Smith</cp:lastModifiedBy>
  <cp:revision>399</cp:revision>
  <dcterms:created xsi:type="dcterms:W3CDTF">2016-11-19T18:28:42Z</dcterms:created>
  <dcterms:modified xsi:type="dcterms:W3CDTF">2017-06-27T21:15:37Z</dcterms:modified>
</cp:coreProperties>
</file>