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4461D-F0FA-477D-B295-DA1D962C9D06}" type="datetimeFigureOut">
              <a:rPr lang="en-GB" smtClean="0"/>
              <a:t>16/07/2017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69358-BBB1-496D-AC14-0829BEF0C0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219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338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8931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28558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1595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4610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455B-7DB0-43DB-986E-FC945DFEB6AC}" type="datetimeFigureOut">
              <a:rPr lang="en-GB" smtClean="0"/>
              <a:t>16/07/2017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183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455B-7DB0-43DB-986E-FC945DFEB6AC}" type="datetimeFigureOut">
              <a:rPr lang="en-GB" smtClean="0"/>
              <a:t>16/07/2017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427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455B-7DB0-43DB-986E-FC945DFEB6AC}" type="datetimeFigureOut">
              <a:rPr lang="en-GB" smtClean="0"/>
              <a:t>16/07/2017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675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455B-7DB0-43DB-986E-FC945DFEB6AC}" type="datetimeFigureOut">
              <a:rPr lang="en-GB" smtClean="0"/>
              <a:t>16/07/2017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938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455B-7DB0-43DB-986E-FC945DFEB6AC}" type="datetimeFigureOut">
              <a:rPr lang="en-GB" smtClean="0"/>
              <a:t>16/07/2017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790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455B-7DB0-43DB-986E-FC945DFEB6AC}" type="datetimeFigureOut">
              <a:rPr lang="en-GB" smtClean="0"/>
              <a:t>16/07/2017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42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455B-7DB0-43DB-986E-FC945DFEB6AC}" type="datetimeFigureOut">
              <a:rPr lang="en-GB" smtClean="0"/>
              <a:t>16/07/2017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9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455B-7DB0-43DB-986E-FC945DFEB6AC}" type="datetimeFigureOut">
              <a:rPr lang="en-GB" smtClean="0"/>
              <a:t>16/07/2017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328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455B-7DB0-43DB-986E-FC945DFEB6AC}" type="datetimeFigureOut">
              <a:rPr lang="en-GB" smtClean="0"/>
              <a:t>16/07/2017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34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455B-7DB0-43DB-986E-FC945DFEB6AC}" type="datetimeFigureOut">
              <a:rPr lang="en-GB" smtClean="0"/>
              <a:t>16/07/2017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59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455B-7DB0-43DB-986E-FC945DFEB6AC}" type="datetimeFigureOut">
              <a:rPr lang="en-GB" smtClean="0"/>
              <a:t>16/07/2017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096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D455B-7DB0-43DB-986E-FC945DFEB6AC}" type="datetimeFigureOut">
              <a:rPr lang="en-GB" smtClean="0"/>
              <a:t>16/07/2017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18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avelab.uwaterloo.ca/slam/2017-SLAM/data/scans.ma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7" name="Shape 297"/>
          <p:cNvCxnSpPr/>
          <p:nvPr/>
        </p:nvCxnSpPr>
        <p:spPr>
          <a:xfrm>
            <a:off x="293767" y="485967"/>
            <a:ext cx="11512800" cy="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98" name="Shape 298"/>
          <p:cNvCxnSpPr/>
          <p:nvPr/>
        </p:nvCxnSpPr>
        <p:spPr>
          <a:xfrm>
            <a:off x="293767" y="6364033"/>
            <a:ext cx="11512800" cy="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99" name="Shape 299"/>
          <p:cNvSpPr txBox="1"/>
          <p:nvPr/>
        </p:nvSpPr>
        <p:spPr>
          <a:xfrm>
            <a:off x="293767" y="0"/>
            <a:ext cx="9782800" cy="4224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r>
              <a:rPr lang="en" sz="2400" b="1" dirty="0">
                <a:solidFill>
                  <a:srgbClr val="CC0000"/>
                </a:solidFill>
              </a:rPr>
              <a:t>Homework </a:t>
            </a:r>
            <a:r>
              <a:rPr lang="en" sz="2400" dirty="0" smtClean="0">
                <a:solidFill>
                  <a:srgbClr val="CC0000"/>
                </a:solidFill>
              </a:rPr>
              <a:t>| Reprojection Error </a:t>
            </a:r>
            <a:endParaRPr lang="en" sz="2400" dirty="0">
              <a:solidFill>
                <a:srgbClr val="CC0000"/>
              </a:solidFill>
            </a:endParaRPr>
          </a:p>
        </p:txBody>
      </p:sp>
      <p:pic>
        <p:nvPicPr>
          <p:cNvPr id="300" name="Shape 3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74815" y="6410067"/>
            <a:ext cx="1817183" cy="447932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Shape 301"/>
          <p:cNvSpPr txBox="1"/>
          <p:nvPr/>
        </p:nvSpPr>
        <p:spPr>
          <a:xfrm>
            <a:off x="339833" y="6364033"/>
            <a:ext cx="6573600" cy="4224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endParaRPr lang="en" sz="2400" dirty="0">
              <a:solidFill>
                <a:srgbClr val="CC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5261" y="1480718"/>
            <a:ext cx="1090657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/>
              <a:t>What is </a:t>
            </a:r>
            <a:r>
              <a:rPr lang="en-CA" sz="2400" dirty="0" smtClean="0"/>
              <a:t>re-projection </a:t>
            </a:r>
            <a:r>
              <a:rPr lang="en-CA" sz="2400" dirty="0"/>
              <a:t>error?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/>
              <a:t>What is photometric error?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/>
              <a:t>Which parameters can be optimized to minimize the </a:t>
            </a:r>
            <a:r>
              <a:rPr lang="en-CA" sz="2400" dirty="0" smtClean="0"/>
              <a:t>re-projection </a:t>
            </a:r>
            <a:r>
              <a:rPr lang="en-CA" sz="2400" dirty="0"/>
              <a:t>error?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400" dirty="0"/>
              <a:t>How does this differ from the optimization in bundle adjustment?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CA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/>
              <a:t>What are the four coordinate frames associated with calculating </a:t>
            </a:r>
            <a:r>
              <a:rPr lang="en-CA" sz="2400" dirty="0" smtClean="0"/>
              <a:t>re-projection </a:t>
            </a:r>
            <a:r>
              <a:rPr lang="en-CA" sz="2400" dirty="0"/>
              <a:t>error?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5418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7" name="Shape 297"/>
          <p:cNvCxnSpPr/>
          <p:nvPr/>
        </p:nvCxnSpPr>
        <p:spPr>
          <a:xfrm>
            <a:off x="293767" y="485967"/>
            <a:ext cx="11512800" cy="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98" name="Shape 298"/>
          <p:cNvCxnSpPr/>
          <p:nvPr/>
        </p:nvCxnSpPr>
        <p:spPr>
          <a:xfrm>
            <a:off x="293767" y="6364033"/>
            <a:ext cx="11512800" cy="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99" name="Shape 299"/>
          <p:cNvSpPr txBox="1"/>
          <p:nvPr/>
        </p:nvSpPr>
        <p:spPr>
          <a:xfrm>
            <a:off x="293767" y="0"/>
            <a:ext cx="9782800" cy="4224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r>
              <a:rPr lang="en" sz="2400" b="1" dirty="0">
                <a:solidFill>
                  <a:srgbClr val="CC0000"/>
                </a:solidFill>
              </a:rPr>
              <a:t>Homework </a:t>
            </a:r>
            <a:r>
              <a:rPr lang="en" sz="2400" dirty="0" smtClean="0">
                <a:solidFill>
                  <a:srgbClr val="CC0000"/>
                </a:solidFill>
              </a:rPr>
              <a:t>|Scan Registration </a:t>
            </a:r>
            <a:endParaRPr lang="en" sz="2400" dirty="0">
              <a:solidFill>
                <a:srgbClr val="CC0000"/>
              </a:solidFill>
            </a:endParaRPr>
          </a:p>
        </p:txBody>
      </p:sp>
      <p:pic>
        <p:nvPicPr>
          <p:cNvPr id="300" name="Shape 3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74815" y="6410067"/>
            <a:ext cx="1817183" cy="447932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Shape 301"/>
          <p:cNvSpPr txBox="1"/>
          <p:nvPr/>
        </p:nvSpPr>
        <p:spPr>
          <a:xfrm>
            <a:off x="339833" y="6364033"/>
            <a:ext cx="6573600" cy="4224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endParaRPr lang="en" sz="2400" dirty="0">
              <a:solidFill>
                <a:srgbClr val="CC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36824" y="848222"/>
            <a:ext cx="65333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Implement a 2D scan registration algorithm and test using </a:t>
            </a:r>
            <a:r>
              <a:rPr lang="en-GB" dirty="0" smtClean="0">
                <a:hlinkClick r:id="rId4"/>
              </a:rPr>
              <a:t>this</a:t>
            </a:r>
            <a:r>
              <a:rPr lang="en-GB" dirty="0" smtClean="0"/>
              <a:t> data.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http://wavelab.uwaterloo.ca/slam/2017-SLAM/data/scans.mat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8784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7" name="Shape 297"/>
          <p:cNvCxnSpPr/>
          <p:nvPr/>
        </p:nvCxnSpPr>
        <p:spPr>
          <a:xfrm>
            <a:off x="293767" y="485967"/>
            <a:ext cx="11512800" cy="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98" name="Shape 298"/>
          <p:cNvCxnSpPr/>
          <p:nvPr/>
        </p:nvCxnSpPr>
        <p:spPr>
          <a:xfrm>
            <a:off x="293767" y="6364033"/>
            <a:ext cx="11512800" cy="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99" name="Shape 299"/>
          <p:cNvSpPr txBox="1"/>
          <p:nvPr/>
        </p:nvSpPr>
        <p:spPr>
          <a:xfrm>
            <a:off x="293767" y="0"/>
            <a:ext cx="9782800" cy="4224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r>
              <a:rPr lang="en" sz="2400" b="1" dirty="0">
                <a:solidFill>
                  <a:srgbClr val="CC0000"/>
                </a:solidFill>
              </a:rPr>
              <a:t>Homework </a:t>
            </a:r>
            <a:r>
              <a:rPr lang="en" sz="2400" dirty="0" smtClean="0">
                <a:solidFill>
                  <a:srgbClr val="CC0000"/>
                </a:solidFill>
              </a:rPr>
              <a:t>|IMU Noise Characterization </a:t>
            </a:r>
            <a:endParaRPr lang="en" sz="2400" dirty="0">
              <a:solidFill>
                <a:srgbClr val="CC0000"/>
              </a:solidFill>
            </a:endParaRPr>
          </a:p>
        </p:txBody>
      </p:sp>
      <p:pic>
        <p:nvPicPr>
          <p:cNvPr id="300" name="Shape 3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74815" y="6410067"/>
            <a:ext cx="1817183" cy="447932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Shape 301"/>
          <p:cNvSpPr txBox="1"/>
          <p:nvPr/>
        </p:nvSpPr>
        <p:spPr>
          <a:xfrm>
            <a:off x="339833" y="6364033"/>
            <a:ext cx="6573600" cy="4224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endParaRPr lang="en" sz="2400" dirty="0">
              <a:solidFill>
                <a:srgbClr val="CC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03860" y="1594189"/>
            <a:ext cx="767095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are the definitions of these terms?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Quantization </a:t>
            </a:r>
            <a:r>
              <a:rPr lang="en-US" dirty="0"/>
              <a:t>Noise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Angle </a:t>
            </a:r>
            <a:r>
              <a:rPr lang="en-US" dirty="0"/>
              <a:t>/ Velocity Random Walk Noise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Correlated </a:t>
            </a:r>
            <a:r>
              <a:rPr lang="en-US" dirty="0"/>
              <a:t>Noise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Bias </a:t>
            </a:r>
            <a:r>
              <a:rPr lang="en-US" dirty="0"/>
              <a:t>Instability Noise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Rate </a:t>
            </a:r>
            <a:r>
              <a:rPr lang="en-US" dirty="0"/>
              <a:t>/ Acceleration Random Walk Noise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Simulate </a:t>
            </a:r>
            <a:r>
              <a:rPr lang="en-US" dirty="0"/>
              <a:t>an IMU using the standard noise </a:t>
            </a:r>
            <a:r>
              <a:rPr lang="en-US" dirty="0" smtClean="0"/>
              <a:t>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Plot </a:t>
            </a:r>
            <a:r>
              <a:rPr lang="en-US" dirty="0"/>
              <a:t>Fourier Transform and Power Spectral Density of simulated </a:t>
            </a:r>
            <a:r>
              <a:rPr lang="en-US" dirty="0" smtClean="0"/>
              <a:t>IMU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Extract </a:t>
            </a:r>
            <a:r>
              <a:rPr lang="en-US" dirty="0"/>
              <a:t>the IMU Noise characteristics using Allan Variance </a:t>
            </a:r>
          </a:p>
        </p:txBody>
      </p:sp>
    </p:spTree>
    <p:extLst>
      <p:ext uri="{BB962C8B-B14F-4D97-AF65-F5344CB8AC3E}">
        <p14:creationId xmlns:p14="http://schemas.microsoft.com/office/powerpoint/2010/main" val="1720863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7" name="Shape 297"/>
          <p:cNvCxnSpPr/>
          <p:nvPr/>
        </p:nvCxnSpPr>
        <p:spPr>
          <a:xfrm>
            <a:off x="293767" y="485967"/>
            <a:ext cx="11512800" cy="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98" name="Shape 298"/>
          <p:cNvCxnSpPr/>
          <p:nvPr/>
        </p:nvCxnSpPr>
        <p:spPr>
          <a:xfrm>
            <a:off x="293767" y="6364033"/>
            <a:ext cx="11512800" cy="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99" name="Shape 299"/>
          <p:cNvSpPr txBox="1"/>
          <p:nvPr/>
        </p:nvSpPr>
        <p:spPr>
          <a:xfrm>
            <a:off x="293767" y="0"/>
            <a:ext cx="9782800" cy="4224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r>
              <a:rPr lang="en" sz="2400" b="1" dirty="0" smtClean="0">
                <a:solidFill>
                  <a:srgbClr val="CC0000"/>
                </a:solidFill>
              </a:rPr>
              <a:t>Discussion </a:t>
            </a:r>
            <a:r>
              <a:rPr lang="en" sz="2400" dirty="0" smtClean="0">
                <a:solidFill>
                  <a:srgbClr val="CC0000"/>
                </a:solidFill>
              </a:rPr>
              <a:t>|Landmark Based VIO </a:t>
            </a:r>
            <a:endParaRPr lang="en" sz="2400" dirty="0">
              <a:solidFill>
                <a:srgbClr val="CC0000"/>
              </a:solidFill>
            </a:endParaRPr>
          </a:p>
        </p:txBody>
      </p:sp>
      <p:pic>
        <p:nvPicPr>
          <p:cNvPr id="300" name="Shape 3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74815" y="6410067"/>
            <a:ext cx="1817183" cy="447932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Shape 301"/>
          <p:cNvSpPr txBox="1"/>
          <p:nvPr/>
        </p:nvSpPr>
        <p:spPr>
          <a:xfrm>
            <a:off x="339833" y="6364033"/>
            <a:ext cx="6573600" cy="4224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endParaRPr lang="en" sz="2400" dirty="0">
              <a:solidFill>
                <a:srgbClr val="CC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26633" y="1933999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Discussion topics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Algorithm choices often seem empirical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Is there something to emulate here?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Should we value KITTI benchmark results?</a:t>
            </a:r>
          </a:p>
        </p:txBody>
      </p:sp>
    </p:spTree>
    <p:extLst>
      <p:ext uri="{BB962C8B-B14F-4D97-AF65-F5344CB8AC3E}">
        <p14:creationId xmlns:p14="http://schemas.microsoft.com/office/powerpoint/2010/main" val="967730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7" name="Shape 297"/>
          <p:cNvCxnSpPr/>
          <p:nvPr/>
        </p:nvCxnSpPr>
        <p:spPr>
          <a:xfrm>
            <a:off x="293767" y="485967"/>
            <a:ext cx="11512800" cy="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98" name="Shape 298"/>
          <p:cNvCxnSpPr/>
          <p:nvPr/>
        </p:nvCxnSpPr>
        <p:spPr>
          <a:xfrm>
            <a:off x="293767" y="6364033"/>
            <a:ext cx="11512800" cy="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99" name="Shape 299"/>
          <p:cNvSpPr txBox="1"/>
          <p:nvPr/>
        </p:nvSpPr>
        <p:spPr>
          <a:xfrm>
            <a:off x="293767" y="0"/>
            <a:ext cx="9782800" cy="4224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r>
              <a:rPr lang="en" sz="2400" b="1" dirty="0" smtClean="0">
                <a:solidFill>
                  <a:srgbClr val="CC0000"/>
                </a:solidFill>
              </a:rPr>
              <a:t>Discussion </a:t>
            </a:r>
            <a:r>
              <a:rPr lang="en" sz="2400" dirty="0" smtClean="0">
                <a:solidFill>
                  <a:srgbClr val="CC0000"/>
                </a:solidFill>
              </a:rPr>
              <a:t>| Calibration</a:t>
            </a:r>
            <a:endParaRPr lang="en" sz="2400" dirty="0">
              <a:solidFill>
                <a:srgbClr val="CC0000"/>
              </a:solidFill>
            </a:endParaRPr>
          </a:p>
        </p:txBody>
      </p:sp>
      <p:pic>
        <p:nvPicPr>
          <p:cNvPr id="300" name="Shape 3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74815" y="6410067"/>
            <a:ext cx="1817183" cy="447932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Shape 301"/>
          <p:cNvSpPr txBox="1"/>
          <p:nvPr/>
        </p:nvSpPr>
        <p:spPr>
          <a:xfrm>
            <a:off x="339833" y="6364033"/>
            <a:ext cx="6573600" cy="4224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endParaRPr lang="en" sz="2400" dirty="0">
              <a:solidFill>
                <a:srgbClr val="CC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26633" y="1933999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Discussion </a:t>
            </a:r>
            <a:r>
              <a:rPr lang="en-GB" dirty="0" smtClean="0"/>
              <a:t>topics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Why </a:t>
            </a:r>
            <a:r>
              <a:rPr lang="en-US" dirty="0"/>
              <a:t>is calibration so </a:t>
            </a:r>
            <a:r>
              <a:rPr lang="en-US" dirty="0" smtClean="0"/>
              <a:t>challenging?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How </a:t>
            </a:r>
            <a:r>
              <a:rPr lang="en-US" dirty="0"/>
              <a:t>do we evaluate </a:t>
            </a:r>
            <a:r>
              <a:rPr lang="en-US" dirty="0" smtClean="0"/>
              <a:t>calibration?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How </a:t>
            </a:r>
            <a:r>
              <a:rPr lang="en-US" dirty="0"/>
              <a:t>accurate do these have to be</a:t>
            </a:r>
            <a:r>
              <a:rPr lang="en-US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050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176</Words>
  <Application>Microsoft Office PowerPoint</Application>
  <PresentationFormat>Widescreen</PresentationFormat>
  <Paragraphs>33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arun.das.uwaterloo@gmail.com</dc:creator>
  <cp:lastModifiedBy>adas</cp:lastModifiedBy>
  <cp:revision>8</cp:revision>
  <dcterms:created xsi:type="dcterms:W3CDTF">2017-06-18T05:13:36Z</dcterms:created>
  <dcterms:modified xsi:type="dcterms:W3CDTF">2017-07-16T18:24:28Z</dcterms:modified>
</cp:coreProperties>
</file>