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7" r:id="rId4"/>
    <p:sldId id="258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4461D-F0FA-477D-B295-DA1D962C9D06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69358-BBB1-496D-AC14-0829BEF0C0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219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338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FC7E-A4E4-4495-8AC5-9AFBFFB1FDA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062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FC7E-A4E4-4495-8AC5-9AFBFFB1FDA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927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FC7E-A4E4-4495-8AC5-9AFBFFB1FDA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45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18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2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7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93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9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42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32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59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09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455B-7DB0-43DB-986E-FC945DFEB6AC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ADD3-9AC5-439E-A20C-DB54E5A98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18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erence.org.uk/mackay/humble.pdf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erence.org.uk/mackay/humble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hyperlink" Target="http://www.inference.org.uk/mackay/humble.pdf" TargetMode="Externa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hape 297"/>
          <p:cNvCxnSpPr/>
          <p:nvPr/>
        </p:nvCxnSpPr>
        <p:spPr>
          <a:xfrm>
            <a:off x="293767" y="485967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98" name="Shape 298"/>
          <p:cNvCxnSpPr/>
          <p:nvPr/>
        </p:nvCxnSpPr>
        <p:spPr>
          <a:xfrm>
            <a:off x="293767" y="6364033"/>
            <a:ext cx="115128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9" name="Shape 299"/>
          <p:cNvSpPr txBox="1"/>
          <p:nvPr/>
        </p:nvSpPr>
        <p:spPr>
          <a:xfrm>
            <a:off x="293767" y="0"/>
            <a:ext cx="97828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>
                <a:solidFill>
                  <a:srgbClr val="CC0000"/>
                </a:solidFill>
              </a:rPr>
              <a:t>Homework </a:t>
            </a:r>
            <a:r>
              <a:rPr lang="en" sz="2400">
                <a:solidFill>
                  <a:srgbClr val="CC0000"/>
                </a:solidFill>
              </a:rPr>
              <a:t>| </a:t>
            </a:r>
          </a:p>
        </p:txBody>
      </p:sp>
      <p:pic>
        <p:nvPicPr>
          <p:cNvPr id="300" name="Shape 3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74815" y="6410067"/>
            <a:ext cx="1817183" cy="44793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339833" y="6364033"/>
            <a:ext cx="6573600" cy="422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 b="1">
                <a:solidFill>
                  <a:srgbClr val="CC0000"/>
                </a:solidFill>
              </a:rPr>
              <a:t>Jason Rebello  </a:t>
            </a:r>
            <a:r>
              <a:rPr lang="en" sz="2400">
                <a:solidFill>
                  <a:srgbClr val="CC0000"/>
                </a:solidFill>
              </a:rPr>
              <a:t>| </a:t>
            </a:r>
            <a:r>
              <a:rPr lang="en" sz="2400" b="1">
                <a:solidFill>
                  <a:srgbClr val="CC0000"/>
                </a:solidFill>
              </a:rPr>
              <a:t> </a:t>
            </a:r>
            <a:r>
              <a:rPr lang="en" sz="2400">
                <a:solidFill>
                  <a:srgbClr val="CC0000"/>
                </a:solidFill>
              </a:rPr>
              <a:t>Waterloo Autonomous Vehicles Lab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1347767" y="2642933"/>
            <a:ext cx="9125200" cy="16244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en" sz="2400"/>
              <a:t>Determine the Maximum Likelihood Estimator for the mean and variance of a Gaussian Distribution</a:t>
            </a:r>
          </a:p>
        </p:txBody>
      </p:sp>
    </p:spTree>
    <p:extLst>
      <p:ext uri="{BB962C8B-B14F-4D97-AF65-F5344CB8AC3E}">
        <p14:creationId xmlns:p14="http://schemas.microsoft.com/office/powerpoint/2010/main" val="361541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9473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C0000"/>
                </a:solidFill>
              </a:rPr>
              <a:t>Homework</a:t>
            </a:r>
            <a:r>
              <a:rPr lang="en-GB" dirty="0">
                <a:solidFill>
                  <a:srgbClr val="CC0000"/>
                </a:solidFill>
                <a:latin typeface="+mj-lt"/>
              </a:rPr>
              <a:t>|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90256" y="384463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9472" y="6483928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CC0000"/>
                </a:solidFill>
              </a:rPr>
              <a:t>Arun</a:t>
            </a:r>
            <a:r>
              <a:rPr lang="en-GB" b="1" dirty="0">
                <a:solidFill>
                  <a:srgbClr val="CC0000"/>
                </a:solidFill>
              </a:rPr>
              <a:t> Das </a:t>
            </a:r>
            <a:r>
              <a:rPr lang="en-GB" dirty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rgbClr val="CC0000"/>
                </a:solidFill>
              </a:rPr>
              <a:t>Waterloo Autonomous Vehicles Lab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69472" y="6483927"/>
            <a:ext cx="884266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7" b="23294"/>
          <a:stretch/>
        </p:blipFill>
        <p:spPr>
          <a:xfrm>
            <a:off x="9183912" y="6494321"/>
            <a:ext cx="1484091" cy="3636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8043" y="848222"/>
            <a:ext cx="5250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Show that these two forms of the CRLB are equivalent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721" y="2475868"/>
            <a:ext cx="3307080" cy="3611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721" y="1776010"/>
            <a:ext cx="3322320" cy="36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017" y="1371599"/>
            <a:ext cx="10668000" cy="4230915"/>
          </a:xfrm>
        </p:spPr>
        <p:txBody>
          <a:bodyPr/>
          <a:lstStyle/>
          <a:p>
            <a:r>
              <a:rPr lang="en-CA" dirty="0" smtClean="0"/>
              <a:t>Draw a factor graph with the following:</a:t>
            </a:r>
          </a:p>
          <a:p>
            <a:pPr lvl="1"/>
            <a:r>
              <a:rPr lang="en-CA" sz="2800" dirty="0" smtClean="0"/>
              <a:t>5 </a:t>
            </a:r>
            <a:r>
              <a:rPr lang="en-CA" sz="2800" dirty="0" err="1" smtClean="0"/>
              <a:t>timesteps</a:t>
            </a:r>
            <a:endParaRPr lang="en-CA" sz="2800" dirty="0" smtClean="0"/>
          </a:p>
          <a:p>
            <a:pPr lvl="1"/>
            <a:r>
              <a:rPr lang="en-CA" sz="2800" dirty="0" smtClean="0"/>
              <a:t>6 landmarks</a:t>
            </a:r>
          </a:p>
          <a:p>
            <a:pPr lvl="1"/>
            <a:r>
              <a:rPr lang="en-CA" sz="2800" dirty="0" smtClean="0"/>
              <a:t>GPS measurements at each </a:t>
            </a:r>
            <a:r>
              <a:rPr lang="en-CA" sz="2800" dirty="0" err="1" smtClean="0"/>
              <a:t>timestep</a:t>
            </a:r>
            <a:endParaRPr lang="en-CA" sz="2800" dirty="0" smtClean="0"/>
          </a:p>
          <a:p>
            <a:pPr lvl="1"/>
            <a:r>
              <a:rPr lang="en-CA" sz="2800" dirty="0" err="1" smtClean="0"/>
              <a:t>Odometry</a:t>
            </a:r>
            <a:endParaRPr lang="en-CA" sz="2800" dirty="0" smtClean="0"/>
          </a:p>
          <a:p>
            <a:pPr lvl="1"/>
            <a:r>
              <a:rPr lang="en-CA" sz="2800" dirty="0" smtClean="0"/>
              <a:t>IMU (at same frequency as </a:t>
            </a:r>
            <a:r>
              <a:rPr lang="en-CA" sz="2800" dirty="0" err="1" smtClean="0"/>
              <a:t>odometry</a:t>
            </a:r>
            <a:r>
              <a:rPr lang="en-CA" sz="2800" dirty="0" smtClean="0"/>
              <a:t>)</a:t>
            </a:r>
          </a:p>
          <a:p>
            <a:pPr lvl="1"/>
            <a:r>
              <a:rPr lang="en-CA" sz="2800" dirty="0" smtClean="0"/>
              <a:t>LIDAR measurements to each landmark</a:t>
            </a:r>
          </a:p>
          <a:p>
            <a:pPr lvl="1"/>
            <a:r>
              <a:rPr lang="en-CA" sz="2800" dirty="0" err="1" smtClean="0"/>
              <a:t>Reprojection</a:t>
            </a:r>
            <a:r>
              <a:rPr lang="en-CA" sz="2800" dirty="0" smtClean="0"/>
              <a:t> error</a:t>
            </a:r>
          </a:p>
        </p:txBody>
      </p:sp>
    </p:spTree>
    <p:extLst>
      <p:ext uri="{BB962C8B-B14F-4D97-AF65-F5344CB8AC3E}">
        <p14:creationId xmlns:p14="http://schemas.microsoft.com/office/powerpoint/2010/main" val="39964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017" y="1371599"/>
            <a:ext cx="10668000" cy="4230915"/>
          </a:xfrm>
        </p:spPr>
        <p:txBody>
          <a:bodyPr/>
          <a:lstStyle/>
          <a:p>
            <a:r>
              <a:rPr lang="en-GB" dirty="0" smtClean="0"/>
              <a:t>Take </a:t>
            </a:r>
            <a:r>
              <a:rPr lang="en-GB" dirty="0"/>
              <a:t>the factor graph created from </a:t>
            </a:r>
            <a:r>
              <a:rPr lang="en-GB" dirty="0" smtClean="0"/>
              <a:t>the previous slide </a:t>
            </a:r>
            <a:r>
              <a:rPr lang="en-GB" dirty="0"/>
              <a:t>and convert it to a Bayes tree (pages 5 and 6 in ISAM2 paper good reference))</a:t>
            </a:r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1475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69473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C0000"/>
                </a:solidFill>
              </a:rPr>
              <a:t>Marginalization and sliding window</a:t>
            </a:r>
            <a:r>
              <a:rPr lang="en-GB" dirty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Homework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Content Placeholder 4 1"/>
          <p:cNvSpPr txBox="1">
            <a:spLocks/>
          </p:cNvSpPr>
          <p:nvPr/>
        </p:nvSpPr>
        <p:spPr>
          <a:xfrm>
            <a:off x="2000656" y="644707"/>
            <a:ext cx="7257644" cy="527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Homework problem #1 (easy)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394" y="3185532"/>
            <a:ext cx="8595360" cy="2651760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0863" y="2111362"/>
            <a:ext cx="5686425" cy="1085850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sp>
        <p:nvSpPr>
          <p:cNvPr id="12" name="TextBox 11"/>
          <p:cNvSpPr txBox="1"/>
          <p:nvPr/>
        </p:nvSpPr>
        <p:spPr>
          <a:xfrm>
            <a:off x="1809751" y="6169858"/>
            <a:ext cx="7153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/>
              <a:t>Mackay, David. “</a:t>
            </a:r>
            <a:r>
              <a:rPr lang="en-CA" sz="1400" dirty="0">
                <a:hlinkClick r:id="rId5"/>
              </a:rPr>
              <a:t>The humble Gaussian distribution</a:t>
            </a:r>
            <a:r>
              <a:rPr lang="en-CA" sz="1400" dirty="0"/>
              <a:t>,” 2006.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09751" y="1217995"/>
            <a:ext cx="8566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Answer questions 3-5 from</a:t>
            </a:r>
            <a:r>
              <a:rPr lang="en-CA" sz="2400" dirty="0"/>
              <a:t> </a:t>
            </a:r>
            <a:r>
              <a:rPr lang="en-CA" sz="2400" dirty="0"/>
              <a:t>“</a:t>
            </a:r>
            <a:r>
              <a:rPr lang="en-CA" sz="2400" dirty="0">
                <a:hlinkClick r:id="rId5"/>
              </a:rPr>
              <a:t>The humble Gaussian distribution</a:t>
            </a:r>
            <a:r>
              <a:rPr lang="en-CA" sz="2400" dirty="0"/>
              <a:t>”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57635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69473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C0000"/>
                </a:solidFill>
              </a:rPr>
              <a:t>Marginalization and sliding window</a:t>
            </a:r>
            <a:r>
              <a:rPr lang="en-GB" dirty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Homework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Content Placeholder 4 1"/>
          <p:cNvSpPr txBox="1">
            <a:spLocks/>
          </p:cNvSpPr>
          <p:nvPr/>
        </p:nvSpPr>
        <p:spPr>
          <a:xfrm>
            <a:off x="2000656" y="644707"/>
            <a:ext cx="7257644" cy="527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Homework problem #1 (easy)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383" y="2195513"/>
            <a:ext cx="8795385" cy="2886075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sp>
        <p:nvSpPr>
          <p:cNvPr id="13" name="TextBox 12"/>
          <p:cNvSpPr txBox="1"/>
          <p:nvPr/>
        </p:nvSpPr>
        <p:spPr>
          <a:xfrm>
            <a:off x="1809751" y="1217995"/>
            <a:ext cx="8566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Answer questions 3-5 from</a:t>
            </a:r>
            <a:r>
              <a:rPr lang="en-CA" sz="2400" dirty="0"/>
              <a:t> </a:t>
            </a:r>
            <a:r>
              <a:rPr lang="en-CA" sz="2400" dirty="0"/>
              <a:t>“</a:t>
            </a:r>
            <a:r>
              <a:rPr lang="en-CA" sz="2400" dirty="0">
                <a:hlinkClick r:id="rId4"/>
              </a:rPr>
              <a:t>The humble Gaussian distribution</a:t>
            </a:r>
            <a:r>
              <a:rPr lang="en-CA" sz="2400" dirty="0"/>
              <a:t>”</a:t>
            </a:r>
            <a:endParaRPr lang="en-CA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809751" y="6169858"/>
            <a:ext cx="7153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/>
              <a:t>Mackay, David. “</a:t>
            </a:r>
            <a:r>
              <a:rPr lang="en-CA" sz="1400" dirty="0">
                <a:hlinkClick r:id="rId4"/>
              </a:rPr>
              <a:t>The humble Gaussian distribution</a:t>
            </a:r>
            <a:r>
              <a:rPr lang="en-CA" sz="1400" dirty="0"/>
              <a:t>,” 2006.</a:t>
            </a:r>
          </a:p>
        </p:txBody>
      </p:sp>
    </p:spTree>
    <p:extLst>
      <p:ext uri="{BB962C8B-B14F-4D97-AF65-F5344CB8AC3E}">
        <p14:creationId xmlns:p14="http://schemas.microsoft.com/office/powerpoint/2010/main" val="23403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B93-6C67-4D0B-A750-DAAD148F0D31}" type="slidenum">
              <a:rPr lang="en-GB" smtClean="0"/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69473" y="-2"/>
            <a:ext cx="8749145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C0000"/>
                </a:solidFill>
              </a:rPr>
              <a:t>Marginalization and sliding window</a:t>
            </a:r>
            <a:r>
              <a:rPr lang="en-GB" dirty="0">
                <a:solidFill>
                  <a:srgbClr val="CC0000"/>
                </a:solidFill>
                <a:latin typeface="+mj-lt"/>
              </a:rPr>
              <a:t>|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Homework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656" y="1203896"/>
            <a:ext cx="7972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Consider Example 2 from</a:t>
            </a:r>
            <a:r>
              <a:rPr lang="en-CA" sz="2400" dirty="0"/>
              <a:t> “</a:t>
            </a:r>
            <a:r>
              <a:rPr lang="en-CA" sz="2400" dirty="0">
                <a:hlinkClick r:id="rId5"/>
              </a:rPr>
              <a:t>The humble Gaussian distribution</a:t>
            </a:r>
            <a:r>
              <a:rPr lang="en-CA" sz="2400" dirty="0"/>
              <a:t>”:</a:t>
            </a:r>
          </a:p>
        </p:txBody>
      </p:sp>
      <p:sp>
        <p:nvSpPr>
          <p:cNvPr id="8" name="Content Placeholder 4 1"/>
          <p:cNvSpPr txBox="1">
            <a:spLocks/>
          </p:cNvSpPr>
          <p:nvPr/>
        </p:nvSpPr>
        <p:spPr>
          <a:xfrm>
            <a:off x="2000656" y="644707"/>
            <a:ext cx="7257644" cy="527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Homework problem #2 (hard)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650" y="1886984"/>
            <a:ext cx="1714500" cy="22431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556" y="2659914"/>
            <a:ext cx="2465527" cy="92190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488" y="2864553"/>
            <a:ext cx="1456763" cy="28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000656" y="4473708"/>
            <a:ext cx="7619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a) Find the covariance and inverse covariance matrix</a:t>
            </a:r>
          </a:p>
          <a:p>
            <a:r>
              <a:rPr lang="en-CA" sz="2400" dirty="0"/>
              <a:t>b) Marginalize out </a:t>
            </a:r>
            <a:r>
              <a:rPr lang="en-CA" sz="2400" i="1" dirty="0">
                <a:latin typeface="Palatino Linotype" panose="02040502050505030304" pitchFamily="18" charset="0"/>
              </a:rPr>
              <a:t>y</a:t>
            </a:r>
            <a:r>
              <a:rPr lang="en-CA" sz="2400" baseline="-25000" dirty="0">
                <a:latin typeface="Palatino Linotype" panose="02040502050505030304" pitchFamily="18" charset="0"/>
              </a:rPr>
              <a:t>1</a:t>
            </a:r>
            <a:r>
              <a:rPr lang="en-CA" sz="2400" dirty="0"/>
              <a:t> in each form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09751" y="6169858"/>
            <a:ext cx="7153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/>
              <a:t>Mackay, David. “</a:t>
            </a:r>
            <a:r>
              <a:rPr lang="en-CA" sz="1400" dirty="0">
                <a:hlinkClick r:id="rId5"/>
              </a:rPr>
              <a:t>The humble Gaussian distribution</a:t>
            </a:r>
            <a:r>
              <a:rPr lang="en-CA" sz="1400" dirty="0"/>
              <a:t>,” 2006.</a:t>
            </a:r>
          </a:p>
        </p:txBody>
      </p:sp>
    </p:spTree>
    <p:extLst>
      <p:ext uri="{BB962C8B-B14F-4D97-AF65-F5344CB8AC3E}">
        <p14:creationId xmlns:p14="http://schemas.microsoft.com/office/powerpoint/2010/main" val="304890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27.5"/>
  <p:tag name="LATEXADDIN" val="\documentclass{article}&#10;\usepackage{amsmath}&#10;\pagestyle{empty}&#10;\begin{document}&#10;&#10;&#10;$\operatorname{var}( \hat {\theta} ) \geq - E \big[ \frac{\partial^2}{\partial \theta^2} \operatorname{log} p(x|\theta) \big]^{-1}$&#10;&#10;\end{document}"/>
  <p:tag name="IGUANATEXSIZE" val="20"/>
  <p:tag name="IGUANATEXCURSOR" val="2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77.75"/>
  <p:tag name="ORIGINALWIDTH" val="1635"/>
  <p:tag name="LATEXADDIN" val="\documentclass{article}&#10;\usepackage{amsmath}&#10;\pagestyle{empty}&#10;\begin{document}&#10;&#10;&#10;$\operatorname{var}( \hat {\theta} ) \geq  E \big[ ( \frac{\partial}{\partial \theta} \operatorname{log} p(x|\theta))^2 \big]^{-1}$&#10;&#10;\end{document}"/>
  <p:tag name="IGUANATEXSIZE" val="20"/>
  <p:tag name="IGUANATEXCURSOR" val="12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53.6933"/>
  <p:tag name="ORIGINALWIDTH" val="1213.348"/>
  <p:tag name="LATEXADDIN" val="\documentclass{article}&#10;\usepackage{amsmath}&#10;\pagestyle{empty}&#10;\begin{document}&#10;&#10;\begin{align*}&#10;y_1 &amp;= \nu_1 \\&#10;y_3 &amp;= \nu_3 \\&#10;y_2 &amp;= w_1y_1 + w_3y_3 + \nu_2&#10;\end{align*}&#10;&#10;&#10;\end{document}"/>
  <p:tag name="IGUANATEXSIZE" val="20"/>
  <p:tag name="IGUANATEXCURSOR" val="15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716.9104"/>
  <p:tag name="LATEXADDIN" val="\documentclass{article}&#10;\usepackage{amsmath}&#10;\pagestyle{empty}&#10;\begin{document}&#10;&#10;\[ \nu_i \sim \mathcal N(0, \sigma^2_i)\]&#10;&#10;\end{document}"/>
  <p:tag name="IGUANATEXSIZE" val="20"/>
  <p:tag name="IGUANATEXCURSOR" val="12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232</Words>
  <Application>Microsoft Office PowerPoint</Application>
  <PresentationFormat>Widescreen</PresentationFormat>
  <Paragraphs>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Homework</vt:lpstr>
      <vt:lpstr>Homework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arun.das.uwaterloo@gmail.com</dc:creator>
  <cp:lastModifiedBy>arun.das.uwaterloo@gmail.com</cp:lastModifiedBy>
  <cp:revision>1</cp:revision>
  <dcterms:created xsi:type="dcterms:W3CDTF">2017-06-18T05:13:36Z</dcterms:created>
  <dcterms:modified xsi:type="dcterms:W3CDTF">2017-06-18T05:20:36Z</dcterms:modified>
</cp:coreProperties>
</file>